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347" r:id="rId4"/>
    <p:sldId id="348" r:id="rId5"/>
    <p:sldId id="349" r:id="rId6"/>
    <p:sldId id="306" r:id="rId7"/>
    <p:sldId id="353" r:id="rId8"/>
    <p:sldId id="354" r:id="rId9"/>
    <p:sldId id="355" r:id="rId10"/>
    <p:sldId id="356" r:id="rId11"/>
    <p:sldId id="357" r:id="rId12"/>
    <p:sldId id="359" r:id="rId13"/>
    <p:sldId id="360" r:id="rId14"/>
    <p:sldId id="361" r:id="rId15"/>
    <p:sldId id="307" r:id="rId16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0" autoAdjust="0"/>
    <p:restoredTop sz="94660"/>
  </p:normalViewPr>
  <p:slideViewPr>
    <p:cSldViewPr>
      <p:cViewPr varScale="1">
        <p:scale>
          <a:sx n="105" d="100"/>
          <a:sy n="105" d="100"/>
        </p:scale>
        <p:origin x="5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13.07.2022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13.07.2022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13.07.2022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13.07.2022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7/13/2022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13.07.2022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13.07.2022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13.07.2022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13.07.2022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13.07.2022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13.07.2022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13.07.2022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13.07.2022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67408" y="486916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Широков Филипп Владимирович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Java, Spring, Spring Boot, Spring Security, JPA, SQL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Сервис работы с базой банковских карт</a:t>
            </a:r>
            <a:endParaRPr lang="ru-RU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Mailer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836712"/>
            <a:ext cx="10297144" cy="144016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сервером осуществлено при помощи протокола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отправки запросов и получения ответов использован </a:t>
            </a:r>
            <a:r>
              <a:rPr lang="en-US" sz="2000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WebClient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5.</a:t>
            </a:r>
            <a:endParaRPr lang="ru-RU" sz="2000" dirty="0" smtClean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Осуществлена предварительная настройка параметров ввиду необходимости авторизации на стороне сервера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7448" y="2048942"/>
            <a:ext cx="8496944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WebClient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webClient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WebClient.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.baseUrl(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BASE_URL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.defaultHeader(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"Authorization"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"Basic 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Base64Utils.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encodeToString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":"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.getBytes())))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27448" y="4322421"/>
            <a:ext cx="8496944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response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webClient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.get().uri(ALL_EXPIRED).retrieve().bodyToMono(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).block()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(Exception e)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.error(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"Error getting list cards from server"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new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ArrayList&lt;&gt;()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52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Mailer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836712"/>
            <a:ext cx="10297144" cy="144016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 сервера представляет собой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List&lt;Card&gt;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000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формате. Для обрабо</a:t>
            </a:r>
            <a:r>
              <a:rPr lang="ru-RU" sz="20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 использована библиотека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GSON.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Предварительно настроены параметры десериализации.</a:t>
            </a:r>
            <a:endParaRPr lang="en-US" sz="20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83432" y="1368931"/>
            <a:ext cx="6120680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@Autowired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Gson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gson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(CardDeserializer cardDeserializer){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gsonBuilder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.registerTypeAdapter(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cardDeserializer)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gsonBuilder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.create()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3432" y="3184813"/>
            <a:ext cx="10153128" cy="28007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@Component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CardDeserializer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JsonDeserializer&lt;Card&gt;{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deserialize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(JsonElement jsonElement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 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JsonDeserializationContext jsonDeserializationContext)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JsonParseException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JsonObject jsonObject = jsonElement.getAsJsonObject()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 card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card.setIssueDate(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jsonObject.get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"issueDate"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).getAsString())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 smtClean="0">
                <a:solidFill>
                  <a:srgbClr val="CC7832"/>
                </a:solidFill>
                <a:latin typeface="JetBrains Mono"/>
              </a:rPr>
              <a:t>………………………………………………………………………………………………………………………………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5440" y="6093296"/>
            <a:ext cx="842493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gson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.fromJson(response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TypeToken.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getParameterized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).getType())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9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Mailer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836712"/>
            <a:ext cx="10297144" cy="144016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Рассылка сообщений </a:t>
            </a:r>
            <a:r>
              <a:rPr lang="ru-RU" sz="20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ладельцам просроченных карт осуществляется раз в день в соответствии с расписанием, указанным в аннотации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@Scheduled.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заданий по расписанию осуществлен при помощи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@EnableScheduling.</a:t>
            </a:r>
            <a:endParaRPr lang="en-US" sz="20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9416" y="2039943"/>
            <a:ext cx="10513168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@Scheduled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fixedRate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24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checkCardAndNotifyCardholders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"Starting checking cards"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List&lt;Card&gt; expiredCards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cardDao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.getAllExpiredCards()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expiredCards.isEmpty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.warn(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"List of expired cards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empty"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expiredCards.forEach(card -&gt;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emailSenderService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.send(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getMessage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(card)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card.getCardholder().getEmail()))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6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Docker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335360" y="836712"/>
            <a:ext cx="11737304" cy="72008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удобства запуска и демонстрации проекта осуществлен запуск сервиса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помощи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 Server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ожидает запуска базы командой </a:t>
            </a:r>
            <a:r>
              <a:rPr lang="en-US" sz="20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20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-c './wait-for mysql_db:3306 -- </a:t>
            </a:r>
            <a:r>
              <a:rPr lang="en-US" sz="20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427569" y="1562574"/>
            <a:ext cx="4084255" cy="499818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n-US" sz="1600" b="1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="1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ockerfile</a:t>
            </a:r>
            <a:r>
              <a:rPr lang="en-US" sz="1600" b="1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Server:</a:t>
            </a:r>
          </a:p>
          <a:p>
            <a:pPr algn="just">
              <a:defRPr/>
            </a:pPr>
            <a:endParaRPr lang="en-US" sz="1400" dirty="0" smtClean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adoptopenjdk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/openjdk11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 8080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target/server-0.0.1.jar server.jar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/server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ENTRYPOINT ["java","-jar","/server.jar"]</a:t>
            </a:r>
            <a:endParaRPr lang="en-US" sz="1400" dirty="0" smtClean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sz="2000" dirty="0" smtClean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375920" y="1556792"/>
            <a:ext cx="6696744" cy="492187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n-US" sz="1600" b="1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r>
              <a:rPr lang="en-US" sz="1600" b="1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and MySQL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version: "3.7</a:t>
            </a:r>
            <a:r>
              <a:rPr lang="en-US" sz="14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14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bank_server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build: .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restart: always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container_name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server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ports: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- 8080:8080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environment: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4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</a:t>
            </a:r>
            <a:r>
              <a:rPr lang="en-US" sz="1400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://mysql_db:3306/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bank?createDatabaseIfNotExist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mysql_db</a:t>
            </a:r>
            <a:endParaRPr lang="en-US" sz="14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command: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-c './wait-for mysql_db:3306 --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start'</a:t>
            </a:r>
          </a:p>
          <a:p>
            <a:pPr algn="just">
              <a:defRPr/>
            </a:pPr>
            <a:endParaRPr lang="en-US" sz="14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mysql_db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image: "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-server"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restart: always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ports: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- 3306:3306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environment: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MYSQL_DATABASE: 'bank'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MYSQL_ROOT_PASSWORD: 'admin'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MYSQL_USER: 'root'</a:t>
            </a:r>
          </a:p>
          <a:p>
            <a:pPr algn="just">
              <a:defRPr/>
            </a:pPr>
            <a:r>
              <a:rPr lang="en-US" sz="1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MYSQL_PASSWORD: 'admin'</a:t>
            </a:r>
            <a:endParaRPr lang="en-US" sz="1400" dirty="0" smtClean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6271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/>
          </p:cNvSpPr>
          <p:nvPr/>
        </p:nvSpPr>
        <p:spPr bwMode="auto">
          <a:xfrm>
            <a:off x="18672" y="83310"/>
            <a:ext cx="12192000" cy="2550132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ru-RU" sz="4000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Широков Ф.В.</a:t>
            </a:r>
            <a:endParaRPr lang="ru-RU" sz="4000" dirty="0">
              <a:solidFill>
                <a:srgbClr val="333F48"/>
              </a:solidFill>
              <a:latin typeface="SB Sans Display Light"/>
              <a:cs typeface="SB Sans Display Light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sz="2000" i="1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Java – </a:t>
            </a:r>
            <a:r>
              <a:rPr lang="ru-RU" sz="2000" i="1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школа, 14 поток</a:t>
            </a:r>
            <a:endParaRPr sz="2400" i="1" dirty="0"/>
          </a:p>
        </p:txBody>
      </p:sp>
      <p:sp>
        <p:nvSpPr>
          <p:cNvPr id="14" name="TextBox 35"/>
          <p:cNvSpPr>
            <a:spLocks/>
          </p:cNvSpPr>
          <p:nvPr/>
        </p:nvSpPr>
        <p:spPr bwMode="auto">
          <a:xfrm>
            <a:off x="703256" y="4245574"/>
            <a:ext cx="137450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</a:t>
            </a: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+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5613931" y="192182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6773134" y="218925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5690255" y="121823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6737100" y="144713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5578379" y="3249322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6773134" y="2855619"/>
            <a:ext cx="4590791" cy="16042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образование: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ЮФУ, </a:t>
            </a:r>
            <a:r>
              <a:rPr lang="ru-RU" sz="2000" spc="-5" dirty="0" smtClean="0">
                <a:latin typeface="SBSansText-Light"/>
                <a:cs typeface="SBSansText-Light"/>
              </a:rPr>
              <a:t>Физический </a:t>
            </a:r>
            <a:r>
              <a:rPr lang="ru-RU" sz="2000" spc="-5" dirty="0" smtClean="0">
                <a:latin typeface="SBSansText-Light"/>
                <a:cs typeface="SBSansText-Light"/>
              </a:rPr>
              <a:t>факультет, </a:t>
            </a:r>
            <a:br>
              <a:rPr lang="ru-RU" sz="2000" spc="-5" dirty="0" smtClean="0">
                <a:latin typeface="SBSansText-Light"/>
                <a:cs typeface="SBSansText-Light"/>
              </a:rPr>
            </a:br>
            <a:r>
              <a:rPr lang="ru-RU" sz="2000" spc="-5" dirty="0" smtClean="0">
                <a:latin typeface="SBSansText-Light"/>
                <a:cs typeface="SBSansText-Light"/>
              </a:rPr>
              <a:t>кафедра </a:t>
            </a:r>
            <a:r>
              <a:rPr lang="ru-RU" sz="2000" spc="-5" dirty="0" err="1" smtClean="0">
                <a:latin typeface="SBSansText-Light"/>
                <a:cs typeface="SBSansText-Light"/>
              </a:rPr>
              <a:t>нанотехнологии</a:t>
            </a:r>
            <a:r>
              <a:rPr lang="ru-RU" sz="2000" spc="-5" dirty="0" smtClean="0">
                <a:latin typeface="SBSansText-Light"/>
                <a:cs typeface="SBSansText-Light"/>
              </a:rPr>
              <a:t> и микросистемной техники,  2015 г.</a:t>
            </a:r>
            <a:br>
              <a:rPr lang="ru-RU" sz="2000" spc="-5" dirty="0" smtClean="0">
                <a:latin typeface="SBSansText-Light"/>
                <a:cs typeface="SBSansText-Light"/>
              </a:rPr>
            </a:br>
            <a:r>
              <a:rPr lang="ru-RU" sz="2000" spc="-5" dirty="0" smtClean="0">
                <a:latin typeface="SBSansText-Light"/>
                <a:cs typeface="SBSansText-Light"/>
              </a:rPr>
              <a:t>(с отличием)</a:t>
            </a:r>
            <a:endParaRPr lang="ru-RU" sz="2000" spc="-5" dirty="0" smtClean="0">
              <a:latin typeface="SBSansText-Light"/>
              <a:cs typeface="SBSansText-Light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1773917" y="4229654"/>
            <a:ext cx="3241964" cy="9702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ФГУП «РНИИРС»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руководитель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группы</a:t>
            </a:r>
            <a:br>
              <a:rPr lang="ru-RU" sz="2000" spc="-5" dirty="0" smtClean="0">
                <a:latin typeface="SBSansText-Light"/>
                <a:cs typeface="SBSansText-Light"/>
              </a:rPr>
            </a:br>
            <a:r>
              <a:rPr lang="ru-RU" sz="2000" spc="-5" dirty="0" smtClean="0">
                <a:latin typeface="SBSansText-Light"/>
                <a:cs typeface="SBSansText-Light"/>
              </a:rPr>
              <a:t>разработчиков.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1282C-1EE6-4516-8528-4C3B699AF9DB}"/>
              </a:ext>
            </a:extLst>
          </p:cNvPr>
          <p:cNvSpPr txBox="1"/>
          <p:nvPr/>
        </p:nvSpPr>
        <p:spPr>
          <a:xfrm>
            <a:off x="6647205" y="4887048"/>
            <a:ext cx="3600400" cy="73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>
              <a:lnSpc>
                <a:spcPct val="103299"/>
              </a:lnSpc>
              <a:spcBef>
                <a:spcPts val="50"/>
              </a:spcBef>
              <a:defRPr/>
            </a:pPr>
            <a:r>
              <a:rPr lang="en-US" sz="2000" spc="-5" dirty="0">
                <a:latin typeface="SBSansText-Light"/>
                <a:cs typeface="SBSansText-Light"/>
              </a:rPr>
              <a:t>Email</a:t>
            </a:r>
            <a:r>
              <a:rPr lang="ru-RU" sz="2000" spc="-5" dirty="0">
                <a:latin typeface="SBSansText-Light"/>
                <a:cs typeface="SBSansText-Light"/>
              </a:rPr>
              <a:t>: </a:t>
            </a:r>
            <a:r>
              <a:rPr lang="en-US" sz="2000" spc="-5" dirty="0">
                <a:latin typeface="SBSansText-Light"/>
                <a:cs typeface="SBSansText-Light"/>
              </a:rPr>
              <a:t>fil931@gmail.com</a:t>
            </a:r>
            <a:endParaRPr lang="ru-RU" sz="2000" spc="-5" dirty="0">
              <a:latin typeface="SBSansText-Light"/>
              <a:cs typeface="SBSansText-Light"/>
            </a:endParaRPr>
          </a:p>
          <a:p>
            <a:pPr marL="12700" marR="5080" lvl="0">
              <a:lnSpc>
                <a:spcPct val="103299"/>
              </a:lnSpc>
              <a:spcBef>
                <a:spcPts val="50"/>
              </a:spcBef>
              <a:defRPr/>
            </a:pPr>
            <a:r>
              <a:rPr lang="en-US" sz="2000" spc="-5" dirty="0">
                <a:latin typeface="SBSansText-Light"/>
                <a:cs typeface="SBSansText-Light"/>
              </a:rPr>
              <a:t>Mob</a:t>
            </a:r>
            <a:r>
              <a:rPr lang="ru-RU" sz="2000" spc="-5" dirty="0">
                <a:latin typeface="SBSansText-Light"/>
                <a:cs typeface="SBSansText-Light"/>
              </a:rPr>
              <a:t>: + 7-988-899-13-24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5494737" y="4376581"/>
            <a:ext cx="1214224" cy="1270501"/>
          </a:xfrm>
          <a:prstGeom prst="rect">
            <a:avLst/>
          </a:prstGeom>
        </p:spPr>
      </p:pic>
      <p:sp>
        <p:nvSpPr>
          <p:cNvPr id="19" name="TextBox 35">
            <a:extLst>
              <a:ext uri="{FF2B5EF4-FFF2-40B4-BE49-F238E27FC236}">
                <a16:creationId xmlns:a16="http://schemas.microsoft.com/office/drawing/2014/main" id="{5E112C23-3247-4750-B14A-943A305AE855}"/>
              </a:ext>
            </a:extLst>
          </p:cNvPr>
          <p:cNvSpPr>
            <a:spLocks/>
          </p:cNvSpPr>
          <p:nvPr/>
        </p:nvSpPr>
        <p:spPr bwMode="auto">
          <a:xfrm>
            <a:off x="764454" y="5403804"/>
            <a:ext cx="137450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Light"/>
              </a:rPr>
              <a:t>8</a:t>
            </a: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Light"/>
              </a:rPr>
              <a:t>+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1777286" y="5627071"/>
            <a:ext cx="3238595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Лет 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(инженер-разработчик)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38" y="1153178"/>
            <a:ext cx="1963537" cy="25245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Опыт работы </a:t>
            </a:r>
            <a:r>
              <a:rPr lang="ru-RU" sz="4000" dirty="0" smtClean="0">
                <a:solidFill>
                  <a:srgbClr val="333F48"/>
                </a:solidFill>
              </a:rPr>
              <a:t>во ФГУП «РНИИРС»</a:t>
            </a:r>
            <a:endParaRPr lang="ru-RU" sz="1600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321975" y="1354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2477214"/>
            <a:ext cx="10297144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Руководитель группы </a:t>
            </a: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разработчиков ( 2021 – </a:t>
            </a:r>
            <a:r>
              <a:rPr lang="ru-RU" sz="2000" dirty="0" err="1" smtClean="0">
                <a:solidFill>
                  <a:srgbClr val="404040"/>
                </a:solidFill>
                <a:latin typeface="+mj-lt"/>
                <a:cs typeface="SBSansText-Light"/>
              </a:rPr>
              <a:t>н.в</a:t>
            </a: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.)</a:t>
            </a:r>
            <a:endParaRPr sz="2000" dirty="0">
              <a:latin typeface="+mj-lt"/>
              <a:cs typeface="SBSansText-Light"/>
            </a:endParaRP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id="{6686EE33-C339-4BAF-B603-2EA81CB3B361}"/>
              </a:ext>
            </a:extLst>
          </p:cNvPr>
          <p:cNvSpPr/>
          <p:nvPr/>
        </p:nvSpPr>
        <p:spPr bwMode="auto">
          <a:xfrm>
            <a:off x="253851" y="2450880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85252" y="2917569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321975" y="3343762"/>
            <a:ext cx="10611969" cy="22896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2900">
              <a:lnSpc>
                <a:spcPct val="103299"/>
              </a:lnSpc>
              <a:spcBef>
                <a:spcPts val="5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Согласование с заказчиком сроков и стоимости работ (разработка аппаратной части и ПО)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  <a:p>
            <a:pPr marL="355600" marR="5080" indent="-342900">
              <a:lnSpc>
                <a:spcPct val="103299"/>
              </a:lnSpc>
              <a:spcBef>
                <a:spcPts val="5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Сопровождение разработки на всех этапах жизненного цикла (от момента согласования ТЗ и контракта до утверждения отчетных документов)</a:t>
            </a:r>
            <a:endParaRPr lang="en-US" sz="2000" dirty="0" smtClean="0">
              <a:solidFill>
                <a:srgbClr val="404040"/>
              </a:solidFill>
              <a:latin typeface="+mj-lt"/>
              <a:cs typeface="SBSansText-Light"/>
            </a:endParaRPr>
          </a:p>
          <a:p>
            <a:pPr marL="355600" marR="5080" indent="-342900">
              <a:lnSpc>
                <a:spcPct val="103299"/>
              </a:lnSpc>
              <a:spcBef>
                <a:spcPts val="5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Участие в разработке </a:t>
            </a:r>
            <a:r>
              <a:rPr lang="ru-RU" sz="2000" dirty="0">
                <a:solidFill>
                  <a:srgbClr val="404040"/>
                </a:solidFill>
                <a:latin typeface="+mj-lt"/>
                <a:cs typeface="SBSansText-Light"/>
              </a:rPr>
              <a:t>ПО (</a:t>
            </a:r>
            <a:r>
              <a:rPr lang="en-US" sz="2000" dirty="0">
                <a:solidFill>
                  <a:srgbClr val="404040"/>
                </a:solidFill>
                <a:latin typeface="+mj-lt"/>
                <a:cs typeface="SBSansText-Light"/>
              </a:rPr>
              <a:t>Java, Hibernate, Oracle)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  <a:p>
            <a:pPr marL="355600" marR="5080" indent="-342900">
              <a:lnSpc>
                <a:spcPct val="103299"/>
              </a:lnSpc>
              <a:spcBef>
                <a:spcPts val="5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solidFill>
                  <a:srgbClr val="404040"/>
                </a:solidFill>
                <a:latin typeface="+mj-lt"/>
                <a:cs typeface="SBSansText-Light"/>
              </a:rPr>
              <a:t>Составление плана и организация выполнения работ, контроль выполнения</a:t>
            </a:r>
          </a:p>
          <a:p>
            <a:pPr marL="355600" marR="5080" indent="-342900">
              <a:lnSpc>
                <a:spcPct val="103299"/>
              </a:lnSpc>
              <a:spcBef>
                <a:spcPts val="5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Проведение испытаний продукции</a:t>
            </a:r>
          </a:p>
          <a:p>
            <a:pPr marL="355600" marR="5080" indent="-342900">
              <a:lnSpc>
                <a:spcPct val="103299"/>
              </a:lnSpc>
              <a:spcBef>
                <a:spcPts val="5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Дорабо</a:t>
            </a:r>
            <a:r>
              <a:rPr lang="ru-RU" sz="2000" dirty="0">
                <a:solidFill>
                  <a:srgbClr val="404040"/>
                </a:solidFill>
                <a:latin typeface="+mj-lt"/>
                <a:cs typeface="SBSansText-Light"/>
              </a:rPr>
              <a:t>т</a:t>
            </a: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ка ПО в соответствии с требованиями заказчика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736DA637-3A00-4538-A1B6-1DC1AE01D76B}"/>
              </a:ext>
            </a:extLst>
          </p:cNvPr>
          <p:cNvSpPr>
            <a:spLocks/>
          </p:cNvSpPr>
          <p:nvPr/>
        </p:nvSpPr>
        <p:spPr bwMode="auto">
          <a:xfrm>
            <a:off x="7114763" y="976828"/>
            <a:ext cx="4637127" cy="837114"/>
          </a:xfrm>
          <a:prstGeom prst="rect">
            <a:avLst/>
          </a:prstGeom>
          <a:noFill/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2014</a:t>
            </a:r>
            <a:r>
              <a:rPr lang="en-US" sz="25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– </a:t>
            </a: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по наст. время</a:t>
            </a:r>
            <a:endParaRPr dirty="0"/>
          </a:p>
        </p:txBody>
      </p:sp>
      <p:sp>
        <p:nvSpPr>
          <p:cNvPr id="19" name="Овал 32">
            <a:extLst>
              <a:ext uri="{FF2B5EF4-FFF2-40B4-BE49-F238E27FC236}">
                <a16:creationId xmlns:a16="http://schemas.microsoft.com/office/drawing/2014/main" id="{6686EE33-C339-4BAF-B603-2EA81CB3B361}"/>
              </a:ext>
            </a:extLst>
          </p:cNvPr>
          <p:cNvSpPr/>
          <p:nvPr/>
        </p:nvSpPr>
        <p:spPr bwMode="auto">
          <a:xfrm>
            <a:off x="253852" y="1879111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1874016"/>
            <a:ext cx="10297144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>
                <a:solidFill>
                  <a:srgbClr val="404040"/>
                </a:solidFill>
                <a:latin typeface="+mj-lt"/>
                <a:cs typeface="SBSansText-Light"/>
              </a:rPr>
              <a:t>Ведущий </a:t>
            </a: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инженер </a:t>
            </a: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(2014 – 2021)</a:t>
            </a:r>
            <a:endParaRPr sz="2000" dirty="0">
              <a:latin typeface="+mj-lt"/>
              <a:cs typeface="SBSansText-Light"/>
            </a:endParaRPr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3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3143672" y="283110"/>
            <a:ext cx="67548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Структурная схема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B2FA9B-B787-4EA3-9CBB-8AD4574C261C}"/>
              </a:ext>
            </a:extLst>
          </p:cNvPr>
          <p:cNvSpPr txBox="1"/>
          <p:nvPr/>
        </p:nvSpPr>
        <p:spPr>
          <a:xfrm>
            <a:off x="4655840" y="6205264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https://github.com/Filipp931/SberCoursework</a:t>
            </a:r>
            <a:endParaRPr lang="ru-RU" sz="1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7" t="19180" r="11697" b="15554"/>
          <a:stretch/>
        </p:blipFill>
        <p:spPr>
          <a:xfrm>
            <a:off x="3538871" y="6225009"/>
            <a:ext cx="912102" cy="288032"/>
          </a:xfrm>
          <a:prstGeom prst="rect">
            <a:avLst/>
          </a:prstGeom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298000"/>
              </p:ext>
            </p:extLst>
          </p:nvPr>
        </p:nvGraphicFramePr>
        <p:xfrm>
          <a:off x="1487488" y="1321164"/>
          <a:ext cx="9301123" cy="390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5" imgW="7934285" imgH="3333892" progId="Visio.Drawing.15">
                  <p:embed/>
                </p:oleObj>
              </mc:Choice>
              <mc:Fallback>
                <p:oleObj name="Visio" r:id="rId5" imgW="7934285" imgH="333389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7488" y="1321164"/>
                        <a:ext cx="9301123" cy="3908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600" dirty="0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4578"/>
              </p:ext>
            </p:extLst>
          </p:nvPr>
        </p:nvGraphicFramePr>
        <p:xfrm>
          <a:off x="983432" y="1850718"/>
          <a:ext cx="432435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5" imgW="4324227" imgH="2914766" progId="Visio.Drawing.15">
                  <p:embed/>
                </p:oleObj>
              </mc:Choice>
              <mc:Fallback>
                <p:oleObj name="Visio" r:id="rId5" imgW="4324227" imgH="291476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3432" y="1850718"/>
                        <a:ext cx="4324350" cy="291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ject 26">
            <a:extLst>
              <a:ext uri="{FF2B5EF4-FFF2-40B4-BE49-F238E27FC236}">
                <a16:creationId xmlns:a16="http://schemas.microsoft.com/office/drawing/2014/main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5816352" y="2924944"/>
            <a:ext cx="5328592" cy="286078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cs typeface="SBSansText-Light"/>
              </a:rPr>
              <a:t>У </a:t>
            </a:r>
            <a:r>
              <a:rPr lang="ru-RU" sz="2000" dirty="0">
                <a:solidFill>
                  <a:srgbClr val="404040"/>
                </a:solidFill>
                <a:cs typeface="SBSansText-Light"/>
              </a:rPr>
              <a:t>банковской карты может быть только один владелец, но, в то же время, у владельца может быть несколько банковских </a:t>
            </a:r>
            <a:r>
              <a:rPr lang="ru-RU" sz="2000" dirty="0" smtClean="0">
                <a:solidFill>
                  <a:srgbClr val="404040"/>
                </a:solidFill>
                <a:cs typeface="SBSansText-Light"/>
              </a:rPr>
              <a:t>карт, поэтому связь между таблицами реализована по типу «</a:t>
            </a:r>
            <a:r>
              <a:rPr lang="en-US" sz="2000" dirty="0" err="1" smtClean="0">
                <a:solidFill>
                  <a:srgbClr val="404040"/>
                </a:solidFill>
                <a:cs typeface="SBSansText-Light"/>
              </a:rPr>
              <a:t>One</a:t>
            </a:r>
            <a:r>
              <a:rPr lang="en-US" sz="2000" dirty="0" err="1">
                <a:solidFill>
                  <a:srgbClr val="404040"/>
                </a:solidFill>
                <a:cs typeface="SBSansText-Light"/>
              </a:rPr>
              <a:t>T</a:t>
            </a:r>
            <a:r>
              <a:rPr lang="en-US" sz="2000" dirty="0" err="1" smtClean="0">
                <a:solidFill>
                  <a:srgbClr val="404040"/>
                </a:solidFill>
                <a:cs typeface="SBSansText-Light"/>
              </a:rPr>
              <a:t>oMany</a:t>
            </a:r>
            <a:r>
              <a:rPr lang="ru-RU" sz="2000" dirty="0" smtClean="0">
                <a:solidFill>
                  <a:srgbClr val="404040"/>
                </a:solidFill>
                <a:cs typeface="SBSansText-Light"/>
              </a:rPr>
              <a:t>». В качестве внешнего ключа у таблицы «</a:t>
            </a:r>
            <a:r>
              <a:rPr lang="en-US" sz="2000" dirty="0" smtClean="0">
                <a:solidFill>
                  <a:srgbClr val="404040"/>
                </a:solidFill>
                <a:cs typeface="SBSansText-Light"/>
              </a:rPr>
              <a:t>Card</a:t>
            </a:r>
            <a:r>
              <a:rPr lang="ru-RU" sz="2000" dirty="0" smtClean="0">
                <a:solidFill>
                  <a:srgbClr val="404040"/>
                </a:solidFill>
                <a:cs typeface="SBSansText-Light"/>
              </a:rPr>
              <a:t>» выступает столбец </a:t>
            </a:r>
            <a:r>
              <a:rPr lang="en-US" sz="2000" dirty="0" err="1" smtClean="0">
                <a:solidFill>
                  <a:srgbClr val="404040"/>
                </a:solidFill>
                <a:cs typeface="SBSansText-Light"/>
              </a:rPr>
              <a:t>cardholder_id</a:t>
            </a:r>
            <a:r>
              <a:rPr lang="en-US" sz="2000" dirty="0" smtClean="0">
                <a:solidFill>
                  <a:srgbClr val="404040"/>
                </a:solidFill>
                <a:cs typeface="SBSansText-Light"/>
              </a:rPr>
              <a:t>, </a:t>
            </a:r>
            <a:r>
              <a:rPr lang="ru-RU" sz="2000" dirty="0" smtClean="0">
                <a:solidFill>
                  <a:srgbClr val="404040"/>
                </a:solidFill>
                <a:cs typeface="SBSansText-Light"/>
              </a:rPr>
              <a:t>который ссылается на первичный ключ таблицы «</a:t>
            </a:r>
            <a:r>
              <a:rPr lang="en-US" sz="2000" dirty="0" smtClean="0">
                <a:solidFill>
                  <a:srgbClr val="404040"/>
                </a:solidFill>
                <a:cs typeface="SBSansText-Light"/>
              </a:rPr>
              <a:t>cardholder</a:t>
            </a:r>
            <a:r>
              <a:rPr lang="ru-RU" sz="2000" dirty="0" smtClean="0">
                <a:solidFill>
                  <a:srgbClr val="404040"/>
                </a:solidFill>
                <a:cs typeface="SBSansText-Light"/>
              </a:rPr>
              <a:t>»</a:t>
            </a:r>
            <a:r>
              <a:rPr lang="en-US" sz="2000" dirty="0" smtClean="0">
                <a:solidFill>
                  <a:srgbClr val="404040"/>
                </a:solidFill>
                <a:cs typeface="SBSansText-Light"/>
              </a:rPr>
              <a:t>.</a:t>
            </a:r>
            <a:endParaRPr lang="ru-RU" sz="2000" dirty="0">
              <a:solidFill>
                <a:srgbClr val="404040"/>
              </a:solidFill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endParaRPr lang="ru-RU" sz="2000" dirty="0" smtClean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13" name="object 26">
            <a:extLst>
              <a:ext uri="{FF2B5EF4-FFF2-40B4-BE49-F238E27FC236}">
                <a16:creationId xmlns:a16="http://schemas.microsoft.com/office/drawing/2014/main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5816352" y="1405176"/>
            <a:ext cx="5328592" cy="945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Структура БД состоит из двух связанных между собой таблиц, представляющих объекты «Владелец карты» и «Банковская карта». </a:t>
            </a:r>
          </a:p>
        </p:txBody>
      </p:sp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Server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62051" y="908720"/>
            <a:ext cx="11331771" cy="1224136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реализовано при помощи шаблонов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базовый функционал доступа пользователя к БД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обработку входящих запросов отвечают соответствующие контроллеры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3432" y="1772816"/>
            <a:ext cx="7056784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"/addNewCardholder"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newCardholder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(Model model){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model.addAttribute(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"cardholder"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new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Cardholder())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"cardholder/addNewCardholder"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@PostMapping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create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createCardholder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@ModelAttribute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"cardholder"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@Valid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Cardholder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cardholder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BindingResult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bindingResult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CardholderAlreadyExistsException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bindingResult.hasErrors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"cardholder/addNewCardholder"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cardholderService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.addNewCardholder(cardholder)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"redirect:all"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62051" y="5666480"/>
            <a:ext cx="10009112" cy="71484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ошибок делегирована методу с аннотацией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ExceptionHandler</a:t>
            </a:r>
            <a:endParaRPr lang="en-US" sz="2000" dirty="0" smtClean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Server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836712"/>
            <a:ext cx="10009112" cy="1224136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 контроль правами доступа делегированы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Ввиду простоты проекта выбрана модель хранения данных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In-Memory.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примере реализован один пользователь. Форма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использована стандартная. Кодировка –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Base64.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67508" y="1844824"/>
            <a:ext cx="8064896" cy="42780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SecurityFilterChain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filterChain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HttpSecurity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http)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http.httpBasic().and()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.authorizeRequests()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.antMatchers(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"/**"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).hasAnyAuthority(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"USER"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"ADMIN"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.and().formLogin()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http.build()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UserDetailsService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userDetailsService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InMemoryUserDetailsManager userDetailsService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InMemoryUserDetailsManager()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UserDetails user = User.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withUsername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"admin"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).password(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passwordEncoder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().encode(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"admin"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.authorities(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"ADMIN"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).build()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userDetailsService.createUser(user)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userDetailsService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73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Server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836712"/>
            <a:ext cx="10009112" cy="504056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сервисом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Mailer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при помощи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6618" y="1194718"/>
            <a:ext cx="9937104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@RequestMapping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"/rest"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@RestController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MainRestController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……………………………………………………………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"/getAllExpiredCards"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List&lt;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getAllExpiredCards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cardService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.getAllExpired()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713702" y="3497144"/>
            <a:ext cx="9996088" cy="504056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 представлен в формате </a:t>
            </a:r>
            <a:r>
              <a:rPr lang="en-US" sz="2000" dirty="0" err="1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68416" y="3872082"/>
            <a:ext cx="9937104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    {</a:t>
            </a:r>
          </a:p>
          <a:p>
            <a:r>
              <a:rPr lang="en-US" dirty="0"/>
              <a:t>        "id": 1,</a:t>
            </a:r>
          </a:p>
          <a:p>
            <a:r>
              <a:rPr lang="en-US" dirty="0"/>
              <a:t>        "cardholder</a:t>
            </a:r>
            <a:r>
              <a:rPr lang="en-US" dirty="0" smtClean="0"/>
              <a:t>":</a:t>
            </a:r>
          </a:p>
          <a:p>
            <a:r>
              <a:rPr lang="en-US" dirty="0" smtClean="0"/>
              <a:t>……………………………………………………………..</a:t>
            </a:r>
          </a:p>
          <a:p>
            <a:r>
              <a:rPr lang="en-US" dirty="0"/>
              <a:t>        "</a:t>
            </a:r>
            <a:r>
              <a:rPr lang="en-US" dirty="0" err="1"/>
              <a:t>issueDate</a:t>
            </a:r>
            <a:r>
              <a:rPr lang="en-US" dirty="0"/>
              <a:t>": "2022-07-08",</a:t>
            </a:r>
          </a:p>
          <a:p>
            <a:r>
              <a:rPr lang="en-US" dirty="0"/>
              <a:t>        "</a:t>
            </a:r>
            <a:r>
              <a:rPr lang="en-US" dirty="0" err="1"/>
              <a:t>expirationDate</a:t>
            </a:r>
            <a:r>
              <a:rPr lang="en-US" dirty="0"/>
              <a:t>": "2021-11-23",</a:t>
            </a:r>
          </a:p>
          <a:p>
            <a:r>
              <a:rPr lang="en-US" dirty="0"/>
              <a:t>        "number": 1234567890123456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8846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76675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333F48"/>
                </a:solidFill>
              </a:rPr>
              <a:t>Server</a:t>
            </a:r>
            <a:endParaRPr lang="ru-RU" sz="1600" dirty="0"/>
          </a:p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836712"/>
            <a:ext cx="10297144" cy="504056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данным осуществлен при помощи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JpaResository </a:t>
            </a:r>
            <a:r>
              <a:rPr lang="ru-RU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посредством соответствующих </a:t>
            </a:r>
            <a:r>
              <a:rPr lang="en-US" sz="2000" dirty="0" smtClean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sz="20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ru-RU" sz="11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1384" y="1710100"/>
            <a:ext cx="11305256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CardholderRepository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JpaRepository&lt;Cardholder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Long&gt;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@Query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"SELECT c FROM Cardholder c WHERE c.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LIKE :name AND c.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LIKE :surname AND c.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patronymic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LIKE :patronymic"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Cardholder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getByName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@Param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String 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@Param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"surname"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String surname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@Param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"patronymic"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String patronymic)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Cardholder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getByPhoneNumber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phoneNumber)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existsByNameAndSurnameAndPatronymicAndPhoneNumber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surname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patronymic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long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phoneNumber)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1384" y="3467934"/>
            <a:ext cx="11305256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CardRepository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JpaRepository&lt;Card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Long&gt;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@Query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"SELECT c FROM Cardholder c WHERE c.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= (SELECT z.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cardholder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FROM Card z WHERE z.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= :id)"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Cardholder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getCardHolder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@Param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findByNumber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 number)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existsByNumber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 number)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List&lt;Card&gt;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getAllByExpirationDateBefore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date)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27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659</Words>
  <Application>Microsoft Office PowerPoint</Application>
  <DocSecurity>0</DocSecurity>
  <PresentationFormat>Широкоэкранный</PresentationFormat>
  <Paragraphs>117</Paragraphs>
  <Slides>14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9" baseType="lpstr">
      <vt:lpstr>Arial</vt:lpstr>
      <vt:lpstr>Calibri</vt:lpstr>
      <vt:lpstr>Calibri Light</vt:lpstr>
      <vt:lpstr>JetBrains Mono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Times New Roman</vt:lpstr>
      <vt:lpstr>Wingdings</vt:lpstr>
      <vt:lpstr>Тема Office</vt:lpstr>
      <vt:lpstr>Office Theme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admin</cp:lastModifiedBy>
  <cp:revision>561</cp:revision>
  <dcterms:created xsi:type="dcterms:W3CDTF">2020-09-16T07:07:55Z</dcterms:created>
  <dcterms:modified xsi:type="dcterms:W3CDTF">2022-07-13T05:29:11Z</dcterms:modified>
  <cp:category/>
  <dc:identifier/>
  <cp:contentStatus/>
  <dc:language/>
  <cp:version/>
</cp:coreProperties>
</file>