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4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9B4F-46D2-4401-BF49-958195AD6A6C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5F8E2-6921-45CF-9082-D4CB965F6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1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F8E2-6921-45CF-9082-D4CB965F63F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49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33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57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7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837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28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40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959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52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4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3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27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82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5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83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9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06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167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Заголовок 1">
            <a:extLst>
              <a:ext uri="{FF2B5EF4-FFF2-40B4-BE49-F238E27FC236}">
                <a16:creationId xmlns:a16="http://schemas.microsoft.com/office/drawing/2014/main" id="{4FCBE6BC-1503-4CAF-96A3-EE8D59317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06017"/>
            <a:ext cx="8824456" cy="1373070"/>
          </a:xfrm>
        </p:spPr>
        <p:txBody>
          <a:bodyPr/>
          <a:lstStyle/>
          <a:p>
            <a:pPr algn="ctr"/>
            <a:b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BI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!!Подзаголовок 2">
            <a:extLst>
              <a:ext uri="{FF2B5EF4-FFF2-40B4-BE49-F238E27FC236}">
                <a16:creationId xmlns:a16="http://schemas.microsoft.com/office/drawing/2014/main" id="{65E4B4F3-B1A4-4E6F-91EE-629A110A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2488" y="5045042"/>
            <a:ext cx="2369065" cy="1117687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/>
              <a:t>ИКБО-14-20</a:t>
            </a:r>
          </a:p>
          <a:p>
            <a:pPr algn="ctr"/>
            <a:r>
              <a:rPr lang="ru-RU" dirty="0" err="1"/>
              <a:t>Вежновец</a:t>
            </a:r>
            <a:r>
              <a:rPr lang="ru-RU" dirty="0"/>
              <a:t> Ф.Ю.</a:t>
            </a:r>
          </a:p>
          <a:p>
            <a:pPr algn="ctr"/>
            <a:r>
              <a:rPr lang="ru-RU" dirty="0" err="1"/>
              <a:t>Зудинов</a:t>
            </a:r>
            <a:r>
              <a:rPr lang="ru-RU" dirty="0"/>
              <a:t> М.А.</a:t>
            </a:r>
          </a:p>
        </p:txBody>
      </p:sp>
      <p:pic>
        <p:nvPicPr>
          <p:cNvPr id="8" name="!!Рисунок 7">
            <a:extLst>
              <a:ext uri="{FF2B5EF4-FFF2-40B4-BE49-F238E27FC236}">
                <a16:creationId xmlns:a16="http://schemas.microsoft.com/office/drawing/2014/main" id="{68419029-2674-4AD0-9C19-4EF4A7F8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871" y="2427851"/>
            <a:ext cx="2002298" cy="2002298"/>
          </a:xfrm>
          <a:prstGeom prst="rect">
            <a:avLst/>
          </a:prstGeom>
        </p:spPr>
      </p:pic>
      <p:sp>
        <p:nvSpPr>
          <p:cNvPr id="9" name="!!Объект 2">
            <a:extLst>
              <a:ext uri="{FF2B5EF4-FFF2-40B4-BE49-F238E27FC236}">
                <a16:creationId xmlns:a16="http://schemas.microsoft.com/office/drawing/2014/main" id="{0A9A29C8-E0B3-4DC6-9A0E-45D5029FEC89}"/>
              </a:ext>
            </a:extLst>
          </p:cNvPr>
          <p:cNvSpPr txBox="1">
            <a:spLocks/>
          </p:cNvSpPr>
          <p:nvPr/>
        </p:nvSpPr>
        <p:spPr>
          <a:xfrm>
            <a:off x="1356643" y="6984005"/>
            <a:ext cx="9613861" cy="117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/>
              <a:t>платформа бизнес-аналитики, которая позволяет пользователям собирать, анализировать и визуализировать данные из различных источников.</a:t>
            </a:r>
            <a:endParaRPr lang="ru-RU" dirty="0"/>
          </a:p>
        </p:txBody>
      </p:sp>
      <p:pic>
        <p:nvPicPr>
          <p:cNvPr id="10" name="!!Picture 4">
            <a:extLst>
              <a:ext uri="{FF2B5EF4-FFF2-40B4-BE49-F238E27FC236}">
                <a16:creationId xmlns:a16="http://schemas.microsoft.com/office/drawing/2014/main" id="{8A9406EF-735F-4C96-A99D-30443C9F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11" y="8158019"/>
            <a:ext cx="6076378" cy="323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474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A3057-9B82-4AA1-96EA-FBF21E79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37084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 err="1"/>
              <a:t>Дашборды</a:t>
            </a:r>
            <a:r>
              <a:rPr lang="ru-RU" dirty="0"/>
              <a:t> в Power BI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10B80C-BDFE-4454-B91D-41D388008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EC32EF7B-A8F3-47F1-B967-7C34ECC5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05355"/>
            <a:ext cx="9613861" cy="3599316"/>
          </a:xfrm>
        </p:spPr>
        <p:txBody>
          <a:bodyPr/>
          <a:lstStyle/>
          <a:p>
            <a:pPr marL="0" indent="442913" defTabSz="803275"/>
            <a:r>
              <a:rPr lang="ru-RU" dirty="0"/>
              <a:t>Интерактивные панели мониторинга: </a:t>
            </a:r>
            <a:r>
              <a:rPr lang="ru-RU" dirty="0" err="1"/>
              <a:t>Дашборды</a:t>
            </a:r>
            <a:r>
              <a:rPr lang="ru-RU" dirty="0"/>
              <a:t> Power BI позволяют создавать интерактивные панели мониторинга, которые отображают ключевые показатели и тенденции.</a:t>
            </a:r>
          </a:p>
          <a:p>
            <a:pPr marL="0" indent="442913" defTabSz="803275"/>
            <a:r>
              <a:rPr lang="ru-RU" dirty="0"/>
              <a:t>Гибкие: </a:t>
            </a:r>
            <a:r>
              <a:rPr lang="ru-RU" dirty="0" err="1"/>
              <a:t>Дашборды</a:t>
            </a:r>
            <a:r>
              <a:rPr lang="ru-RU" dirty="0"/>
              <a:t> Power BI можно легко настроить в соответствии с вашими потребностями.</a:t>
            </a:r>
          </a:p>
          <a:p>
            <a:pPr marL="0" indent="442913" defTabSz="803275"/>
            <a:r>
              <a:rPr lang="ru-RU" dirty="0"/>
              <a:t>Мобильные: </a:t>
            </a:r>
            <a:r>
              <a:rPr lang="ru-RU" dirty="0" err="1"/>
              <a:t>Дашборды</a:t>
            </a:r>
            <a:r>
              <a:rPr lang="ru-RU" dirty="0"/>
              <a:t> Power BI можно просматривать на мобильных устройствах.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2908945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3A13DD-D759-4BCB-A6CE-31937F0C0417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Подготовка данных в Power BI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7C306C-17A9-467F-B054-BC9C3DA40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D1E8AD5-FDF2-4042-A103-18EB8D8A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37084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 err="1"/>
              <a:t>Дашборды</a:t>
            </a:r>
            <a:r>
              <a:rPr lang="ru-RU" dirty="0"/>
              <a:t> в Power BI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350F07D-BBB1-41E9-A124-3FC383C50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855" y="2120376"/>
            <a:ext cx="7940290" cy="46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5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1497-FB77-47D2-8232-4B05B4BF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использует </a:t>
            </a:r>
            <a:r>
              <a:rPr lang="en-US" dirty="0"/>
              <a:t>Power BI?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D4184-4555-40BC-9D4E-0FBAE028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728782" cy="3599316"/>
          </a:xfrm>
        </p:spPr>
        <p:txBody>
          <a:bodyPr>
            <a:normAutofit/>
          </a:bodyPr>
          <a:lstStyle/>
          <a:p>
            <a:pPr marL="0" indent="442913" algn="just" defTabSz="804863">
              <a:buNone/>
            </a:pPr>
            <a:r>
              <a:rPr lang="ru-RU" dirty="0"/>
              <a:t>Power BI используется различными организациями по всему миру, от небольших стартапов до крупных предприятий, правительственных учреждений, некоммерческих организаций и образовательных учреждений.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1DFEEF-48EE-4143-B24C-4743CD0D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428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1497-FB77-47D2-8232-4B05B4BF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Power BI используется для принятия решений?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D4184-4555-40BC-9D4E-0FBAE028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728782" cy="3599316"/>
          </a:xfrm>
        </p:spPr>
        <p:txBody>
          <a:bodyPr>
            <a:normAutofit/>
          </a:bodyPr>
          <a:lstStyle/>
          <a:p>
            <a:pPr marL="0" indent="442913" algn="just" defTabSz="804863">
              <a:buNone/>
            </a:pPr>
            <a:r>
              <a:rPr lang="ru-RU" dirty="0"/>
              <a:t>Power BI можно использовать для отслеживания ключевых показателей эффективности, выявления тенденций и принятия обоснованных решений в области маркетинга, продаж, операций и других областях бизнеса.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1DFEEF-48EE-4143-B24C-4743CD0D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0216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F91E-B3A6-41B3-AE14-C7FBA9E4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использовать </a:t>
            </a:r>
            <a:r>
              <a:rPr lang="en-US" dirty="0"/>
              <a:t>Power BI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CB704-1408-4C73-801F-F4D1A68B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Power BI Desktop: Локальная однопользовательская версия для Windows.</a:t>
            </a:r>
          </a:p>
          <a:p>
            <a:r>
              <a:rPr lang="ru-RU" dirty="0"/>
              <a:t>Power BI Services: </a:t>
            </a:r>
            <a:r>
              <a:rPr lang="ru-RU" dirty="0" err="1"/>
              <a:t>SaaS</a:t>
            </a:r>
            <a:r>
              <a:rPr lang="ru-RU" dirty="0"/>
              <a:t>-приложение, доступное через веб.</a:t>
            </a:r>
          </a:p>
          <a:p>
            <a:r>
              <a:rPr lang="ru-RU" dirty="0"/>
              <a:t>Power BI </a:t>
            </a:r>
            <a:r>
              <a:rPr lang="ru-RU" dirty="0" err="1"/>
              <a:t>Embedded</a:t>
            </a:r>
            <a:r>
              <a:rPr lang="ru-RU" dirty="0"/>
              <a:t>: Специальная редакция сервисов Power BI в </a:t>
            </a:r>
            <a:r>
              <a:rPr lang="ru-RU" dirty="0" err="1"/>
              <a:t>Azure</a:t>
            </a:r>
            <a:r>
              <a:rPr lang="ru-RU" dirty="0"/>
              <a:t> (</a:t>
            </a:r>
            <a:r>
              <a:rPr lang="ru-RU" dirty="0" err="1"/>
              <a:t>PaaS</a:t>
            </a:r>
            <a:r>
              <a:rPr lang="ru-RU" dirty="0"/>
              <a:t>), ориентированная на разработчиков ПО, желающих использовать BI в собственных программных продуктах.</a:t>
            </a:r>
          </a:p>
          <a:p>
            <a:r>
              <a:rPr lang="ru-RU" dirty="0"/>
              <a:t>Power BI Mobile: Мобильные версии приложения для различных платформ (</a:t>
            </a:r>
            <a:r>
              <a:rPr lang="ru-RU" dirty="0" err="1"/>
              <a:t>Android</a:t>
            </a:r>
            <a:r>
              <a:rPr lang="ru-RU" dirty="0"/>
              <a:t>, </a:t>
            </a:r>
            <a:r>
              <a:rPr lang="ru-RU" dirty="0" err="1"/>
              <a:t>iOS</a:t>
            </a:r>
            <a:r>
              <a:rPr lang="ru-RU" dirty="0"/>
              <a:t>).</a:t>
            </a:r>
          </a:p>
          <a:p>
            <a:r>
              <a:rPr lang="ru-RU" dirty="0"/>
              <a:t>Power BI Report Server: Локальный (</a:t>
            </a:r>
            <a:r>
              <a:rPr lang="ru-RU" dirty="0" err="1"/>
              <a:t>on-premise</a:t>
            </a:r>
            <a:r>
              <a:rPr lang="ru-RU" dirty="0"/>
              <a:t>) сервер отчетов, интегрированный с веб-порталом.</a:t>
            </a:r>
          </a:p>
          <a:p>
            <a:r>
              <a:rPr lang="ru-RU" dirty="0"/>
              <a:t>Шлюзы PBI: Обеспечивают доступ веб-приложений, например, Power BI Services, к локальным данным без необходимости ручного обновления1.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2B2CC2-D5DB-4449-A04A-6E97DAFB4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660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F91E-B3A6-41B3-AE14-C7FBA9E4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CB704-1408-4C73-801F-F4D1A68B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Power BI - это мощный и универсальный инструмент BI, который может быть использован для получения информации из данных и принятия более обоснованных решений.</a:t>
            </a:r>
          </a:p>
          <a:p>
            <a:r>
              <a:rPr lang="ru-RU" dirty="0"/>
              <a:t>Это ценный инструмент для предприятий всех размеров, и его легко освоить и использовать.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2B2CC2-D5DB-4449-A04A-6E97DAFB4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7687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F91E-B3A6-41B3-AE14-C7FBA9E4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Ресурсы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CB704-1408-4C73-801F-F4D1A68B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Веб-сайт</a:t>
            </a:r>
            <a:r>
              <a:rPr lang="en-US" dirty="0"/>
              <a:t> Power BI: https://app.powerbi.com/: https://app.powerbi.com/</a:t>
            </a:r>
          </a:p>
          <a:p>
            <a:r>
              <a:rPr lang="en-US" dirty="0" err="1"/>
              <a:t>Документация</a:t>
            </a:r>
            <a:r>
              <a:rPr lang="en-US" dirty="0"/>
              <a:t> Power BI: https://community.fabric.microsoft.com/t5/Developer/bd-p/Developer: https://community.fabric.microsoft.com/t5/Developer/bd-p/Developer)</a:t>
            </a:r>
          </a:p>
          <a:p>
            <a:r>
              <a:rPr lang="en-US" dirty="0" err="1"/>
              <a:t>Обучение</a:t>
            </a:r>
            <a:r>
              <a:rPr lang="en-US" dirty="0"/>
              <a:t> Power BI: https://powerbi.microsoft.com/en-us/learning/: https://powerbi.microsoft.com/en-us/learning/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2B2CC2-D5DB-4449-A04A-6E97DAFB4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667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Заголовок 1">
            <a:extLst>
              <a:ext uri="{FF2B5EF4-FFF2-40B4-BE49-F238E27FC236}">
                <a16:creationId xmlns:a16="http://schemas.microsoft.com/office/drawing/2014/main" id="{F879ECD2-9AA7-4066-A3DD-B2E8829A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608" y="763737"/>
            <a:ext cx="9613861" cy="1080938"/>
          </a:xfrm>
        </p:spPr>
        <p:txBody>
          <a:bodyPr/>
          <a:lstStyle/>
          <a:p>
            <a:r>
              <a:rPr lang="en-US" dirty="0"/>
              <a:t>Microsoft Power BI</a:t>
            </a:r>
            <a:r>
              <a:rPr lang="ru-RU" dirty="0"/>
              <a:t> – это</a:t>
            </a:r>
          </a:p>
        </p:txBody>
      </p:sp>
      <p:sp>
        <p:nvSpPr>
          <p:cNvPr id="3" name="!!Объект 2">
            <a:extLst>
              <a:ext uri="{FF2B5EF4-FFF2-40B4-BE49-F238E27FC236}">
                <a16:creationId xmlns:a16="http://schemas.microsoft.com/office/drawing/2014/main" id="{B79A81B6-6E79-4879-99CA-896AAADE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243" y="2254986"/>
            <a:ext cx="9613861" cy="117401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платформа бизнес-аналитики, которая позволяет пользователям собирать, анализировать и визуализировать данные из различных источников.</a:t>
            </a:r>
          </a:p>
        </p:txBody>
      </p:sp>
      <p:pic>
        <p:nvPicPr>
          <p:cNvPr id="1028" name="!!Picture 4">
            <a:extLst>
              <a:ext uri="{FF2B5EF4-FFF2-40B4-BE49-F238E27FC236}">
                <a16:creationId xmlns:a16="http://schemas.microsoft.com/office/drawing/2014/main" id="{A1DFD0FC-88FE-41D2-A632-3E528FEC7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11" y="3429000"/>
            <a:ext cx="6076378" cy="323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!!Рисунок 7">
            <a:extLst>
              <a:ext uri="{FF2B5EF4-FFF2-40B4-BE49-F238E27FC236}">
                <a16:creationId xmlns:a16="http://schemas.microsoft.com/office/drawing/2014/main" id="{F83316A5-834C-4153-81FC-6E465819D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  <p:sp>
        <p:nvSpPr>
          <p:cNvPr id="6" name="!!Подзаголовок 2">
            <a:extLst>
              <a:ext uri="{FF2B5EF4-FFF2-40B4-BE49-F238E27FC236}">
                <a16:creationId xmlns:a16="http://schemas.microsoft.com/office/drawing/2014/main" id="{92EC4AFA-84BB-4C96-A7AB-CA07A7E07422}"/>
              </a:ext>
            </a:extLst>
          </p:cNvPr>
          <p:cNvSpPr txBox="1">
            <a:spLocks/>
          </p:cNvSpPr>
          <p:nvPr/>
        </p:nvSpPr>
        <p:spPr>
          <a:xfrm>
            <a:off x="12192000" y="4970397"/>
            <a:ext cx="2369065" cy="1117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/>
              <a:t>ИКБО-14-20</a:t>
            </a:r>
          </a:p>
          <a:p>
            <a:pPr algn="ctr"/>
            <a:r>
              <a:rPr lang="ru-RU"/>
              <a:t>Вежновец Ф.Ю.</a:t>
            </a:r>
          </a:p>
          <a:p>
            <a:pPr algn="ctr"/>
            <a:r>
              <a:rPr lang="ru-RU"/>
              <a:t>Зудинов М.А.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307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1497-FB77-47D2-8232-4B05B4BF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D4184-4555-40BC-9D4E-0FBAE028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447675" defTabSz="804863"/>
            <a:r>
              <a:rPr lang="ru-RU" dirty="0"/>
              <a:t>Power BI может подключаться к широкому спектру источников данных, включая электронные таблицы Excel, базы данных SQL и облачные сервисы.</a:t>
            </a:r>
          </a:p>
          <a:p>
            <a:pPr marL="0" indent="447675" defTabSz="804863"/>
            <a:r>
              <a:rPr lang="ru-RU" dirty="0"/>
              <a:t>Power BI включает в себя различные инструменты для очистки, преобразования и формирования данных.</a:t>
            </a:r>
          </a:p>
          <a:p>
            <a:pPr marL="0" indent="447675" defTabSz="804863"/>
            <a:r>
              <a:rPr lang="ru-RU" dirty="0"/>
              <a:t>Power BI предоставляет широкий выбор диаграмм, графиков и карт для визуализации данных.</a:t>
            </a:r>
          </a:p>
          <a:p>
            <a:pPr marL="0" indent="447675" defTabSz="804863"/>
            <a:r>
              <a:rPr lang="ru-RU" dirty="0"/>
              <a:t>Power BI можно использовать для создания интерактивных панелей мониторинга, отображающих ключевые показатели и тенденции.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1DFEEF-48EE-4143-B24C-4743CD0D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7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AB980-415A-4CF3-B3A8-0B22AE2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данным в Power BI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9C44B9-275A-4D0B-8DE0-5A35F393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defTabSz="804863"/>
            <a:r>
              <a:rPr lang="ru-RU" dirty="0"/>
              <a:t>Электронные таблицы </a:t>
            </a:r>
            <a:r>
              <a:rPr lang="en-US" dirty="0"/>
              <a:t>Excel</a:t>
            </a:r>
          </a:p>
          <a:p>
            <a:pPr marL="0" indent="447675" defTabSz="804863"/>
            <a:r>
              <a:rPr lang="ru-RU" dirty="0"/>
              <a:t>Базы данных </a:t>
            </a:r>
            <a:r>
              <a:rPr lang="en-US" dirty="0"/>
              <a:t>SQL</a:t>
            </a:r>
          </a:p>
          <a:p>
            <a:pPr marL="0" indent="447675" defTabSz="804863"/>
            <a:r>
              <a:rPr lang="ru-RU" dirty="0"/>
              <a:t>Облачные сервисы, такие как </a:t>
            </a:r>
            <a:r>
              <a:rPr lang="en-US" dirty="0"/>
              <a:t>Azure Data Lake Storage Gen2 </a:t>
            </a:r>
            <a:r>
              <a:rPr lang="ru-RU" dirty="0"/>
              <a:t>и </a:t>
            </a:r>
            <a:r>
              <a:rPr lang="en-US" dirty="0"/>
              <a:t>Google Cloud Platform </a:t>
            </a:r>
            <a:r>
              <a:rPr lang="en-US" dirty="0" err="1"/>
              <a:t>BigQuery</a:t>
            </a:r>
            <a:endParaRPr lang="en-US" dirty="0"/>
          </a:p>
          <a:p>
            <a:pPr marL="0" indent="447675" defTabSz="804863"/>
            <a:r>
              <a:rPr lang="ru-RU" dirty="0"/>
              <a:t>Данные из веб-сервисов, таких как </a:t>
            </a:r>
            <a:r>
              <a:rPr lang="en-US" dirty="0"/>
              <a:t>Google Analytics </a:t>
            </a:r>
            <a:r>
              <a:rPr lang="ru-RU" dirty="0"/>
              <a:t>и </a:t>
            </a:r>
            <a:r>
              <a:rPr lang="en-US" dirty="0"/>
              <a:t>Facebook Insights</a:t>
            </a:r>
          </a:p>
          <a:p>
            <a:pPr marL="0" indent="447675" defTabSz="804863"/>
            <a:r>
              <a:rPr lang="ru-RU" dirty="0"/>
              <a:t>Данные из внешних приложений, таких как </a:t>
            </a:r>
            <a:r>
              <a:rPr lang="en-US" dirty="0"/>
              <a:t>SAP </a:t>
            </a:r>
            <a:r>
              <a:rPr lang="ru-RU" dirty="0"/>
              <a:t>и </a:t>
            </a:r>
            <a:r>
              <a:rPr lang="en-US" dirty="0"/>
              <a:t>Salesforce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FA0E25-7164-4C9C-B375-9C89E8F11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  <p:sp>
        <p:nvSpPr>
          <p:cNvPr id="13" name="AutoShape 6" descr="Жмем Подключить">
            <a:extLst>
              <a:ext uri="{FF2B5EF4-FFF2-40B4-BE49-F238E27FC236}">
                <a16:creationId xmlns:a16="http://schemas.microsoft.com/office/drawing/2014/main" id="{746BA8B9-0E2D-4529-A7FE-5CF9AF5B63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8" descr="Жмем Подключить">
            <a:extLst>
              <a:ext uri="{FF2B5EF4-FFF2-40B4-BE49-F238E27FC236}">
                <a16:creationId xmlns:a16="http://schemas.microsoft.com/office/drawing/2014/main" id="{D7541AE5-64E0-4796-8E85-4D1F7B585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70114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AB980-415A-4CF3-B3A8-0B22AE2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данным в Power BI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FA0E25-7164-4C9C-B375-9C89E8F11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  <p:sp>
        <p:nvSpPr>
          <p:cNvPr id="13" name="AutoShape 6" descr="Жмем Подключить">
            <a:extLst>
              <a:ext uri="{FF2B5EF4-FFF2-40B4-BE49-F238E27FC236}">
                <a16:creationId xmlns:a16="http://schemas.microsoft.com/office/drawing/2014/main" id="{746BA8B9-0E2D-4529-A7FE-5CF9AF5B63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8" descr="Жмем Подключить">
            <a:extLst>
              <a:ext uri="{FF2B5EF4-FFF2-40B4-BE49-F238E27FC236}">
                <a16:creationId xmlns:a16="http://schemas.microsoft.com/office/drawing/2014/main" id="{D7541AE5-64E0-4796-8E85-4D1F7B585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1C0551E-314B-47C2-9614-895C973F9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89" y="2069448"/>
            <a:ext cx="4221018" cy="4634706"/>
          </a:xfrm>
        </p:spPr>
      </p:pic>
    </p:spTree>
    <p:extLst>
      <p:ext uri="{BB962C8B-B14F-4D97-AF65-F5344CB8AC3E}">
        <p14:creationId xmlns:p14="http://schemas.microsoft.com/office/powerpoint/2010/main" val="29231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A3057-9B82-4AA1-96EA-FBF21E79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37084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Подготовка данных в Power BI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34440-27AE-48F4-9EB5-40D66DFD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2913" defTabSz="803275"/>
            <a:r>
              <a:rPr lang="ru-RU" dirty="0"/>
              <a:t>Очистка данных: удаление ошибок, пропусков и других проблем из данных.</a:t>
            </a:r>
          </a:p>
          <a:p>
            <a:pPr marL="0" indent="442913" defTabSz="803275"/>
            <a:r>
              <a:rPr lang="ru-RU" dirty="0"/>
              <a:t>Преобразование данных: изменение формата данных или структуры данных для соответствия требованиям анализа.</a:t>
            </a:r>
          </a:p>
          <a:p>
            <a:pPr marL="0" indent="442913" defTabSz="803275"/>
            <a:r>
              <a:rPr lang="ru-RU" dirty="0"/>
              <a:t>Формирование данных: создание новых столбцов или строк на основе существующих данных.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10B80C-BDFE-4454-B91D-41D38800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246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A3057-9B82-4AA1-96EA-FBF21E79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37084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Подготовка данных в Power BI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30B8FE-1E41-43D1-9EBB-5C88168A2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29" y="2329402"/>
            <a:ext cx="8514286" cy="4009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3A13DD-D759-4BCB-A6CE-31937F0C0417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Подготовка данных в Power BI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7C306C-17A9-467F-B054-BC9C3DA40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A3057-9B82-4AA1-96EA-FBF21E79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37084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Визуализация данных в Power BI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34440-27AE-48F4-9EB5-40D66DFD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2913" defTabSz="803275"/>
            <a:r>
              <a:rPr lang="ru-RU" dirty="0"/>
              <a:t>Диаграммы: столбчатые диаграммы, круговые диаграммы, линейные диаграммы, точечные диаграммы, пузырьковые диаграммы и т. д.</a:t>
            </a:r>
          </a:p>
          <a:p>
            <a:pPr marL="0" indent="442913" defTabSz="803275"/>
            <a:r>
              <a:rPr lang="ru-RU" dirty="0"/>
              <a:t>Графики: гистограммы, точечные графики, графики распределения, графики тренда и т. д.</a:t>
            </a:r>
          </a:p>
          <a:p>
            <a:pPr marL="0" indent="442913" defTabSz="803275"/>
            <a:r>
              <a:rPr lang="ru-RU" dirty="0"/>
              <a:t>Карты: географические карты, карты плотности, карты тепловых карт и т. д.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10B80C-BDFE-4454-B91D-41D38800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097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3A13DD-D759-4BCB-A6CE-31937F0C0417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Подготовка данных в Power BI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7C306C-17A9-467F-B054-BC9C3DA40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03" y="303057"/>
            <a:ext cx="2002298" cy="20022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F9CA1F4-538A-475D-9019-F5A461B9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37084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Визуализация данных в Power BI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402F43-C68B-49E0-A57D-E76D9ADBC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37" y="2305355"/>
            <a:ext cx="7962568" cy="42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1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198</TotalTime>
  <Words>669</Words>
  <Application>Microsoft Office PowerPoint</Application>
  <PresentationFormat>Широкоэкранный</PresentationFormat>
  <Paragraphs>59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Google Sans</vt:lpstr>
      <vt:lpstr>Times New Roman</vt:lpstr>
      <vt:lpstr>Trebuchet MS</vt:lpstr>
      <vt:lpstr>Берлин</vt:lpstr>
      <vt:lpstr> Microsoft Power BI</vt:lpstr>
      <vt:lpstr>Microsoft Power BI – это</vt:lpstr>
      <vt:lpstr>Ключевые функции</vt:lpstr>
      <vt:lpstr>Подключение к данным в Power BI</vt:lpstr>
      <vt:lpstr>Подключение к данным в Power BI</vt:lpstr>
      <vt:lpstr>Подготовка данных в Power BI</vt:lpstr>
      <vt:lpstr>Подготовка данных в Power BI</vt:lpstr>
      <vt:lpstr>Визуализация данных в Power BI</vt:lpstr>
      <vt:lpstr>Визуализация данных в Power BI</vt:lpstr>
      <vt:lpstr>Дашборды в Power BI</vt:lpstr>
      <vt:lpstr>Дашборды в Power BI</vt:lpstr>
      <vt:lpstr>Кто использует Power BI?</vt:lpstr>
      <vt:lpstr>Как Power BI используется для принятия решений?</vt:lpstr>
      <vt:lpstr>Как можно использовать Power BI</vt:lpstr>
      <vt:lpstr>Заключение</vt:lpstr>
      <vt:lpstr>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Microsoft Power BI</dc:title>
  <dc:creator>Filipp vezhnovets</dc:creator>
  <cp:lastModifiedBy>Filipp vezhnovets</cp:lastModifiedBy>
  <cp:revision>18</cp:revision>
  <dcterms:created xsi:type="dcterms:W3CDTF">2023-12-12T07:38:57Z</dcterms:created>
  <dcterms:modified xsi:type="dcterms:W3CDTF">2023-12-12T15:14:44Z</dcterms:modified>
</cp:coreProperties>
</file>