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7" r:id="rId12"/>
    <p:sldId id="271" r:id="rId13"/>
    <p:sldId id="268" r:id="rId14"/>
    <p:sldId id="269"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1970" y="198755"/>
            <a:ext cx="10996295" cy="1628775"/>
          </a:xfrm>
        </p:spPr>
        <p:txBody>
          <a:bodyPr>
            <a:normAutofit/>
          </a:bodyPr>
          <a:lstStyle/>
          <a:p>
            <a:pPr algn="r"/>
            <a:r>
              <a:rPr lang="it-IT" altLang="en-US" b="1" dirty="0"/>
              <a:t>A new </a:t>
            </a:r>
            <a:r>
              <a:rPr lang="it-IT" altLang="en-US" b="1" dirty="0">
                <a:gradFill>
                  <a:gsLst>
                    <a:gs pos="0">
                      <a:srgbClr val="14CD68"/>
                    </a:gs>
                    <a:gs pos="100000">
                      <a:srgbClr val="0B6E38"/>
                    </a:gs>
                  </a:gsLst>
                  <a:lin ang="5400000" scaled="0"/>
                </a:gradFill>
              </a:rPr>
              <a:t>It</a:t>
            </a:r>
            <a:r>
              <a:rPr lang="it-IT" altLang="en-US" b="1" dirty="0">
                <a:solidFill>
                  <a:schemeClr val="bg1"/>
                </a:solidFill>
              </a:rPr>
              <a:t>ali</a:t>
            </a:r>
            <a:r>
              <a:rPr lang="it-IT" altLang="en-US" b="1" dirty="0">
                <a:solidFill>
                  <a:srgbClr val="FF0000"/>
                </a:solidFill>
              </a:rPr>
              <a:t>an</a:t>
            </a:r>
            <a:r>
              <a:rPr lang="it-IT" altLang="en-US" b="1" dirty="0"/>
              <a:t> restaurant in London</a:t>
            </a:r>
            <a:br>
              <a:rPr lang="it-IT" altLang="en-US" dirty="0"/>
            </a:br>
            <a:r>
              <a:rPr lang="it-IT" altLang="en-US" sz="2400" dirty="0"/>
              <a:t>by Filippo M.</a:t>
            </a:r>
            <a:endParaRPr lang="it-IT" altLang="en-US" sz="2400" dirty="0"/>
          </a:p>
        </p:txBody>
      </p:sp>
      <p:sp>
        <p:nvSpPr>
          <p:cNvPr id="4" name="Text Box 3"/>
          <p:cNvSpPr txBox="1"/>
          <p:nvPr/>
        </p:nvSpPr>
        <p:spPr>
          <a:xfrm>
            <a:off x="149225" y="6052820"/>
            <a:ext cx="2276475" cy="645160"/>
          </a:xfrm>
          <a:prstGeom prst="rect">
            <a:avLst/>
          </a:prstGeom>
          <a:noFill/>
        </p:spPr>
        <p:txBody>
          <a:bodyPr wrap="square" rtlCol="0" anchor="t">
            <a:spAutoFit/>
          </a:bodyPr>
          <a:p>
            <a:r>
              <a:rPr lang="it-IT" altLang="en-US" dirty="0">
                <a:solidFill>
                  <a:schemeClr val="bg1"/>
                </a:solidFill>
                <a:sym typeface="+mn-ea"/>
              </a:rPr>
              <a:t>image by Free-Photos from Pixabay.com</a:t>
            </a:r>
            <a:endParaRPr lang="it-IT" altLang="en-US" dirty="0">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it-IT" altLang="en-US"/>
              <a:t>4. Results - Inner London</a:t>
            </a:r>
            <a:endParaRPr lang="it-IT" altLang="en-US"/>
          </a:p>
        </p:txBody>
      </p:sp>
      <p:pic>
        <p:nvPicPr>
          <p:cNvPr id="5" name="Content Placeholder 4" descr="C:\Users\Filippo\Desktop\IBM - Machine Learning and Data Science\9-back correct\presentation\images\IRF_inner.pngIRF_inner"/>
          <p:cNvPicPr>
            <a:picLocks noChangeAspect="1"/>
          </p:cNvPicPr>
          <p:nvPr>
            <p:ph sz="half" idx="1"/>
          </p:nvPr>
        </p:nvPicPr>
        <p:blipFill>
          <a:blip r:embed="rId1"/>
          <a:srcRect/>
          <a:stretch>
            <a:fillRect/>
          </a:stretch>
        </p:blipFill>
        <p:spPr>
          <a:xfrm>
            <a:off x="273050" y="1771015"/>
            <a:ext cx="5813425" cy="3987165"/>
          </a:xfrm>
          <a:prstGeom prst="rect">
            <a:avLst/>
          </a:prstGeom>
        </p:spPr>
      </p:pic>
      <p:pic>
        <p:nvPicPr>
          <p:cNvPr id="6" name="Content Placeholder 5" descr="C:\Users\Filippo\Desktop\IBM - Machine Learning and Data Science\9-back correct\presentation\images\RF_inner.pngRF_inner"/>
          <p:cNvPicPr>
            <a:picLocks noChangeAspect="1"/>
          </p:cNvPicPr>
          <p:nvPr>
            <p:ph sz="half" idx="2"/>
          </p:nvPr>
        </p:nvPicPr>
        <p:blipFill>
          <a:blip r:embed="rId2"/>
          <a:srcRect/>
          <a:stretch>
            <a:fillRect/>
          </a:stretch>
        </p:blipFill>
        <p:spPr>
          <a:xfrm>
            <a:off x="6086475" y="1771015"/>
            <a:ext cx="5813425" cy="3987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a:xfrm>
            <a:off x="838200" y="124460"/>
            <a:ext cx="10515600" cy="1325563"/>
          </a:xfrm>
        </p:spPr>
        <p:txBody>
          <a:bodyPr/>
          <a:p>
            <a:r>
              <a:rPr lang="it-IT" altLang="en-US"/>
              <a:t>4. Results - Outer London</a:t>
            </a:r>
            <a:endParaRPr lang="it-IT" altLang="en-US"/>
          </a:p>
        </p:txBody>
      </p:sp>
      <p:pic>
        <p:nvPicPr>
          <p:cNvPr id="5" name="Content Placeholder 4" descr="IRF_outer"/>
          <p:cNvPicPr>
            <a:picLocks noChangeAspect="1"/>
          </p:cNvPicPr>
          <p:nvPr>
            <p:ph sz="half" idx="1"/>
          </p:nvPr>
        </p:nvPicPr>
        <p:blipFill>
          <a:blip r:embed="rId1"/>
          <a:stretch>
            <a:fillRect/>
          </a:stretch>
        </p:blipFill>
        <p:spPr>
          <a:xfrm>
            <a:off x="424815" y="1450340"/>
            <a:ext cx="5661660" cy="4808855"/>
          </a:xfrm>
          <a:prstGeom prst="rect">
            <a:avLst/>
          </a:prstGeom>
        </p:spPr>
      </p:pic>
      <p:pic>
        <p:nvPicPr>
          <p:cNvPr id="6" name="Content Placeholder 5" descr="RF_outer"/>
          <p:cNvPicPr>
            <a:picLocks noChangeAspect="1"/>
          </p:cNvPicPr>
          <p:nvPr>
            <p:ph sz="half" idx="2"/>
          </p:nvPr>
        </p:nvPicPr>
        <p:blipFill>
          <a:blip r:embed="rId2"/>
          <a:stretch>
            <a:fillRect/>
          </a:stretch>
        </p:blipFill>
        <p:spPr>
          <a:xfrm>
            <a:off x="6086475" y="1450340"/>
            <a:ext cx="5678805" cy="48240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257810"/>
            <a:ext cx="10515600" cy="1325563"/>
          </a:xfrm>
        </p:spPr>
        <p:txBody>
          <a:bodyPr>
            <a:normAutofit/>
          </a:bodyPr>
          <a:p>
            <a:pPr algn="ctr"/>
            <a:r>
              <a:rPr lang="it-IT" altLang="en-US">
                <a:sym typeface="+mn-ea"/>
              </a:rPr>
              <a:t>4. Results - Overall Analysis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it-IT" altLang="en-US"/>
              <a:t>5. Conclusion</a:t>
            </a:r>
            <a:endParaRPr lang="it-IT" altLang="en-US"/>
          </a:p>
        </p:txBody>
      </p:sp>
      <p:sp>
        <p:nvSpPr>
          <p:cNvPr id="3" name="Content Placeholder 2"/>
          <p:cNvSpPr>
            <a:spLocks noGrp="1"/>
          </p:cNvSpPr>
          <p:nvPr>
            <p:ph sz="half" idx="1"/>
          </p:nvPr>
        </p:nvSpPr>
        <p:spPr>
          <a:xfrm>
            <a:off x="714375" y="2040890"/>
            <a:ext cx="10763885" cy="4351655"/>
          </a:xfrm>
        </p:spPr>
        <p:txBody>
          <a:bodyPr>
            <a:normAutofit fontScale="90000"/>
          </a:bodyPr>
          <a:p>
            <a:pPr marL="0" indent="0" algn="ctr">
              <a:buNone/>
            </a:pPr>
            <a:r>
              <a:rPr lang="en-US" sz="4000" b="1">
                <a:solidFill>
                  <a:srgbClr val="FF0000"/>
                </a:solidFill>
              </a:rPr>
              <a:t>Newham is the best possible Borough to open a new Italian restaurant</a:t>
            </a:r>
            <a:r>
              <a:rPr lang="it-IT" altLang="en-US" sz="4000" b="1">
                <a:solidFill>
                  <a:srgbClr val="FF0000"/>
                </a:solidFill>
              </a:rPr>
              <a:t> </a:t>
            </a:r>
            <a:r>
              <a:rPr lang="en-US" sz="4000" b="1">
                <a:solidFill>
                  <a:srgbClr val="FF0000"/>
                </a:solidFill>
              </a:rPr>
              <a:t>in London, being the most </a:t>
            </a:r>
            <a:r>
              <a:rPr lang="it-IT" altLang="en-US" sz="4000" b="1">
                <a:solidFill>
                  <a:srgbClr val="FF0000"/>
                </a:solidFill>
              </a:rPr>
              <a:t>c</a:t>
            </a:r>
            <a:r>
              <a:rPr lang="en-US" sz="4000" b="1">
                <a:solidFill>
                  <a:srgbClr val="FF0000"/>
                </a:solidFill>
              </a:rPr>
              <a:t>ompetitive combination of RF and IRF. </a:t>
            </a:r>
            <a:endParaRPr lang="en-US" sz="4000" b="1">
              <a:solidFill>
                <a:srgbClr val="FF0000"/>
              </a:solidFill>
            </a:endParaRPr>
          </a:p>
          <a:p>
            <a:pPr marL="0" indent="0">
              <a:buNone/>
            </a:pPr>
            <a:endParaRPr lang="en-US" sz="4000" b="1">
              <a:solidFill>
                <a:srgbClr val="FF0000"/>
              </a:solidFill>
            </a:endParaRPr>
          </a:p>
          <a:p>
            <a:pPr marL="0" indent="0">
              <a:buNone/>
            </a:pPr>
            <a:r>
              <a:rPr lang="it-IT" altLang="en-US">
                <a:solidFill>
                  <a:schemeClr val="tx1"/>
                </a:solidFill>
              </a:rPr>
              <a:t>Other notable areas:</a:t>
            </a:r>
            <a:endParaRPr lang="it-IT" altLang="en-US">
              <a:solidFill>
                <a:schemeClr val="tx1"/>
              </a:solidFill>
            </a:endParaRPr>
          </a:p>
          <a:p>
            <a:pPr marL="0" indent="0">
              <a:buNone/>
            </a:pPr>
            <a:r>
              <a:rPr lang="it-IT" altLang="en-US">
                <a:solidFill>
                  <a:schemeClr val="tx1"/>
                </a:solidFill>
              </a:rPr>
              <a:t>Greenwich, and Barking and Dagenham, where the presence of restaurants among the most popular locations is the lowest overall</a:t>
            </a:r>
            <a:endParaRPr lang="it-IT" altLang="en-US">
              <a:solidFill>
                <a:schemeClr val="tx1"/>
              </a:solidFill>
            </a:endParaRPr>
          </a:p>
          <a:p>
            <a:pPr marL="0" indent="0">
              <a:buNone/>
            </a:pPr>
            <a:r>
              <a:rPr lang="it-IT" altLang="en-US">
                <a:solidFill>
                  <a:schemeClr val="tx1"/>
                </a:solidFill>
              </a:rPr>
              <a:t>Hillingdon  where the availability of popular Italian restaurant is the lowest</a:t>
            </a:r>
            <a:endParaRPr lang="it-IT"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5593715" y="3198495"/>
            <a:ext cx="3164840" cy="460375"/>
          </a:xfrm>
          <a:prstGeom prst="rect">
            <a:avLst/>
          </a:prstGeom>
          <a:noFill/>
        </p:spPr>
        <p:txBody>
          <a:bodyPr wrap="square" rtlCol="0">
            <a:spAutoFit/>
          </a:bodyPr>
          <a:p>
            <a:r>
              <a:rPr lang="it-IT" altLang="en-US" sz="2400" b="1">
                <a:solidFill>
                  <a:srgbClr val="FF0000"/>
                </a:solidFill>
              </a:rPr>
              <a:t>Newham</a:t>
            </a:r>
            <a:endParaRPr lang="it-IT" altLang="en-US" sz="2400" b="1">
              <a:solidFill>
                <a:srgbClr val="FF0000"/>
              </a:solidFill>
            </a:endParaRPr>
          </a:p>
        </p:txBody>
      </p:sp>
      <p:sp>
        <p:nvSpPr>
          <p:cNvPr id="6" name="Text Box 5"/>
          <p:cNvSpPr txBox="1"/>
          <p:nvPr/>
        </p:nvSpPr>
        <p:spPr>
          <a:xfrm>
            <a:off x="7952105" y="2980055"/>
            <a:ext cx="3164840" cy="460375"/>
          </a:xfrm>
          <a:prstGeom prst="rect">
            <a:avLst/>
          </a:prstGeom>
          <a:noFill/>
        </p:spPr>
        <p:txBody>
          <a:bodyPr wrap="square" rtlCol="0">
            <a:spAutoFit/>
          </a:bodyPr>
          <a:p>
            <a:r>
              <a:rPr lang="it-IT" altLang="en-US" sz="2400" b="1">
                <a:gradFill>
                  <a:gsLst>
                    <a:gs pos="0">
                      <a:srgbClr val="012D86"/>
                    </a:gs>
                    <a:gs pos="100000">
                      <a:srgbClr val="0E2557"/>
                    </a:gs>
                  </a:gsLst>
                  <a:lin scaled="0"/>
                </a:gradFill>
              </a:rPr>
              <a:t>Barking and Dagenham</a:t>
            </a:r>
            <a:endParaRPr lang="it-IT" altLang="en-US" sz="2400" b="1">
              <a:gradFill>
                <a:gsLst>
                  <a:gs pos="0">
                    <a:srgbClr val="012D86"/>
                  </a:gs>
                  <a:gs pos="100000">
                    <a:srgbClr val="0E2557"/>
                  </a:gs>
                </a:gsLst>
                <a:lin scaled="0"/>
              </a:gradFill>
            </a:endParaRPr>
          </a:p>
        </p:txBody>
      </p:sp>
      <p:sp>
        <p:nvSpPr>
          <p:cNvPr id="7" name="Text Box 6"/>
          <p:cNvSpPr txBox="1"/>
          <p:nvPr/>
        </p:nvSpPr>
        <p:spPr>
          <a:xfrm>
            <a:off x="2441575" y="2729865"/>
            <a:ext cx="3164840" cy="460375"/>
          </a:xfrm>
          <a:prstGeom prst="rect">
            <a:avLst/>
          </a:prstGeom>
          <a:noFill/>
        </p:spPr>
        <p:txBody>
          <a:bodyPr wrap="square" rtlCol="0">
            <a:spAutoFit/>
          </a:bodyPr>
          <a:p>
            <a:r>
              <a:rPr lang="it-IT" altLang="en-US" sz="2400" b="1">
                <a:gradFill>
                  <a:gsLst>
                    <a:gs pos="0">
                      <a:srgbClr val="012D86"/>
                    </a:gs>
                    <a:gs pos="100000">
                      <a:srgbClr val="0E2557"/>
                    </a:gs>
                  </a:gsLst>
                  <a:lin scaled="0"/>
                </a:gradFill>
              </a:rPr>
              <a:t>Hillingdon</a:t>
            </a:r>
            <a:endParaRPr lang="it-IT" altLang="en-US" sz="2400" b="1">
              <a:gradFill>
                <a:gsLst>
                  <a:gs pos="0">
                    <a:srgbClr val="012D86"/>
                  </a:gs>
                  <a:gs pos="100000">
                    <a:srgbClr val="0E2557"/>
                  </a:gs>
                </a:gsLst>
                <a:lin scaled="0"/>
              </a:gradFill>
            </a:endParaRPr>
          </a:p>
        </p:txBody>
      </p:sp>
      <p:sp>
        <p:nvSpPr>
          <p:cNvPr id="8" name="Text Box 7"/>
          <p:cNvSpPr txBox="1"/>
          <p:nvPr/>
        </p:nvSpPr>
        <p:spPr>
          <a:xfrm>
            <a:off x="7143750" y="3853180"/>
            <a:ext cx="3164840" cy="460375"/>
          </a:xfrm>
          <a:prstGeom prst="rect">
            <a:avLst/>
          </a:prstGeom>
          <a:noFill/>
        </p:spPr>
        <p:txBody>
          <a:bodyPr wrap="square" rtlCol="0">
            <a:spAutoFit/>
          </a:bodyPr>
          <a:p>
            <a:r>
              <a:rPr lang="it-IT" altLang="en-US" sz="2400" b="1">
                <a:gradFill>
                  <a:gsLst>
                    <a:gs pos="0">
                      <a:srgbClr val="012D86"/>
                    </a:gs>
                    <a:gs pos="100000">
                      <a:srgbClr val="0E2557"/>
                    </a:gs>
                  </a:gsLst>
                  <a:lin scaled="0"/>
                </a:gradFill>
              </a:rPr>
              <a:t>Greenwich</a:t>
            </a:r>
            <a:endParaRPr lang="it-IT" altLang="en-US" sz="2400" b="1">
              <a:gradFill>
                <a:gsLst>
                  <a:gs pos="0">
                    <a:srgbClr val="012D86"/>
                  </a:gs>
                  <a:gs pos="100000">
                    <a:srgbClr val="0E2557"/>
                  </a:gs>
                </a:gsLst>
                <a:lin scaled="0"/>
              </a:gra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a:xfrm>
            <a:off x="946150" y="1216660"/>
            <a:ext cx="10515600" cy="3902075"/>
          </a:xfrm>
        </p:spPr>
        <p:txBody>
          <a:bodyPr>
            <a:normAutofit/>
          </a:bodyPr>
          <a:p>
            <a:pPr algn="ctr"/>
            <a:r>
              <a:rPr lang="it-IT" altLang="en-US" sz="6600" b="1">
                <a:solidFill>
                  <a:srgbClr val="00B050"/>
                </a:solidFill>
              </a:rPr>
              <a:t>Thank you</a:t>
            </a:r>
            <a:r>
              <a:rPr lang="it-IT" altLang="en-US" sz="6600" b="1"/>
              <a:t> </a:t>
            </a:r>
            <a:r>
              <a:rPr lang="it-IT" altLang="en-US" sz="6600" b="1">
                <a:solidFill>
                  <a:schemeClr val="bg1"/>
                </a:solidFill>
              </a:rPr>
              <a:t>for your</a:t>
            </a:r>
            <a:r>
              <a:rPr lang="it-IT" altLang="en-US" sz="6600" b="1"/>
              <a:t> </a:t>
            </a:r>
            <a:r>
              <a:rPr lang="it-IT" altLang="en-US" sz="6600" b="1">
                <a:solidFill>
                  <a:srgbClr val="FF0000"/>
                </a:solidFill>
              </a:rPr>
              <a:t>attention</a:t>
            </a:r>
            <a:endParaRPr lang="it-IT" altLang="en-US" sz="66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11150"/>
            <a:ext cx="10515600" cy="1325563"/>
          </a:xfrm>
        </p:spPr>
        <p:txBody>
          <a:bodyPr/>
          <a:p>
            <a:r>
              <a:rPr lang="it-IT" altLang="en-US" b="1"/>
              <a:t>Aim of the project:</a:t>
            </a:r>
            <a:endParaRPr lang="it-IT" altLang="en-US" b="1"/>
          </a:p>
        </p:txBody>
      </p:sp>
      <p:sp>
        <p:nvSpPr>
          <p:cNvPr id="3" name="Content Placeholder 2"/>
          <p:cNvSpPr>
            <a:spLocks noGrp="1"/>
          </p:cNvSpPr>
          <p:nvPr>
            <p:ph idx="1"/>
          </p:nvPr>
        </p:nvSpPr>
        <p:spPr>
          <a:xfrm>
            <a:off x="838200" y="1637030"/>
            <a:ext cx="6685915" cy="1745615"/>
          </a:xfrm>
        </p:spPr>
        <p:txBody>
          <a:bodyPr/>
          <a:p>
            <a:pPr marL="0" indent="0">
              <a:buNone/>
            </a:pPr>
            <a:r>
              <a:rPr lang="en-US" b="1" u="sng"/>
              <a:t>Us</a:t>
            </a:r>
            <a:r>
              <a:rPr lang="it-IT" altLang="en-US" b="1" u="sng"/>
              <a:t>e</a:t>
            </a:r>
            <a:r>
              <a:rPr lang="en-US" b="1" u="sng"/>
              <a:t> the Foursquare location data to predict</a:t>
            </a:r>
            <a:endParaRPr lang="en-US" b="1" u="sng"/>
          </a:p>
          <a:p>
            <a:pPr marL="0" indent="0">
              <a:buNone/>
            </a:pPr>
            <a:r>
              <a:rPr lang="en-US" b="1" u="sng"/>
              <a:t>the best area of London to open </a:t>
            </a:r>
            <a:endParaRPr lang="en-US" b="1" u="sng"/>
          </a:p>
          <a:p>
            <a:pPr marL="0" indent="0">
              <a:buNone/>
            </a:pPr>
            <a:r>
              <a:rPr lang="en-US" b="1" u="sng"/>
              <a:t>a</a:t>
            </a:r>
            <a:r>
              <a:rPr lang="it-IT" altLang="en-US" b="1" u="sng"/>
              <a:t> </a:t>
            </a:r>
            <a:r>
              <a:rPr lang="en-US" b="1" u="sng"/>
              <a:t>n</a:t>
            </a:r>
            <a:r>
              <a:rPr lang="it-IT" altLang="en-US" b="1" u="sng"/>
              <a:t>ew</a:t>
            </a:r>
            <a:r>
              <a:rPr lang="en-US" b="1" u="sng"/>
              <a:t> Italian restaurant</a:t>
            </a:r>
            <a:endParaRPr lang="en-US" b="1" u="sng"/>
          </a:p>
        </p:txBody>
      </p:sp>
      <p:sp>
        <p:nvSpPr>
          <p:cNvPr id="4" name="Text Box 3"/>
          <p:cNvSpPr txBox="1"/>
          <p:nvPr/>
        </p:nvSpPr>
        <p:spPr>
          <a:xfrm>
            <a:off x="149225" y="6052820"/>
            <a:ext cx="2276475" cy="645160"/>
          </a:xfrm>
          <a:prstGeom prst="rect">
            <a:avLst/>
          </a:prstGeom>
          <a:noFill/>
        </p:spPr>
        <p:txBody>
          <a:bodyPr wrap="square" rtlCol="0" anchor="t">
            <a:spAutoFit/>
          </a:bodyPr>
          <a:p>
            <a:r>
              <a:rPr lang="it-IT" altLang="en-US" dirty="0">
                <a:solidFill>
                  <a:schemeClr val="bg1"/>
                </a:solidFill>
                <a:sym typeface="+mn-ea"/>
              </a:rPr>
              <a:t>image by Free-Photos from Pixabay.com</a:t>
            </a:r>
            <a:endParaRPr lang="it-IT" altLang="en-US" dirty="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normAutofit/>
          </a:bodyPr>
          <a:p>
            <a:pPr algn="ctr"/>
            <a:r>
              <a:rPr lang="it-IT" altLang="en-US">
                <a:sym typeface="+mn-ea"/>
              </a:rPr>
              <a:t>List of contents:</a:t>
            </a:r>
            <a:endParaRPr lang="en-US"/>
          </a:p>
        </p:txBody>
      </p:sp>
      <p:sp>
        <p:nvSpPr>
          <p:cNvPr id="3" name="Content Placeholder 2"/>
          <p:cNvSpPr>
            <a:spLocks noGrp="1"/>
          </p:cNvSpPr>
          <p:nvPr>
            <p:ph idx="1"/>
          </p:nvPr>
        </p:nvSpPr>
        <p:spPr/>
        <p:txBody>
          <a:bodyPr>
            <a:normAutofit lnSpcReduction="10000"/>
          </a:bodyPr>
          <a:p>
            <a:pPr marL="514350" indent="-514350">
              <a:buAutoNum type="arabicPeriod"/>
            </a:pPr>
            <a:r>
              <a:rPr lang="it-IT" altLang="en-US"/>
              <a:t>Introduction to the problem</a:t>
            </a:r>
            <a:endParaRPr lang="it-IT" altLang="en-US"/>
          </a:p>
          <a:p>
            <a:pPr marL="514350" indent="-514350">
              <a:buAutoNum type="arabicPeriod"/>
            </a:pPr>
            <a:endParaRPr lang="it-IT" altLang="en-US"/>
          </a:p>
          <a:p>
            <a:pPr marL="514350" indent="-514350">
              <a:buAutoNum type="arabicPeriod"/>
            </a:pPr>
            <a:r>
              <a:rPr lang="it-IT" altLang="en-US"/>
              <a:t>Data and assumptions</a:t>
            </a:r>
            <a:endParaRPr lang="it-IT" altLang="en-US"/>
          </a:p>
          <a:p>
            <a:pPr marL="514350" indent="-514350">
              <a:buAutoNum type="arabicPeriod"/>
            </a:pPr>
            <a:endParaRPr lang="it-IT" altLang="en-US"/>
          </a:p>
          <a:p>
            <a:pPr marL="514350" indent="-514350">
              <a:buAutoNum type="arabicPeriod"/>
            </a:pPr>
            <a:r>
              <a:rPr lang="it-IT" altLang="en-US"/>
              <a:t>Methodology</a:t>
            </a:r>
            <a:endParaRPr lang="it-IT" altLang="en-US"/>
          </a:p>
          <a:p>
            <a:pPr marL="514350" indent="-514350">
              <a:buAutoNum type="arabicPeriod"/>
            </a:pPr>
            <a:endParaRPr lang="it-IT" altLang="en-US"/>
          </a:p>
          <a:p>
            <a:pPr marL="514350" indent="-514350">
              <a:buAutoNum type="arabicPeriod"/>
            </a:pPr>
            <a:r>
              <a:rPr lang="it-IT" altLang="en-US"/>
              <a:t>Results</a:t>
            </a:r>
            <a:endParaRPr lang="it-IT" altLang="en-US"/>
          </a:p>
          <a:p>
            <a:pPr marL="514350" indent="-514350">
              <a:buAutoNum type="arabicPeriod"/>
            </a:pPr>
            <a:endParaRPr lang="it-IT" altLang="en-US"/>
          </a:p>
          <a:p>
            <a:pPr marL="514350" indent="-514350">
              <a:buAutoNum type="arabicPeriod"/>
            </a:pPr>
            <a:r>
              <a:rPr lang="it-IT" altLang="en-US"/>
              <a:t>Conclusion</a:t>
            </a:r>
            <a:endParaRPr lang="it-IT"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it-IT" altLang="en-US"/>
              <a:t>1. Introduction to the problem</a:t>
            </a:r>
            <a:endParaRPr lang="it-IT" altLang="en-US"/>
          </a:p>
        </p:txBody>
      </p:sp>
      <p:sp>
        <p:nvSpPr>
          <p:cNvPr id="3" name="Content Placeholder 2"/>
          <p:cNvSpPr>
            <a:spLocks noGrp="1"/>
          </p:cNvSpPr>
          <p:nvPr>
            <p:ph idx="1"/>
          </p:nvPr>
        </p:nvSpPr>
        <p:spPr>
          <a:xfrm>
            <a:off x="838200" y="2051685"/>
            <a:ext cx="10515600" cy="4351338"/>
          </a:xfrm>
        </p:spPr>
        <p:txBody>
          <a:bodyPr/>
          <a:p>
            <a:pPr marL="0" indent="0">
              <a:buNone/>
            </a:pPr>
            <a:endParaRPr lang="en-US"/>
          </a:p>
          <a:p>
            <a:pPr marL="0" indent="0">
              <a:buNone/>
            </a:pPr>
            <a:r>
              <a:rPr lang="en-US"/>
              <a:t>The popularity of Italian restaurants in London </a:t>
            </a:r>
            <a:r>
              <a:rPr lang="it-IT" altLang="en-US"/>
              <a:t>might </a:t>
            </a:r>
            <a:r>
              <a:rPr lang="en-US"/>
              <a:t>be</a:t>
            </a:r>
            <a:r>
              <a:rPr lang="it-IT" altLang="en-US"/>
              <a:t> </a:t>
            </a:r>
            <a:r>
              <a:rPr lang="en-US"/>
              <a:t>an obstacle for entrepreneurs that are</a:t>
            </a:r>
            <a:r>
              <a:rPr lang="it-IT" altLang="en-US"/>
              <a:t> </a:t>
            </a:r>
            <a:r>
              <a:rPr lang="en-US"/>
              <a:t>interested in opening such type of </a:t>
            </a:r>
            <a:r>
              <a:rPr lang="it-IT" altLang="en-US"/>
              <a:t>business</a:t>
            </a:r>
            <a:r>
              <a:rPr lang="en-US"/>
              <a:t>.</a:t>
            </a:r>
            <a:endParaRPr lang="en-US"/>
          </a:p>
          <a:p>
            <a:pPr marL="0" indent="0">
              <a:buNone/>
            </a:pPr>
            <a:endParaRPr lang="en-US"/>
          </a:p>
          <a:p>
            <a:pPr marL="0" indent="0">
              <a:buNone/>
            </a:pPr>
            <a:r>
              <a:rPr lang="it-IT" altLang="en-US">
                <a:solidFill>
                  <a:srgbClr val="FF0000"/>
                </a:solidFill>
              </a:rPr>
              <a:t>They are the target audience for this project, since data can help them understanding which area of the city is best suited to welcome a new Italian restaurant, as it can help identifying where the competition is weaker </a:t>
            </a:r>
            <a:endParaRPr lang="it-IT" alt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it-IT" altLang="en-US">
                <a:sym typeface="+mn-ea"/>
              </a:rPr>
              <a:t>2. Data and assumptions</a:t>
            </a:r>
            <a:endParaRPr lang="en-US"/>
          </a:p>
        </p:txBody>
      </p:sp>
      <p:sp>
        <p:nvSpPr>
          <p:cNvPr id="3" name="Content Placeholder 2"/>
          <p:cNvSpPr>
            <a:spLocks noGrp="1"/>
          </p:cNvSpPr>
          <p:nvPr>
            <p:ph idx="1"/>
          </p:nvPr>
        </p:nvSpPr>
        <p:spPr/>
        <p:txBody>
          <a:bodyPr/>
          <a:p>
            <a:pPr marL="0" indent="0">
              <a:buNone/>
            </a:pPr>
            <a:r>
              <a:rPr lang="it-IT" altLang="en-US"/>
              <a:t>The two main sources of data are:</a:t>
            </a:r>
            <a:endParaRPr lang="it-IT" altLang="en-US"/>
          </a:p>
          <a:p>
            <a:pPr marL="0" indent="0">
              <a:buNone/>
            </a:pPr>
            <a:r>
              <a:rPr lang="it-IT" altLang="en-US"/>
              <a:t> i. [1] Wikipedia. List of London Boroughs. https://en.wikipedia.org/wiki/List_of_London_boroughs.</a:t>
            </a:r>
            <a:endParaRPr lang="it-IT" altLang="en-US"/>
          </a:p>
          <a:p>
            <a:pPr marL="0" indent="0">
              <a:buNone/>
            </a:pPr>
            <a:r>
              <a:rPr lang="it-IT" altLang="en-US">
                <a:solidFill>
                  <a:srgbClr val="FF0000"/>
                </a:solidFill>
              </a:rPr>
              <a:t>which contains all the geographical coordinates of the Boroughs of London</a:t>
            </a:r>
            <a:endParaRPr lang="it-IT" altLang="en-US">
              <a:solidFill>
                <a:srgbClr val="FF0000"/>
              </a:solidFill>
            </a:endParaRPr>
          </a:p>
          <a:p>
            <a:pPr marL="0" indent="0">
              <a:buNone/>
            </a:pPr>
            <a:r>
              <a:rPr lang="it-IT" altLang="en-US"/>
              <a:t>ii. Foursquare location data, explore endpoint</a:t>
            </a:r>
            <a:endParaRPr lang="it-IT" altLang="en-US"/>
          </a:p>
          <a:p>
            <a:pPr marL="0" indent="0">
              <a:buNone/>
            </a:pPr>
            <a:r>
              <a:rPr lang="it-IT" altLang="en-US">
                <a:solidFill>
                  <a:srgbClr val="FF0000"/>
                </a:solidFill>
              </a:rPr>
              <a:t>which returns a list of popular locations for a given set of latitude and longitude coordinates.</a:t>
            </a:r>
            <a:endParaRPr lang="it-IT"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ctr"/>
            <a:r>
              <a:rPr lang="it-IT" altLang="en-US" b="1"/>
              <a:t>All the Boroughs of London</a:t>
            </a:r>
            <a:endParaRPr lang="it-IT"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3" name="Content Placeholder 2"/>
          <p:cNvSpPr>
            <a:spLocks noGrp="1"/>
          </p:cNvSpPr>
          <p:nvPr>
            <p:ph idx="1"/>
          </p:nvPr>
        </p:nvSpPr>
        <p:spPr>
          <a:xfrm>
            <a:off x="838200" y="553720"/>
            <a:ext cx="10515600" cy="5623560"/>
          </a:xfrm>
        </p:spPr>
        <p:txBody>
          <a:bodyPr/>
          <a:p>
            <a:pPr marL="0" indent="0">
              <a:buNone/>
            </a:pPr>
            <a:r>
              <a:rPr lang="it-IT" altLang="en-US"/>
              <a:t>Some important assumptions and preliminary information include:</a:t>
            </a:r>
            <a:endParaRPr lang="it-IT" altLang="en-US"/>
          </a:p>
          <a:p>
            <a:pPr marL="0" indent="0">
              <a:buNone/>
            </a:pPr>
            <a:endParaRPr lang="it-IT" altLang="en-US"/>
          </a:p>
          <a:p>
            <a:pPr marL="0" indent="0">
              <a:buNone/>
            </a:pPr>
            <a:r>
              <a:rPr lang="it-IT" altLang="en-US"/>
              <a:t>i. The presence of Inner London Boroughs and Outer London Borough is mentioned for two reasons. The first is that it helps us displaying the data more clearly, by dividing it in two groups. </a:t>
            </a:r>
            <a:r>
              <a:rPr lang="it-IT" altLang="en-US">
                <a:solidFill>
                  <a:srgbClr val="FF0000"/>
                </a:solidFill>
              </a:rPr>
              <a:t>The second is that the outer areas of the city are larger and with a lower population density, so a larger radius of investigation was used in Foursquare search.</a:t>
            </a:r>
            <a:endParaRPr lang="it-IT" altLang="en-US"/>
          </a:p>
          <a:p>
            <a:pPr marL="0" indent="0">
              <a:buNone/>
            </a:pPr>
            <a:r>
              <a:rPr lang="it-IT" altLang="en-US"/>
              <a:t>ii. </a:t>
            </a:r>
            <a:r>
              <a:rPr lang="it-IT" altLang="en-US">
                <a:solidFill>
                  <a:srgbClr val="FF0000"/>
                </a:solidFill>
              </a:rPr>
              <a:t>Pizza places have been included into the group of Italian Restaurants.</a:t>
            </a:r>
            <a:r>
              <a:rPr lang="it-IT" altLang="en-US"/>
              <a:t> Pizzerias are part of the Italian cuisine tradition, and therefore to the eye of a customer they represent an alternative to an Italian restaurant within the context of Italian cuisine.</a:t>
            </a:r>
            <a:endParaRPr lang="it-IT"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it-IT" altLang="en-US"/>
              <a:t>3. </a:t>
            </a:r>
            <a:r>
              <a:rPr lang="it-IT" altLang="en-US">
                <a:sym typeface="+mn-ea"/>
              </a:rPr>
              <a:t>Methodology</a:t>
            </a:r>
            <a:endParaRPr lang="it-IT" altLang="en-US"/>
          </a:p>
        </p:txBody>
      </p:sp>
      <p:sp>
        <p:nvSpPr>
          <p:cNvPr id="3" name="Content Placeholder 2"/>
          <p:cNvSpPr>
            <a:spLocks noGrp="1"/>
          </p:cNvSpPr>
          <p:nvPr>
            <p:ph idx="1"/>
          </p:nvPr>
        </p:nvSpPr>
        <p:spPr>
          <a:xfrm>
            <a:off x="838200" y="2418715"/>
            <a:ext cx="10515600" cy="2821305"/>
          </a:xfrm>
        </p:spPr>
        <p:txBody>
          <a:bodyPr/>
          <a:p>
            <a:pPr marL="0" indent="0">
              <a:buNone/>
            </a:pPr>
            <a:r>
              <a:rPr lang="it-IT" altLang="en-US"/>
              <a:t>The parameters that are used to assess the feasibility of a new Italian restaurant rely on the idea that it is not easy to start a new business where there is a</a:t>
            </a:r>
            <a:r>
              <a:rPr lang="it-IT" altLang="en-US">
                <a:solidFill>
                  <a:schemeClr val="tx1"/>
                </a:solidFill>
              </a:rPr>
              <a:t> strong competition. </a:t>
            </a:r>
            <a:r>
              <a:rPr lang="it-IT" altLang="en-US"/>
              <a:t>Therefore, </a:t>
            </a:r>
            <a:r>
              <a:rPr lang="it-IT" altLang="en-US">
                <a:solidFill>
                  <a:srgbClr val="FF0000"/>
                </a:solidFill>
              </a:rPr>
              <a:t>a low number of competitors among the 100 most popular venues is to be considered a positive aspect.</a:t>
            </a:r>
            <a:endParaRPr lang="it-IT" altLang="en-US">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3" name="Content Placeholder 2"/>
          <p:cNvSpPr>
            <a:spLocks noGrp="1"/>
          </p:cNvSpPr>
          <p:nvPr>
            <p:ph sz="half" idx="1"/>
          </p:nvPr>
        </p:nvSpPr>
        <p:spPr>
          <a:xfrm>
            <a:off x="720090" y="521335"/>
            <a:ext cx="10634345" cy="5408295"/>
          </a:xfrm>
        </p:spPr>
        <p:txBody>
          <a:bodyPr/>
          <a:p>
            <a:pPr marL="0" indent="0">
              <a:buNone/>
            </a:pPr>
            <a:r>
              <a:rPr lang="it-IT" altLang="en-US">
                <a:solidFill>
                  <a:srgbClr val="FF0000"/>
                </a:solidFill>
                <a:sym typeface="+mn-ea"/>
              </a:rPr>
              <a:t>The first parameter “Restaurant Frequency” is inclusive of all types of restaurants / competitors:</a:t>
            </a:r>
            <a:endParaRPr lang="it-IT" altLang="en-US">
              <a:solidFill>
                <a:srgbClr val="FF0000"/>
              </a:solidFill>
              <a:sym typeface="+mn-ea"/>
            </a:endParaRPr>
          </a:p>
          <a:p>
            <a:pPr marL="0" indent="0">
              <a:buNone/>
            </a:pPr>
            <a:endParaRPr lang="it-IT" altLang="en-US">
              <a:solidFill>
                <a:srgbClr val="FF0000"/>
              </a:solidFill>
              <a:sym typeface="+mn-ea"/>
            </a:endParaRPr>
          </a:p>
          <a:p>
            <a:pPr marL="0" indent="0">
              <a:buNone/>
            </a:pPr>
            <a:endParaRPr lang="it-IT" altLang="en-US">
              <a:solidFill>
                <a:srgbClr val="FF0000"/>
              </a:solidFill>
              <a:sym typeface="+mn-ea"/>
            </a:endParaRPr>
          </a:p>
          <a:p>
            <a:pPr marL="0" indent="0">
              <a:buNone/>
            </a:pPr>
            <a:endParaRPr lang="it-IT" altLang="en-US">
              <a:solidFill>
                <a:srgbClr val="FF0000"/>
              </a:solidFill>
              <a:sym typeface="+mn-ea"/>
            </a:endParaRPr>
          </a:p>
          <a:p>
            <a:pPr marL="0" indent="0">
              <a:buNone/>
            </a:pPr>
            <a:r>
              <a:rPr lang="it-IT" altLang="en-US">
                <a:solidFill>
                  <a:srgbClr val="FF0000"/>
                </a:solidFill>
              </a:rPr>
              <a:t>The second parameter </a:t>
            </a:r>
            <a:r>
              <a:rPr lang="it-IT" altLang="en-US">
                <a:solidFill>
                  <a:srgbClr val="FF0000"/>
                </a:solidFill>
                <a:sym typeface="+mn-ea"/>
              </a:rPr>
              <a:t>“Italian Restaurant Frequency” is specific for Italian restaurants:</a:t>
            </a:r>
            <a:endParaRPr lang="it-IT" altLang="en-US">
              <a:solidFill>
                <a:srgbClr val="FF0000"/>
              </a:solidFill>
            </a:endParaRPr>
          </a:p>
          <a:p>
            <a:pPr marL="0" indent="0">
              <a:buNone/>
            </a:pPr>
            <a:endParaRPr lang="en-US"/>
          </a:p>
        </p:txBody>
      </p:sp>
      <p:graphicFrame>
        <p:nvGraphicFramePr>
          <p:cNvPr id="4" name="Content Placeholder 3"/>
          <p:cNvGraphicFramePr/>
          <p:nvPr>
            <p:ph sz="half" idx="2"/>
          </p:nvPr>
        </p:nvGraphicFramePr>
        <p:xfrm>
          <a:off x="1230630" y="1560830"/>
          <a:ext cx="9730740" cy="902335"/>
        </p:xfrm>
        <a:graphic>
          <a:graphicData uri="http://schemas.openxmlformats.org/presentationml/2006/ole">
            <mc:AlternateContent xmlns:mc="http://schemas.openxmlformats.org/markup-compatibility/2006">
              <mc:Choice xmlns:v="urn:schemas-microsoft-com:vml" Requires="v">
                <p:oleObj spid="_x0000_s5" name="" r:id="rId1" imgW="5467350" imgH="508000" progId="Paint.Picture">
                  <p:embed/>
                </p:oleObj>
              </mc:Choice>
              <mc:Fallback>
                <p:oleObj name="" r:id="rId1" imgW="5467350" imgH="508000" progId="Paint.Picture">
                  <p:embed/>
                  <p:pic>
                    <p:nvPicPr>
                      <p:cNvPr id="0" name="Picture 4"/>
                      <p:cNvPicPr/>
                      <p:nvPr/>
                    </p:nvPicPr>
                    <p:blipFill>
                      <a:blip r:embed="rId2"/>
                      <a:stretch>
                        <a:fillRect/>
                      </a:stretch>
                    </p:blipFill>
                    <p:spPr>
                      <a:xfrm>
                        <a:off x="1230630" y="1560830"/>
                        <a:ext cx="9730740" cy="902335"/>
                      </a:xfrm>
                      <a:prstGeom prst="rect">
                        <a:avLst/>
                      </a:prstGeom>
                    </p:spPr>
                  </p:pic>
                </p:oleObj>
              </mc:Fallback>
            </mc:AlternateContent>
          </a:graphicData>
        </a:graphic>
      </p:graphicFrame>
      <p:graphicFrame>
        <p:nvGraphicFramePr>
          <p:cNvPr id="7" name="Object 6"/>
          <p:cNvGraphicFramePr/>
          <p:nvPr/>
        </p:nvGraphicFramePr>
        <p:xfrm>
          <a:off x="1024255" y="4260850"/>
          <a:ext cx="10143490" cy="1236345"/>
        </p:xfrm>
        <a:graphic>
          <a:graphicData uri="http://schemas.openxmlformats.org/presentationml/2006/ole">
            <mc:AlternateContent xmlns:mc="http://schemas.openxmlformats.org/markup-compatibility/2006">
              <mc:Choice xmlns:v="urn:schemas-microsoft-com:vml" Requires="v">
                <p:oleObj spid="_x0000_s8" name="" r:id="rId3" imgW="5924550" imgH="685800" progId="Paint.Picture">
                  <p:embed/>
                </p:oleObj>
              </mc:Choice>
              <mc:Fallback>
                <p:oleObj name="" r:id="rId3" imgW="5924550" imgH="685800" progId="Paint.Picture">
                  <p:embed/>
                  <p:pic>
                    <p:nvPicPr>
                      <p:cNvPr id="0" name="Picture 7"/>
                      <p:cNvPicPr/>
                      <p:nvPr/>
                    </p:nvPicPr>
                    <p:blipFill>
                      <a:blip r:embed="rId4"/>
                      <a:stretch>
                        <a:fillRect/>
                      </a:stretch>
                    </p:blipFill>
                    <p:spPr>
                      <a:xfrm>
                        <a:off x="1024255" y="4260850"/>
                        <a:ext cx="10143490" cy="123634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2806</Words>
  <Application>WPS Presentation</Application>
  <PresentationFormat>Widescreen</PresentationFormat>
  <Paragraphs>80</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Paint.Picture</vt:lpstr>
      <vt:lpstr>Paint.Picture</vt:lpstr>
      <vt:lpstr>A new Italian restaurant in London by Filippo M.</vt:lpstr>
      <vt:lpstr>Aim of the project:</vt:lpstr>
      <vt:lpstr>List of contents:</vt:lpstr>
      <vt:lpstr>1. Introduction to the problem</vt:lpstr>
      <vt:lpstr>2. Data and assumptions</vt:lpstr>
      <vt:lpstr>All the Boroughs of London</vt:lpstr>
      <vt:lpstr>PowerPoint 演示文稿</vt:lpstr>
      <vt:lpstr>3. Methodology</vt:lpstr>
      <vt:lpstr>PowerPoint 演示文稿</vt:lpstr>
      <vt:lpstr>4. Results - Inner London</vt:lpstr>
      <vt:lpstr>4. Results - Outer London</vt:lpstr>
      <vt:lpstr>4. Results - Overall Analysis</vt:lpstr>
      <vt:lpstr>5. Conclusion</vt:lpstr>
      <vt:lpstr>PowerPoint 演示文稿</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Italian restaurant in London by Filippo M.</dc:title>
  <dc:creator/>
  <cp:lastModifiedBy>Filippo</cp:lastModifiedBy>
  <cp:revision>11</cp:revision>
  <dcterms:created xsi:type="dcterms:W3CDTF">2021-01-16T01:40:00Z</dcterms:created>
  <dcterms:modified xsi:type="dcterms:W3CDTF">2021-01-16T13:22:49Z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