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eg"/>
  <Override PartName="/ppt/media/image6.jpg" ContentType="image/jpeg"/>
  <Override PartName="/ppt/media/image9.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sldIdLst>
    <p:sldId id="256" r:id="rId2"/>
    <p:sldId id="257" r:id="rId3"/>
    <p:sldId id="259" r:id="rId4"/>
    <p:sldId id="273" r:id="rId5"/>
    <p:sldId id="274" r:id="rId6"/>
    <p:sldId id="258" r:id="rId7"/>
    <p:sldId id="261" r:id="rId8"/>
    <p:sldId id="276" r:id="rId9"/>
    <p:sldId id="277" r:id="rId10"/>
    <p:sldId id="280" r:id="rId11"/>
    <p:sldId id="281" r:id="rId12"/>
    <p:sldId id="282" r:id="rId13"/>
    <p:sldId id="284" r:id="rId14"/>
    <p:sldId id="283" r:id="rId15"/>
    <p:sldId id="285" r:id="rId16"/>
    <p:sldId id="270" r:id="rId17"/>
    <p:sldId id="271" r:id="rId18"/>
  </p:sldIdLst>
  <p:sldSz cx="9144000" cy="6858000" type="screen4x3"/>
  <p:notesSz cx="9144000" cy="6858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4" autoAdjust="0"/>
    <p:restoredTop sz="94719"/>
  </p:normalViewPr>
  <p:slideViewPr>
    <p:cSldViewPr>
      <p:cViewPr varScale="1">
        <p:scale>
          <a:sx n="78" d="100"/>
          <a:sy n="78" d="100"/>
        </p:scale>
        <p:origin x="192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47CAC1E-24EF-DB4E-B5E6-BAEEC5637002}" type="datetimeFigureOut">
              <a:rPr lang="it-IT" smtClean="0"/>
              <a:t>18/03/2022</a:t>
            </a:fld>
            <a:endParaRPr lang="it-IT"/>
          </a:p>
        </p:txBody>
      </p:sp>
      <p:sp>
        <p:nvSpPr>
          <p:cNvPr id="4" name="Segnaposto immagin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9397241-077A-2E46-A5D1-320A056AC23A}" type="slidenum">
              <a:rPr lang="it-IT" smtClean="0"/>
              <a:t>‹N›</a:t>
            </a:fld>
            <a:endParaRPr lang="it-IT"/>
          </a:p>
        </p:txBody>
      </p:sp>
    </p:spTree>
    <p:extLst>
      <p:ext uri="{BB962C8B-B14F-4D97-AF65-F5344CB8AC3E}">
        <p14:creationId xmlns:p14="http://schemas.microsoft.com/office/powerpoint/2010/main" val="2255613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9397241-077A-2E46-A5D1-320A056AC23A}" type="slidenum">
              <a:rPr lang="it-IT" smtClean="0"/>
              <a:t>1</a:t>
            </a:fld>
            <a:endParaRPr lang="it-IT" dirty="0"/>
          </a:p>
        </p:txBody>
      </p:sp>
    </p:spTree>
    <p:extLst>
      <p:ext uri="{BB962C8B-B14F-4D97-AF65-F5344CB8AC3E}">
        <p14:creationId xmlns:p14="http://schemas.microsoft.com/office/powerpoint/2010/main" val="298613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bg1"/>
                </a:solidFill>
                <a:latin typeface="Garamond"/>
                <a:cs typeface="Garamond"/>
              </a:defRPr>
            </a:lvl1pPr>
          </a:lstStyle>
          <a:p>
            <a:pPr marL="12700">
              <a:lnSpc>
                <a:spcPts val="1270"/>
              </a:lnSpc>
            </a:pPr>
            <a:r>
              <a:rPr lang="en-US"/>
              <a:t>Augmenting Convolutional Networks with Attention-based Aggregation for Image Classification and Breast Cancer Detection</a:t>
            </a:r>
            <a:endParaRPr/>
          </a:p>
        </p:txBody>
      </p:sp>
      <p:sp>
        <p:nvSpPr>
          <p:cNvPr id="5" name="Holder 5"/>
          <p:cNvSpPr>
            <a:spLocks noGrp="1"/>
          </p:cNvSpPr>
          <p:nvPr>
            <p:ph type="dt" sz="half" idx="6"/>
          </p:nvPr>
        </p:nvSpPr>
        <p:spPr/>
        <p:txBody>
          <a:bodyPr lIns="0" tIns="0" rIns="0" bIns="0"/>
          <a:lstStyle>
            <a:lvl1pPr>
              <a:defRPr sz="1100" b="1" i="0">
                <a:solidFill>
                  <a:schemeClr val="bg1"/>
                </a:solidFill>
                <a:latin typeface="Garamond"/>
                <a:cs typeface="Garamond"/>
              </a:defRPr>
            </a:lvl1pPr>
          </a:lstStyle>
          <a:p>
            <a:pPr marL="12700">
              <a:lnSpc>
                <a:spcPts val="1270"/>
              </a:lnSpc>
            </a:pPr>
            <a:fld id="{FA5368C9-6866-4EE2-9F1E-C8CD8826FFA8}" type="datetime1">
              <a:rPr lang="it-IT" smtClean="0"/>
              <a:t>18/03/2022</a:t>
            </a:fld>
            <a:endParaRPr/>
          </a:p>
        </p:txBody>
      </p:sp>
      <p:sp>
        <p:nvSpPr>
          <p:cNvPr id="6" name="Holder 6"/>
          <p:cNvSpPr>
            <a:spLocks noGrp="1"/>
          </p:cNvSpPr>
          <p:nvPr>
            <p:ph type="sldNum" sz="quarter" idx="7"/>
          </p:nvPr>
        </p:nvSpPr>
        <p:spPr/>
        <p:txBody>
          <a:bodyPr lIns="0" tIns="0" rIns="0" bIns="0"/>
          <a:lstStyle>
            <a:lvl1pPr>
              <a:defRPr sz="1100" b="1" i="0">
                <a:solidFill>
                  <a:schemeClr val="bg1"/>
                </a:solidFill>
                <a:latin typeface="Garamond"/>
                <a:cs typeface="Garamond"/>
              </a:defRPr>
            </a:lvl1pPr>
          </a:lstStyle>
          <a:p>
            <a:pPr marL="12700">
              <a:lnSpc>
                <a:spcPts val="1270"/>
              </a:lnSpc>
            </a:pPr>
            <a:r>
              <a:rPr err="1"/>
              <a:t>Pagina</a:t>
            </a:r>
            <a:r>
              <a:rPr spc="-55"/>
              <a:t> </a:t>
            </a:r>
            <a:fld id="{81D60167-4931-47E6-BA6A-407CBD079E47}" type="slidenum">
              <a:r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822333"/>
                </a:solidFill>
                <a:latin typeface="Garamond"/>
                <a:cs typeface="Garamond"/>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bg1"/>
                </a:solidFill>
                <a:latin typeface="Garamond"/>
                <a:cs typeface="Garamond"/>
              </a:defRPr>
            </a:lvl1pPr>
          </a:lstStyle>
          <a:p>
            <a:pPr marL="12700">
              <a:lnSpc>
                <a:spcPts val="1270"/>
              </a:lnSpc>
            </a:pPr>
            <a:r>
              <a:rPr lang="en-US"/>
              <a:t>Augmenting Convolutional Networks with Attention-based Aggregation for Image Classification and Breast Cancer Detection</a:t>
            </a:r>
            <a:endParaRPr/>
          </a:p>
        </p:txBody>
      </p:sp>
      <p:sp>
        <p:nvSpPr>
          <p:cNvPr id="5" name="Holder 5"/>
          <p:cNvSpPr>
            <a:spLocks noGrp="1"/>
          </p:cNvSpPr>
          <p:nvPr>
            <p:ph type="dt" sz="half" idx="6"/>
          </p:nvPr>
        </p:nvSpPr>
        <p:spPr/>
        <p:txBody>
          <a:bodyPr lIns="0" tIns="0" rIns="0" bIns="0"/>
          <a:lstStyle>
            <a:lvl1pPr>
              <a:defRPr sz="1100" b="1" i="0">
                <a:solidFill>
                  <a:schemeClr val="bg1"/>
                </a:solidFill>
                <a:latin typeface="Garamond"/>
                <a:cs typeface="Garamond"/>
              </a:defRPr>
            </a:lvl1pPr>
          </a:lstStyle>
          <a:p>
            <a:pPr marL="12700">
              <a:lnSpc>
                <a:spcPts val="1270"/>
              </a:lnSpc>
            </a:pPr>
            <a:fld id="{7AEA9D02-608E-4FD9-B85F-0767F3D2D9C7}" type="datetime1">
              <a:rPr lang="it-IT" smtClean="0"/>
              <a:t>18/03/2022</a:t>
            </a:fld>
            <a:endParaRPr/>
          </a:p>
        </p:txBody>
      </p:sp>
      <p:sp>
        <p:nvSpPr>
          <p:cNvPr id="6" name="Holder 6"/>
          <p:cNvSpPr>
            <a:spLocks noGrp="1"/>
          </p:cNvSpPr>
          <p:nvPr>
            <p:ph type="sldNum" sz="quarter" idx="7"/>
          </p:nvPr>
        </p:nvSpPr>
        <p:spPr/>
        <p:txBody>
          <a:bodyPr lIns="0" tIns="0" rIns="0" bIns="0"/>
          <a:lstStyle>
            <a:lvl1pPr>
              <a:defRPr sz="1100" b="1" i="0">
                <a:solidFill>
                  <a:schemeClr val="bg1"/>
                </a:solidFill>
                <a:latin typeface="Garamond"/>
                <a:cs typeface="Garamond"/>
              </a:defRPr>
            </a:lvl1pPr>
          </a:lstStyle>
          <a:p>
            <a:pPr marL="12700">
              <a:lnSpc>
                <a:spcPts val="1270"/>
              </a:lnSpc>
            </a:pPr>
            <a:r>
              <a:t>Pagina</a:t>
            </a:r>
            <a:r>
              <a:rPr spc="-55"/>
              <a:t> </a:t>
            </a:r>
            <a:fld id="{81D60167-4931-47E6-BA6A-407CBD079E47}" type="slidenum">
              <a:r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822333"/>
                </a:solidFill>
                <a:latin typeface="Garamond"/>
                <a:cs typeface="Garamond"/>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0">
                <a:solidFill>
                  <a:schemeClr val="bg1"/>
                </a:solidFill>
                <a:latin typeface="Garamond"/>
                <a:cs typeface="Garamond"/>
              </a:defRPr>
            </a:lvl1pPr>
          </a:lstStyle>
          <a:p>
            <a:pPr marL="12700">
              <a:lnSpc>
                <a:spcPts val="1270"/>
              </a:lnSpc>
            </a:pPr>
            <a:r>
              <a:rPr lang="en-US"/>
              <a:t>Augmenting Convolutional Networks with Attention-based Aggregation for Image Classification and Breast Cancer Detection</a:t>
            </a:r>
            <a:endParaRPr/>
          </a:p>
        </p:txBody>
      </p:sp>
      <p:sp>
        <p:nvSpPr>
          <p:cNvPr id="6" name="Holder 6"/>
          <p:cNvSpPr>
            <a:spLocks noGrp="1"/>
          </p:cNvSpPr>
          <p:nvPr>
            <p:ph type="dt" sz="half" idx="6"/>
          </p:nvPr>
        </p:nvSpPr>
        <p:spPr/>
        <p:txBody>
          <a:bodyPr lIns="0" tIns="0" rIns="0" bIns="0"/>
          <a:lstStyle>
            <a:lvl1pPr>
              <a:defRPr sz="1100" b="1" i="0">
                <a:solidFill>
                  <a:schemeClr val="bg1"/>
                </a:solidFill>
                <a:latin typeface="Garamond"/>
                <a:cs typeface="Garamond"/>
              </a:defRPr>
            </a:lvl1pPr>
          </a:lstStyle>
          <a:p>
            <a:pPr marL="12700">
              <a:lnSpc>
                <a:spcPts val="1270"/>
              </a:lnSpc>
            </a:pPr>
            <a:fld id="{0CA39E6A-B912-491C-861D-894112BFDCBB}" type="datetime1">
              <a:rPr lang="it-IT" smtClean="0"/>
              <a:t>18/03/2022</a:t>
            </a:fld>
            <a:endParaRPr/>
          </a:p>
        </p:txBody>
      </p:sp>
      <p:sp>
        <p:nvSpPr>
          <p:cNvPr id="7" name="Holder 7"/>
          <p:cNvSpPr>
            <a:spLocks noGrp="1"/>
          </p:cNvSpPr>
          <p:nvPr>
            <p:ph type="sldNum" sz="quarter" idx="7"/>
          </p:nvPr>
        </p:nvSpPr>
        <p:spPr/>
        <p:txBody>
          <a:bodyPr lIns="0" tIns="0" rIns="0" bIns="0"/>
          <a:lstStyle>
            <a:lvl1pPr>
              <a:defRPr sz="1100" b="1" i="0">
                <a:solidFill>
                  <a:schemeClr val="bg1"/>
                </a:solidFill>
                <a:latin typeface="Garamond"/>
                <a:cs typeface="Garamond"/>
              </a:defRPr>
            </a:lvl1pPr>
          </a:lstStyle>
          <a:p>
            <a:pPr marL="12700">
              <a:lnSpc>
                <a:spcPts val="1270"/>
              </a:lnSpc>
            </a:pPr>
            <a:r>
              <a:t>Pagina</a:t>
            </a:r>
            <a:r>
              <a:rPr spc="-55"/>
              <a:t> </a:t>
            </a:r>
            <a:fld id="{81D60167-4931-47E6-BA6A-407CBD079E47}" type="slidenum">
              <a:r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822333"/>
                </a:solidFill>
                <a:latin typeface="Garamond"/>
                <a:cs typeface="Garamond"/>
              </a:defRPr>
            </a:lvl1pPr>
          </a:lstStyle>
          <a:p>
            <a:endParaRPr/>
          </a:p>
        </p:txBody>
      </p:sp>
      <p:sp>
        <p:nvSpPr>
          <p:cNvPr id="3" name="Holder 3"/>
          <p:cNvSpPr>
            <a:spLocks noGrp="1"/>
          </p:cNvSpPr>
          <p:nvPr>
            <p:ph type="ftr" sz="quarter" idx="5"/>
          </p:nvPr>
        </p:nvSpPr>
        <p:spPr/>
        <p:txBody>
          <a:bodyPr lIns="0" tIns="0" rIns="0" bIns="0"/>
          <a:lstStyle>
            <a:lvl1pPr>
              <a:defRPr sz="1100" b="1" i="0">
                <a:solidFill>
                  <a:schemeClr val="bg1"/>
                </a:solidFill>
                <a:latin typeface="Garamond"/>
                <a:cs typeface="Garamond"/>
              </a:defRPr>
            </a:lvl1pPr>
          </a:lstStyle>
          <a:p>
            <a:pPr marL="12700">
              <a:lnSpc>
                <a:spcPts val="1270"/>
              </a:lnSpc>
            </a:pPr>
            <a:r>
              <a:rPr lang="en-US"/>
              <a:t>Augmenting Convolutional Networks with Attention-based Aggregation for Image Classification and Breast Cancer Detection</a:t>
            </a:r>
            <a:endParaRPr/>
          </a:p>
        </p:txBody>
      </p:sp>
      <p:sp>
        <p:nvSpPr>
          <p:cNvPr id="4" name="Holder 4"/>
          <p:cNvSpPr>
            <a:spLocks noGrp="1"/>
          </p:cNvSpPr>
          <p:nvPr>
            <p:ph type="dt" sz="half" idx="6"/>
          </p:nvPr>
        </p:nvSpPr>
        <p:spPr/>
        <p:txBody>
          <a:bodyPr lIns="0" tIns="0" rIns="0" bIns="0"/>
          <a:lstStyle>
            <a:lvl1pPr>
              <a:defRPr sz="1100" b="1" i="0">
                <a:solidFill>
                  <a:schemeClr val="bg1"/>
                </a:solidFill>
                <a:latin typeface="Garamond"/>
                <a:cs typeface="Garamond"/>
              </a:defRPr>
            </a:lvl1pPr>
          </a:lstStyle>
          <a:p>
            <a:pPr marL="12700">
              <a:lnSpc>
                <a:spcPts val="1270"/>
              </a:lnSpc>
            </a:pPr>
            <a:fld id="{314F50FB-6D20-4BFD-94AD-DE465C78B7B8}" type="datetime1">
              <a:rPr lang="it-IT" smtClean="0"/>
              <a:t>18/03/2022</a:t>
            </a:fld>
            <a:endParaRPr/>
          </a:p>
        </p:txBody>
      </p:sp>
      <p:sp>
        <p:nvSpPr>
          <p:cNvPr id="5" name="Holder 5"/>
          <p:cNvSpPr>
            <a:spLocks noGrp="1"/>
          </p:cNvSpPr>
          <p:nvPr>
            <p:ph type="sldNum" sz="quarter" idx="7"/>
          </p:nvPr>
        </p:nvSpPr>
        <p:spPr/>
        <p:txBody>
          <a:bodyPr lIns="0" tIns="0" rIns="0" bIns="0"/>
          <a:lstStyle>
            <a:lvl1pPr>
              <a:defRPr sz="1100" b="1" i="0">
                <a:solidFill>
                  <a:schemeClr val="bg1"/>
                </a:solidFill>
                <a:latin typeface="Garamond"/>
                <a:cs typeface="Garamond"/>
              </a:defRPr>
            </a:lvl1pPr>
          </a:lstStyle>
          <a:p>
            <a:pPr marL="12700">
              <a:lnSpc>
                <a:spcPts val="1270"/>
              </a:lnSpc>
            </a:pPr>
            <a:r>
              <a:t>Pagina</a:t>
            </a:r>
            <a:r>
              <a:rPr spc="-55"/>
              <a:t> </a:t>
            </a:r>
            <a:fld id="{81D60167-4931-47E6-BA6A-407CBD079E47}" type="slidenum">
              <a:r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chemeClr val="bg1"/>
                </a:solidFill>
                <a:latin typeface="Garamond"/>
                <a:cs typeface="Garamond"/>
              </a:defRPr>
            </a:lvl1pPr>
          </a:lstStyle>
          <a:p>
            <a:pPr marL="12700">
              <a:lnSpc>
                <a:spcPts val="1270"/>
              </a:lnSpc>
            </a:pPr>
            <a:r>
              <a:rPr lang="en-US"/>
              <a:t>Augmenting Convolutional Networks with Attention-based Aggregation for Image Classification and Breast Cancer Detection</a:t>
            </a:r>
            <a:endParaRPr/>
          </a:p>
        </p:txBody>
      </p:sp>
      <p:sp>
        <p:nvSpPr>
          <p:cNvPr id="3" name="Holder 3"/>
          <p:cNvSpPr>
            <a:spLocks noGrp="1"/>
          </p:cNvSpPr>
          <p:nvPr>
            <p:ph type="dt" sz="half" idx="6"/>
          </p:nvPr>
        </p:nvSpPr>
        <p:spPr/>
        <p:txBody>
          <a:bodyPr lIns="0" tIns="0" rIns="0" bIns="0"/>
          <a:lstStyle>
            <a:lvl1pPr>
              <a:defRPr sz="1100" b="1" i="0">
                <a:solidFill>
                  <a:schemeClr val="bg1"/>
                </a:solidFill>
                <a:latin typeface="Garamond"/>
                <a:cs typeface="Garamond"/>
              </a:defRPr>
            </a:lvl1pPr>
          </a:lstStyle>
          <a:p>
            <a:pPr marL="12700">
              <a:lnSpc>
                <a:spcPts val="1270"/>
              </a:lnSpc>
            </a:pPr>
            <a:fld id="{948340C0-9768-4110-93BC-59129FCB8825}" type="datetime1">
              <a:rPr lang="it-IT" smtClean="0"/>
              <a:t>18/03/2022</a:t>
            </a:fld>
            <a:endParaRPr/>
          </a:p>
        </p:txBody>
      </p:sp>
      <p:sp>
        <p:nvSpPr>
          <p:cNvPr id="4" name="Holder 4"/>
          <p:cNvSpPr>
            <a:spLocks noGrp="1"/>
          </p:cNvSpPr>
          <p:nvPr>
            <p:ph type="sldNum" sz="quarter" idx="7"/>
          </p:nvPr>
        </p:nvSpPr>
        <p:spPr/>
        <p:txBody>
          <a:bodyPr lIns="0" tIns="0" rIns="0" bIns="0"/>
          <a:lstStyle>
            <a:lvl1pPr>
              <a:defRPr sz="1100" b="1" i="0">
                <a:solidFill>
                  <a:schemeClr val="bg1"/>
                </a:solidFill>
                <a:latin typeface="Garamond"/>
                <a:cs typeface="Garamond"/>
              </a:defRPr>
            </a:lvl1pPr>
          </a:lstStyle>
          <a:p>
            <a:pPr marL="12700">
              <a:lnSpc>
                <a:spcPts val="1270"/>
              </a:lnSpc>
            </a:pPr>
            <a:r>
              <a:t>Pagina</a:t>
            </a:r>
            <a:r>
              <a:rPr spc="-55"/>
              <a:t> </a:t>
            </a:r>
            <a:fld id="{81D60167-4931-47E6-BA6A-407CBD079E47}" type="slidenum">
              <a:r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096000"/>
            <a:ext cx="9144000" cy="762000"/>
          </a:xfrm>
          <a:custGeom>
            <a:avLst/>
            <a:gdLst/>
            <a:ahLst/>
            <a:cxnLst/>
            <a:rect l="l" t="t" r="r" b="b"/>
            <a:pathLst>
              <a:path w="9144000" h="762000">
                <a:moveTo>
                  <a:pt x="9144000" y="0"/>
                </a:moveTo>
                <a:lnTo>
                  <a:pt x="1219200" y="0"/>
                </a:lnTo>
                <a:lnTo>
                  <a:pt x="1219200" y="228600"/>
                </a:lnTo>
                <a:lnTo>
                  <a:pt x="0" y="228600"/>
                </a:lnTo>
                <a:lnTo>
                  <a:pt x="0" y="762000"/>
                </a:lnTo>
                <a:lnTo>
                  <a:pt x="1219200" y="762000"/>
                </a:lnTo>
                <a:lnTo>
                  <a:pt x="9144000" y="762000"/>
                </a:lnTo>
                <a:lnTo>
                  <a:pt x="9144000" y="228600"/>
                </a:lnTo>
                <a:lnTo>
                  <a:pt x="9144000" y="0"/>
                </a:lnTo>
                <a:close/>
              </a:path>
            </a:pathLst>
          </a:custGeom>
          <a:solidFill>
            <a:srgbClr val="822333"/>
          </a:solidFill>
        </p:spPr>
        <p:txBody>
          <a:bodyPr wrap="square" lIns="0" tIns="0" rIns="0" bIns="0" rtlCol="0"/>
          <a:lstStyle/>
          <a:p>
            <a:endParaRPr/>
          </a:p>
        </p:txBody>
      </p:sp>
      <p:sp>
        <p:nvSpPr>
          <p:cNvPr id="2" name="Holder 2"/>
          <p:cNvSpPr>
            <a:spLocks noGrp="1"/>
          </p:cNvSpPr>
          <p:nvPr>
            <p:ph type="title"/>
          </p:nvPr>
        </p:nvSpPr>
        <p:spPr>
          <a:xfrm>
            <a:off x="1194917" y="418338"/>
            <a:ext cx="2016125" cy="391159"/>
          </a:xfrm>
          <a:prstGeom prst="rect">
            <a:avLst/>
          </a:prstGeom>
        </p:spPr>
        <p:txBody>
          <a:bodyPr wrap="square" lIns="0" tIns="0" rIns="0" bIns="0">
            <a:spAutoFit/>
          </a:bodyPr>
          <a:lstStyle>
            <a:lvl1pPr>
              <a:defRPr sz="2400" b="1" i="0">
                <a:solidFill>
                  <a:srgbClr val="822333"/>
                </a:solidFill>
                <a:latin typeface="Garamond"/>
                <a:cs typeface="Garamond"/>
              </a:defRPr>
            </a:lvl1pPr>
          </a:lstStyle>
          <a:p>
            <a:endParaRPr/>
          </a:p>
        </p:txBody>
      </p:sp>
      <p:sp>
        <p:nvSpPr>
          <p:cNvPr id="3" name="Holder 3"/>
          <p:cNvSpPr>
            <a:spLocks noGrp="1"/>
          </p:cNvSpPr>
          <p:nvPr>
            <p:ph type="body" idx="1"/>
          </p:nvPr>
        </p:nvSpPr>
        <p:spPr>
          <a:xfrm>
            <a:off x="2621407" y="1406397"/>
            <a:ext cx="4267834" cy="19107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298194" y="6109684"/>
            <a:ext cx="2668904" cy="352425"/>
          </a:xfrm>
          <a:prstGeom prst="rect">
            <a:avLst/>
          </a:prstGeom>
        </p:spPr>
        <p:txBody>
          <a:bodyPr wrap="square" lIns="0" tIns="0" rIns="0" bIns="0">
            <a:spAutoFit/>
          </a:bodyPr>
          <a:lstStyle>
            <a:lvl1pPr>
              <a:defRPr sz="1100" b="1" i="0">
                <a:solidFill>
                  <a:schemeClr val="bg1"/>
                </a:solidFill>
                <a:latin typeface="Garamond"/>
                <a:cs typeface="Garamond"/>
              </a:defRPr>
            </a:lvl1pPr>
          </a:lstStyle>
          <a:p>
            <a:pPr marL="12700">
              <a:lnSpc>
                <a:spcPts val="1270"/>
              </a:lnSpc>
            </a:pPr>
            <a:r>
              <a:rPr lang="en-US"/>
              <a:t>Augmenting Convolutional Networks with Attention-based Aggregation for Image Classification and Breast Cancer Detection</a:t>
            </a:r>
            <a:endParaRPr/>
          </a:p>
        </p:txBody>
      </p:sp>
      <p:sp>
        <p:nvSpPr>
          <p:cNvPr id="5" name="Holder 5"/>
          <p:cNvSpPr>
            <a:spLocks noGrp="1"/>
          </p:cNvSpPr>
          <p:nvPr>
            <p:ph type="dt" sz="half" idx="6"/>
          </p:nvPr>
        </p:nvSpPr>
        <p:spPr>
          <a:xfrm>
            <a:off x="4954015" y="6188323"/>
            <a:ext cx="685164" cy="183514"/>
          </a:xfrm>
          <a:prstGeom prst="rect">
            <a:avLst/>
          </a:prstGeom>
        </p:spPr>
        <p:txBody>
          <a:bodyPr wrap="square" lIns="0" tIns="0" rIns="0" bIns="0">
            <a:spAutoFit/>
          </a:bodyPr>
          <a:lstStyle>
            <a:lvl1pPr>
              <a:defRPr sz="1100" b="1" i="0">
                <a:solidFill>
                  <a:schemeClr val="bg1"/>
                </a:solidFill>
                <a:latin typeface="Garamond"/>
                <a:cs typeface="Garamond"/>
              </a:defRPr>
            </a:lvl1pPr>
          </a:lstStyle>
          <a:p>
            <a:pPr marL="12700">
              <a:lnSpc>
                <a:spcPts val="1270"/>
              </a:lnSpc>
            </a:pPr>
            <a:fld id="{3C97C1D7-647F-4B2E-A2DC-363FE32BF81B}" type="datetime1">
              <a:rPr lang="it-IT" smtClean="0"/>
              <a:t>18/03/2022</a:t>
            </a:fld>
            <a:endParaRPr/>
          </a:p>
        </p:txBody>
      </p:sp>
      <p:sp>
        <p:nvSpPr>
          <p:cNvPr id="6" name="Holder 6"/>
          <p:cNvSpPr>
            <a:spLocks noGrp="1"/>
          </p:cNvSpPr>
          <p:nvPr>
            <p:ph type="sldNum" sz="quarter" idx="7"/>
          </p:nvPr>
        </p:nvSpPr>
        <p:spPr>
          <a:xfrm>
            <a:off x="7785607" y="6188323"/>
            <a:ext cx="631825" cy="183514"/>
          </a:xfrm>
          <a:prstGeom prst="rect">
            <a:avLst/>
          </a:prstGeom>
        </p:spPr>
        <p:txBody>
          <a:bodyPr wrap="square" lIns="0" tIns="0" rIns="0" bIns="0">
            <a:spAutoFit/>
          </a:bodyPr>
          <a:lstStyle>
            <a:lvl1pPr>
              <a:defRPr sz="1100" b="1" i="0">
                <a:solidFill>
                  <a:schemeClr val="bg1"/>
                </a:solidFill>
                <a:latin typeface="Garamond"/>
                <a:cs typeface="Garamond"/>
              </a:defRPr>
            </a:lvl1pPr>
          </a:lstStyle>
          <a:p>
            <a:pPr marL="12700">
              <a:lnSpc>
                <a:spcPts val="1270"/>
              </a:lnSpc>
            </a:pPr>
            <a:r>
              <a:rPr err="1"/>
              <a:t>Pagina</a:t>
            </a:r>
            <a:r>
              <a:rPr spc="-55"/>
              <a:t> </a:t>
            </a:r>
            <a:fld id="{81D60167-4931-47E6-BA6A-407CBD079E47}" type="slidenum">
              <a:rPr/>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3" y="0"/>
            <a:ext cx="9144000" cy="3429000"/>
          </a:xfrm>
          <a:custGeom>
            <a:avLst/>
            <a:gdLst/>
            <a:ahLst/>
            <a:cxnLst/>
            <a:rect l="l" t="t" r="r" b="b"/>
            <a:pathLst>
              <a:path w="9144000" h="3429000">
                <a:moveTo>
                  <a:pt x="9144000" y="0"/>
                </a:moveTo>
                <a:lnTo>
                  <a:pt x="0" y="0"/>
                </a:lnTo>
                <a:lnTo>
                  <a:pt x="0" y="3429000"/>
                </a:lnTo>
                <a:lnTo>
                  <a:pt x="9144000" y="3429000"/>
                </a:lnTo>
                <a:lnTo>
                  <a:pt x="9144000" y="0"/>
                </a:lnTo>
                <a:close/>
              </a:path>
            </a:pathLst>
          </a:custGeom>
          <a:solidFill>
            <a:srgbClr val="006778"/>
          </a:solidFill>
        </p:spPr>
        <p:txBody>
          <a:bodyPr wrap="square" lIns="0" tIns="0" rIns="0" bIns="0" rtlCol="0"/>
          <a:lstStyle/>
          <a:p>
            <a:endParaRPr dirty="0"/>
          </a:p>
        </p:txBody>
      </p:sp>
      <p:sp>
        <p:nvSpPr>
          <p:cNvPr id="3" name="object 3"/>
          <p:cNvSpPr txBox="1">
            <a:spLocks noGrp="1"/>
          </p:cNvSpPr>
          <p:nvPr>
            <p:ph type="title"/>
          </p:nvPr>
        </p:nvSpPr>
        <p:spPr>
          <a:xfrm>
            <a:off x="1066800" y="276763"/>
            <a:ext cx="7239000" cy="2175596"/>
          </a:xfrm>
          <a:prstGeom prst="rect">
            <a:avLst/>
          </a:prstGeom>
        </p:spPr>
        <p:txBody>
          <a:bodyPr vert="horz" wrap="square" lIns="0" tIns="9525" rIns="0" bIns="0" rtlCol="0">
            <a:spAutoFit/>
          </a:bodyPr>
          <a:lstStyle/>
          <a:p>
            <a:pPr marL="12065" marR="5080" algn="ctr">
              <a:lnSpc>
                <a:spcPct val="100600"/>
              </a:lnSpc>
              <a:spcBef>
                <a:spcPts val="75"/>
              </a:spcBef>
              <a:tabLst>
                <a:tab pos="1890395" algn="l"/>
              </a:tabLst>
            </a:pPr>
            <a:r>
              <a:rPr lang="it-IT" sz="3500" dirty="0"/>
              <a:t>Augmenting Convolutional Networks with Attention-based Aggregation for Image Classification and Breast Cancer Detection</a:t>
            </a:r>
            <a:endParaRPr sz="3500" dirty="0"/>
          </a:p>
        </p:txBody>
      </p:sp>
      <p:grpSp>
        <p:nvGrpSpPr>
          <p:cNvPr id="4" name="object 4"/>
          <p:cNvGrpSpPr/>
          <p:nvPr/>
        </p:nvGrpSpPr>
        <p:grpSpPr>
          <a:xfrm>
            <a:off x="0" y="2757994"/>
            <a:ext cx="9145522" cy="4100006"/>
            <a:chOff x="76199" y="2783382"/>
            <a:chExt cx="9145522" cy="4100006"/>
          </a:xfrm>
        </p:grpSpPr>
        <p:pic>
          <p:nvPicPr>
            <p:cNvPr id="5" name="object 5"/>
            <p:cNvPicPr/>
            <p:nvPr/>
          </p:nvPicPr>
          <p:blipFill>
            <a:blip r:embed="rId3" cstate="print"/>
            <a:stretch>
              <a:fillRect/>
            </a:stretch>
          </p:blipFill>
          <p:spPr>
            <a:xfrm>
              <a:off x="76199" y="3451342"/>
              <a:ext cx="9143999" cy="3432046"/>
            </a:xfrm>
            <a:prstGeom prst="rect">
              <a:avLst/>
            </a:prstGeom>
          </p:spPr>
        </p:pic>
        <p:pic>
          <p:nvPicPr>
            <p:cNvPr id="6" name="object 6"/>
            <p:cNvPicPr/>
            <p:nvPr/>
          </p:nvPicPr>
          <p:blipFill>
            <a:blip r:embed="rId4" cstate="print"/>
            <a:stretch>
              <a:fillRect/>
            </a:stretch>
          </p:blipFill>
          <p:spPr>
            <a:xfrm>
              <a:off x="76199" y="5317946"/>
              <a:ext cx="8705214" cy="1184442"/>
            </a:xfrm>
            <a:prstGeom prst="rect">
              <a:avLst/>
            </a:prstGeom>
          </p:spPr>
        </p:pic>
        <p:pic>
          <p:nvPicPr>
            <p:cNvPr id="7" name="object 7"/>
            <p:cNvPicPr/>
            <p:nvPr/>
          </p:nvPicPr>
          <p:blipFill>
            <a:blip r:embed="rId5" cstate="print"/>
            <a:stretch>
              <a:fillRect/>
            </a:stretch>
          </p:blipFill>
          <p:spPr>
            <a:xfrm>
              <a:off x="2167125" y="2783382"/>
              <a:ext cx="7054596" cy="670560"/>
            </a:xfrm>
            <a:prstGeom prst="rect">
              <a:avLst/>
            </a:prstGeom>
          </p:spPr>
        </p:pic>
      </p:grpSp>
      <p:sp>
        <p:nvSpPr>
          <p:cNvPr id="8" name="object 8"/>
          <p:cNvSpPr txBox="1"/>
          <p:nvPr/>
        </p:nvSpPr>
        <p:spPr>
          <a:xfrm>
            <a:off x="-2217739" y="4011078"/>
            <a:ext cx="3970339" cy="628377"/>
          </a:xfrm>
          <a:prstGeom prst="rect">
            <a:avLst/>
          </a:prstGeom>
        </p:spPr>
        <p:txBody>
          <a:bodyPr vert="horz" wrap="square" lIns="0" tIns="12700" rIns="0" bIns="0" rtlCol="0">
            <a:spAutoFit/>
          </a:bodyPr>
          <a:lstStyle/>
          <a:p>
            <a:pPr marL="12700" marR="5080" indent="2366645" algn="r">
              <a:lnSpc>
                <a:spcPct val="100000"/>
              </a:lnSpc>
              <a:spcBef>
                <a:spcPts val="100"/>
              </a:spcBef>
            </a:pPr>
            <a:r>
              <a:rPr lang="it-IT" sz="2000" b="1" dirty="0">
                <a:solidFill>
                  <a:srgbClr val="FFFFFF"/>
                </a:solidFill>
                <a:latin typeface="Garamond"/>
                <a:cs typeface="Garamond"/>
              </a:rPr>
              <a:t>			  </a:t>
            </a:r>
            <a:r>
              <a:rPr lang="it-IT" sz="2000" dirty="0">
                <a:solidFill>
                  <a:srgbClr val="FFFFFF"/>
                </a:solidFill>
                <a:latin typeface="Garamond"/>
                <a:cs typeface="Garamond"/>
              </a:rPr>
              <a:t>Filippo Betello          </a:t>
            </a:r>
            <a:r>
              <a:rPr sz="2000" dirty="0">
                <a:solidFill>
                  <a:srgbClr val="FFFFFF"/>
                </a:solidFill>
                <a:latin typeface="Garamond"/>
                <a:cs typeface="Garamond"/>
              </a:rPr>
              <a:t> </a:t>
            </a:r>
            <a:endParaRPr lang="it-IT" sz="2000" spc="-5" dirty="0">
              <a:solidFill>
                <a:srgbClr val="FFFFFF"/>
              </a:solidFill>
              <a:latin typeface="Garamond"/>
              <a:cs typeface="Garamond"/>
            </a:endParaRPr>
          </a:p>
        </p:txBody>
      </p:sp>
      <p:sp>
        <p:nvSpPr>
          <p:cNvPr id="9" name="object 9"/>
          <p:cNvSpPr txBox="1"/>
          <p:nvPr/>
        </p:nvSpPr>
        <p:spPr>
          <a:xfrm>
            <a:off x="4828698" y="5783605"/>
            <a:ext cx="266128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Garamond"/>
                <a:cs typeface="Garamond"/>
              </a:rPr>
              <a:t>Academic</a:t>
            </a:r>
            <a:r>
              <a:rPr sz="2000" spc="-60" dirty="0">
                <a:solidFill>
                  <a:srgbClr val="FFFFFF"/>
                </a:solidFill>
                <a:latin typeface="Garamond"/>
                <a:cs typeface="Garamond"/>
              </a:rPr>
              <a:t> </a:t>
            </a:r>
            <a:r>
              <a:rPr sz="2000" spc="-20" dirty="0">
                <a:solidFill>
                  <a:srgbClr val="FFFFFF"/>
                </a:solidFill>
                <a:latin typeface="Garamond"/>
                <a:cs typeface="Garamond"/>
              </a:rPr>
              <a:t>Year:</a:t>
            </a:r>
            <a:r>
              <a:rPr sz="2000" spc="-40" dirty="0">
                <a:solidFill>
                  <a:srgbClr val="FFFFFF"/>
                </a:solidFill>
                <a:latin typeface="Garamond"/>
                <a:cs typeface="Garamond"/>
              </a:rPr>
              <a:t> </a:t>
            </a:r>
            <a:r>
              <a:rPr sz="2000" spc="-5" dirty="0">
                <a:solidFill>
                  <a:srgbClr val="FFFFFF"/>
                </a:solidFill>
                <a:latin typeface="Garamond"/>
                <a:cs typeface="Garamond"/>
              </a:rPr>
              <a:t>202</a:t>
            </a:r>
            <a:r>
              <a:rPr lang="it-IT" sz="2000" spc="-5" dirty="0">
                <a:solidFill>
                  <a:srgbClr val="FFFFFF"/>
                </a:solidFill>
                <a:latin typeface="Garamond"/>
                <a:cs typeface="Garamond"/>
              </a:rPr>
              <a:t>1</a:t>
            </a:r>
            <a:r>
              <a:rPr sz="2000" spc="-5" dirty="0">
                <a:solidFill>
                  <a:srgbClr val="FFFFFF"/>
                </a:solidFill>
                <a:latin typeface="Garamond"/>
                <a:cs typeface="Garamond"/>
              </a:rPr>
              <a:t>-202</a:t>
            </a:r>
            <a:r>
              <a:rPr lang="it-IT" sz="2000" spc="-5" dirty="0">
                <a:solidFill>
                  <a:srgbClr val="FFFFFF"/>
                </a:solidFill>
                <a:latin typeface="Garamond"/>
                <a:cs typeface="Garamond"/>
              </a:rPr>
              <a:t>2</a:t>
            </a:r>
            <a:endParaRPr sz="2000" dirty="0">
              <a:latin typeface="Garamond"/>
              <a:cs typeface="Garamond"/>
            </a:endParaRPr>
          </a:p>
        </p:txBody>
      </p:sp>
      <p:sp>
        <p:nvSpPr>
          <p:cNvPr id="10" name="object 10"/>
          <p:cNvSpPr txBox="1"/>
          <p:nvPr/>
        </p:nvSpPr>
        <p:spPr>
          <a:xfrm>
            <a:off x="2209800" y="2786339"/>
            <a:ext cx="2680335" cy="628377"/>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Garamond"/>
                <a:cs typeface="Garamond"/>
              </a:rPr>
              <a:t>Course:</a:t>
            </a:r>
            <a:r>
              <a:rPr sz="2000" b="1" spc="-30" dirty="0">
                <a:solidFill>
                  <a:srgbClr val="FFFFFF"/>
                </a:solidFill>
                <a:latin typeface="Garamond"/>
                <a:cs typeface="Garamond"/>
              </a:rPr>
              <a:t> </a:t>
            </a:r>
            <a:r>
              <a:rPr sz="2000" dirty="0">
                <a:solidFill>
                  <a:srgbClr val="FFFFFF"/>
                </a:solidFill>
                <a:latin typeface="Garamond"/>
                <a:cs typeface="Garamond"/>
              </a:rPr>
              <a:t>Neural</a:t>
            </a:r>
            <a:r>
              <a:rPr sz="2000" spc="-45" dirty="0">
                <a:solidFill>
                  <a:srgbClr val="FFFFFF"/>
                </a:solidFill>
                <a:latin typeface="Garamond"/>
                <a:cs typeface="Garamond"/>
              </a:rPr>
              <a:t> </a:t>
            </a:r>
            <a:r>
              <a:rPr sz="2000" spc="-10" dirty="0">
                <a:solidFill>
                  <a:srgbClr val="FFFFFF"/>
                </a:solidFill>
                <a:latin typeface="Garamond"/>
                <a:cs typeface="Garamond"/>
              </a:rPr>
              <a:t>Network</a:t>
            </a:r>
            <a:r>
              <a:rPr lang="it-IT" sz="2000" spc="-10" dirty="0">
                <a:solidFill>
                  <a:srgbClr val="FFFFFF"/>
                </a:solidFill>
                <a:latin typeface="Garamond"/>
                <a:cs typeface="Garamond"/>
              </a:rPr>
              <a:t>s</a:t>
            </a:r>
            <a:endParaRPr sz="2000" dirty="0">
              <a:latin typeface="Garamond"/>
              <a:cs typeface="Garamond"/>
            </a:endParaRPr>
          </a:p>
          <a:p>
            <a:pPr marL="12700">
              <a:lnSpc>
                <a:spcPct val="100000"/>
              </a:lnSpc>
              <a:spcBef>
                <a:spcPts val="5"/>
              </a:spcBef>
            </a:pPr>
            <a:r>
              <a:rPr sz="2000" b="1" dirty="0">
                <a:solidFill>
                  <a:srgbClr val="FFFFFF"/>
                </a:solidFill>
                <a:latin typeface="Garamond"/>
                <a:cs typeface="Garamond"/>
              </a:rPr>
              <a:t>Professor:</a:t>
            </a:r>
            <a:r>
              <a:rPr lang="it-IT" sz="2000" b="1" spc="-5" dirty="0">
                <a:solidFill>
                  <a:srgbClr val="FFFFFF"/>
                </a:solidFill>
                <a:latin typeface="Garamond"/>
                <a:cs typeface="Garamond"/>
              </a:rPr>
              <a:t> </a:t>
            </a:r>
            <a:r>
              <a:rPr lang="it-IT" sz="2000" spc="-5" dirty="0">
                <a:solidFill>
                  <a:srgbClr val="FFFFFF"/>
                </a:solidFill>
                <a:latin typeface="Garamond"/>
                <a:cs typeface="Garamond"/>
              </a:rPr>
              <a:t>Au</a:t>
            </a:r>
            <a:r>
              <a:rPr sz="2000" spc="-5" dirty="0" err="1">
                <a:solidFill>
                  <a:srgbClr val="FFFFFF"/>
                </a:solidFill>
                <a:latin typeface="Garamond"/>
                <a:cs typeface="Garamond"/>
              </a:rPr>
              <a:t>relio</a:t>
            </a:r>
            <a:r>
              <a:rPr sz="2000" spc="-35" dirty="0">
                <a:solidFill>
                  <a:srgbClr val="FFFFFF"/>
                </a:solidFill>
                <a:latin typeface="Garamond"/>
                <a:cs typeface="Garamond"/>
              </a:rPr>
              <a:t> </a:t>
            </a:r>
            <a:r>
              <a:rPr sz="2000" spc="-5" dirty="0">
                <a:solidFill>
                  <a:srgbClr val="FFFFFF"/>
                </a:solidFill>
                <a:latin typeface="Garamond"/>
                <a:cs typeface="Garamond"/>
              </a:rPr>
              <a:t>Uncini</a:t>
            </a:r>
            <a:endParaRPr sz="2000" dirty="0">
              <a:latin typeface="Garamond"/>
              <a:cs typeface="Garamond"/>
            </a:endParaRPr>
          </a:p>
        </p:txBody>
      </p:sp>
      <p:sp>
        <p:nvSpPr>
          <p:cNvPr id="11" name="object 11"/>
          <p:cNvSpPr txBox="1"/>
          <p:nvPr/>
        </p:nvSpPr>
        <p:spPr>
          <a:xfrm>
            <a:off x="3697041" y="4239845"/>
            <a:ext cx="5297170" cy="330835"/>
          </a:xfrm>
          <a:prstGeom prst="rect">
            <a:avLst/>
          </a:prstGeom>
        </p:spPr>
        <p:txBody>
          <a:bodyPr vert="horz" wrap="square" lIns="0" tIns="13335" rIns="0" bIns="0" rtlCol="0">
            <a:spAutoFit/>
          </a:bodyPr>
          <a:lstStyle/>
          <a:p>
            <a:pPr marL="12700">
              <a:lnSpc>
                <a:spcPct val="100000"/>
              </a:lnSpc>
              <a:spcBef>
                <a:spcPts val="105"/>
              </a:spcBef>
            </a:pPr>
            <a:r>
              <a:rPr sz="2000" spc="-20" dirty="0">
                <a:solidFill>
                  <a:srgbClr val="FFFFFF"/>
                </a:solidFill>
                <a:latin typeface="Garamond"/>
                <a:cs typeface="Garamond"/>
              </a:rPr>
              <a:t>Master’s</a:t>
            </a:r>
            <a:r>
              <a:rPr sz="2000" spc="-35" dirty="0">
                <a:solidFill>
                  <a:srgbClr val="FFFFFF"/>
                </a:solidFill>
                <a:latin typeface="Garamond"/>
                <a:cs typeface="Garamond"/>
              </a:rPr>
              <a:t> </a:t>
            </a:r>
            <a:r>
              <a:rPr sz="2000" spc="10" dirty="0">
                <a:solidFill>
                  <a:srgbClr val="FFFFFF"/>
                </a:solidFill>
                <a:latin typeface="Garamond"/>
                <a:cs typeface="Garamond"/>
              </a:rPr>
              <a:t>degree</a:t>
            </a:r>
            <a:r>
              <a:rPr sz="2000" spc="-25" dirty="0">
                <a:solidFill>
                  <a:srgbClr val="FFFFFF"/>
                </a:solidFill>
                <a:latin typeface="Garamond"/>
                <a:cs typeface="Garamond"/>
              </a:rPr>
              <a:t> </a:t>
            </a:r>
            <a:r>
              <a:rPr sz="2000" dirty="0">
                <a:solidFill>
                  <a:srgbClr val="FFFFFF"/>
                </a:solidFill>
                <a:latin typeface="Garamond"/>
                <a:cs typeface="Garamond"/>
              </a:rPr>
              <a:t>in</a:t>
            </a:r>
            <a:r>
              <a:rPr sz="2000" spc="15" dirty="0">
                <a:solidFill>
                  <a:srgbClr val="FFFFFF"/>
                </a:solidFill>
                <a:latin typeface="Garamond"/>
                <a:cs typeface="Garamond"/>
              </a:rPr>
              <a:t> </a:t>
            </a:r>
            <a:r>
              <a:rPr sz="2000" spc="5" dirty="0">
                <a:solidFill>
                  <a:srgbClr val="FFFFFF"/>
                </a:solidFill>
                <a:latin typeface="Garamond"/>
                <a:cs typeface="Garamond"/>
              </a:rPr>
              <a:t>Artificial</a:t>
            </a:r>
            <a:r>
              <a:rPr sz="2000" spc="20" dirty="0">
                <a:solidFill>
                  <a:srgbClr val="FFFFFF"/>
                </a:solidFill>
                <a:latin typeface="Garamond"/>
                <a:cs typeface="Garamond"/>
              </a:rPr>
              <a:t> </a:t>
            </a:r>
            <a:r>
              <a:rPr sz="2000" spc="5" dirty="0">
                <a:solidFill>
                  <a:srgbClr val="FFFFFF"/>
                </a:solidFill>
                <a:latin typeface="Garamond"/>
                <a:cs typeface="Garamond"/>
              </a:rPr>
              <a:t>Intelligence</a:t>
            </a:r>
            <a:r>
              <a:rPr sz="2000" spc="20" dirty="0">
                <a:solidFill>
                  <a:srgbClr val="FFFFFF"/>
                </a:solidFill>
                <a:latin typeface="Garamond"/>
                <a:cs typeface="Garamond"/>
              </a:rPr>
              <a:t> </a:t>
            </a:r>
            <a:r>
              <a:rPr sz="2000" spc="-5" dirty="0">
                <a:solidFill>
                  <a:srgbClr val="FFFFFF"/>
                </a:solidFill>
                <a:latin typeface="Garamond"/>
                <a:cs typeface="Garamond"/>
              </a:rPr>
              <a:t>and</a:t>
            </a:r>
            <a:r>
              <a:rPr sz="2000" spc="5" dirty="0">
                <a:solidFill>
                  <a:srgbClr val="FFFFFF"/>
                </a:solidFill>
                <a:latin typeface="Garamond"/>
                <a:cs typeface="Garamond"/>
              </a:rPr>
              <a:t> </a:t>
            </a:r>
            <a:r>
              <a:rPr sz="2000" spc="-10" dirty="0">
                <a:solidFill>
                  <a:srgbClr val="FFFFFF"/>
                </a:solidFill>
                <a:latin typeface="Garamond"/>
                <a:cs typeface="Garamond"/>
              </a:rPr>
              <a:t>Robotics</a:t>
            </a:r>
            <a:endParaRPr sz="2000" dirty="0">
              <a:latin typeface="Garamond"/>
              <a:cs typeface="Garamond"/>
            </a:endParaRPr>
          </a:p>
        </p:txBody>
      </p:sp>
      <p:sp>
        <p:nvSpPr>
          <p:cNvPr id="13" name="object 11">
            <a:extLst>
              <a:ext uri="{FF2B5EF4-FFF2-40B4-BE49-F238E27FC236}">
                <a16:creationId xmlns:a16="http://schemas.microsoft.com/office/drawing/2014/main" id="{E07B9591-FF4D-B54F-A7AC-6045F22756B0}"/>
              </a:ext>
            </a:extLst>
          </p:cNvPr>
          <p:cNvSpPr txBox="1"/>
          <p:nvPr/>
        </p:nvSpPr>
        <p:spPr>
          <a:xfrm>
            <a:off x="3698564" y="4514952"/>
            <a:ext cx="5297170" cy="330835"/>
          </a:xfrm>
          <a:prstGeom prst="rect">
            <a:avLst/>
          </a:prstGeom>
        </p:spPr>
        <p:txBody>
          <a:bodyPr vert="horz" wrap="square" lIns="0" tIns="13335" rIns="0" bIns="0" rtlCol="0">
            <a:spAutoFit/>
          </a:bodyPr>
          <a:lstStyle/>
          <a:p>
            <a:pPr marL="12700">
              <a:lnSpc>
                <a:spcPct val="100000"/>
              </a:lnSpc>
              <a:spcBef>
                <a:spcPts val="105"/>
              </a:spcBef>
            </a:pPr>
            <a:r>
              <a:rPr sz="2000" spc="-20" dirty="0">
                <a:solidFill>
                  <a:srgbClr val="FFFFFF"/>
                </a:solidFill>
                <a:latin typeface="Garamond"/>
                <a:cs typeface="Garamond"/>
              </a:rPr>
              <a:t>Master’s</a:t>
            </a:r>
            <a:r>
              <a:rPr sz="2000" spc="-35" dirty="0">
                <a:solidFill>
                  <a:srgbClr val="FFFFFF"/>
                </a:solidFill>
                <a:latin typeface="Garamond"/>
                <a:cs typeface="Garamond"/>
              </a:rPr>
              <a:t> </a:t>
            </a:r>
            <a:r>
              <a:rPr sz="2000" spc="10" dirty="0">
                <a:solidFill>
                  <a:srgbClr val="FFFFFF"/>
                </a:solidFill>
                <a:latin typeface="Garamond"/>
                <a:cs typeface="Garamond"/>
              </a:rPr>
              <a:t>degree</a:t>
            </a:r>
            <a:r>
              <a:rPr sz="2000" spc="-25" dirty="0">
                <a:solidFill>
                  <a:srgbClr val="FFFFFF"/>
                </a:solidFill>
                <a:latin typeface="Garamond"/>
                <a:cs typeface="Garamond"/>
              </a:rPr>
              <a:t> </a:t>
            </a:r>
            <a:r>
              <a:rPr sz="2000" dirty="0">
                <a:solidFill>
                  <a:srgbClr val="FFFFFF"/>
                </a:solidFill>
                <a:latin typeface="Garamond"/>
                <a:cs typeface="Garamond"/>
              </a:rPr>
              <a:t>in</a:t>
            </a:r>
            <a:r>
              <a:rPr sz="2000" spc="15" dirty="0">
                <a:solidFill>
                  <a:srgbClr val="FFFFFF"/>
                </a:solidFill>
                <a:latin typeface="Garamond"/>
                <a:cs typeface="Garamond"/>
              </a:rPr>
              <a:t> </a:t>
            </a:r>
            <a:r>
              <a:rPr lang="it-IT" sz="2000" spc="5" dirty="0">
                <a:solidFill>
                  <a:srgbClr val="FFFFFF"/>
                </a:solidFill>
                <a:latin typeface="Garamond"/>
                <a:cs typeface="Garamond"/>
              </a:rPr>
              <a:t>Engineering in Computer Science</a:t>
            </a:r>
            <a:endParaRPr sz="2000" dirty="0">
              <a:latin typeface="Garamond"/>
              <a:cs typeface="Garamond"/>
            </a:endParaRPr>
          </a:p>
        </p:txBody>
      </p:sp>
      <p:sp>
        <p:nvSpPr>
          <p:cNvPr id="14" name="Rettangolo 13">
            <a:extLst>
              <a:ext uri="{FF2B5EF4-FFF2-40B4-BE49-F238E27FC236}">
                <a16:creationId xmlns:a16="http://schemas.microsoft.com/office/drawing/2014/main" id="{D64E9CA5-1D47-7047-BDD6-CA4DAD0D7D67}"/>
              </a:ext>
            </a:extLst>
          </p:cNvPr>
          <p:cNvSpPr/>
          <p:nvPr/>
        </p:nvSpPr>
        <p:spPr>
          <a:xfrm>
            <a:off x="170407" y="3965631"/>
            <a:ext cx="1383288" cy="400110"/>
          </a:xfrm>
          <a:prstGeom prst="rect">
            <a:avLst/>
          </a:prstGeom>
        </p:spPr>
        <p:txBody>
          <a:bodyPr wrap="square">
            <a:spAutoFit/>
          </a:bodyPr>
          <a:lstStyle/>
          <a:p>
            <a:r>
              <a:rPr lang="it-IT" sz="2000" b="1" spc="5" dirty="0">
                <a:solidFill>
                  <a:srgbClr val="FFFFFF"/>
                </a:solidFill>
                <a:latin typeface="Garamond"/>
                <a:cs typeface="Garamond"/>
              </a:rPr>
              <a:t>A</a:t>
            </a:r>
            <a:r>
              <a:rPr lang="it-IT" sz="2000" b="1" spc="-5" dirty="0">
                <a:solidFill>
                  <a:srgbClr val="FFFFFF"/>
                </a:solidFill>
                <a:latin typeface="Garamond"/>
                <a:cs typeface="Garamond"/>
              </a:rPr>
              <a:t>ut</a:t>
            </a:r>
            <a:r>
              <a:rPr lang="it-IT" sz="2000" b="1" spc="-10" dirty="0">
                <a:solidFill>
                  <a:srgbClr val="FFFFFF"/>
                </a:solidFill>
                <a:latin typeface="Garamond"/>
                <a:cs typeface="Garamond"/>
              </a:rPr>
              <a:t>h</a:t>
            </a:r>
            <a:r>
              <a:rPr lang="it-IT" sz="2000" b="1" dirty="0">
                <a:solidFill>
                  <a:srgbClr val="FFFFFF"/>
                </a:solidFill>
                <a:latin typeface="Garamond"/>
                <a:cs typeface="Garamond"/>
              </a:rPr>
              <a:t>o</a:t>
            </a:r>
            <a:r>
              <a:rPr lang="it-IT" sz="2000" b="1" spc="25" dirty="0">
                <a:solidFill>
                  <a:srgbClr val="FFFFFF"/>
                </a:solidFill>
                <a:latin typeface="Garamond"/>
                <a:cs typeface="Garamond"/>
              </a:rPr>
              <a:t>r</a:t>
            </a:r>
            <a:r>
              <a:rPr lang="it-IT" sz="2000" b="1" dirty="0">
                <a:solidFill>
                  <a:srgbClr val="FFFFFF"/>
                </a:solidFill>
                <a:latin typeface="Garamond"/>
                <a:cs typeface="Garamond"/>
              </a:rPr>
              <a:t>s:</a:t>
            </a:r>
            <a:endParaRPr lang="it-IT" sz="2000" dirty="0"/>
          </a:p>
        </p:txBody>
      </p:sp>
      <p:sp>
        <p:nvSpPr>
          <p:cNvPr id="16" name="Rettangolo 15">
            <a:extLst>
              <a:ext uri="{FF2B5EF4-FFF2-40B4-BE49-F238E27FC236}">
                <a16:creationId xmlns:a16="http://schemas.microsoft.com/office/drawing/2014/main" id="{C4648FB7-06FC-1640-973C-55462790E865}"/>
              </a:ext>
            </a:extLst>
          </p:cNvPr>
          <p:cNvSpPr/>
          <p:nvPr/>
        </p:nvSpPr>
        <p:spPr>
          <a:xfrm>
            <a:off x="-2822012" y="4506274"/>
            <a:ext cx="6138053" cy="400110"/>
          </a:xfrm>
          <a:prstGeom prst="rect">
            <a:avLst/>
          </a:prstGeom>
        </p:spPr>
        <p:txBody>
          <a:bodyPr wrap="square">
            <a:spAutoFit/>
          </a:bodyPr>
          <a:lstStyle/>
          <a:p>
            <a:pPr marL="12700" marR="5080" indent="2366645" algn="r">
              <a:lnSpc>
                <a:spcPct val="100000"/>
              </a:lnSpc>
              <a:spcBef>
                <a:spcPts val="100"/>
              </a:spcBef>
            </a:pPr>
            <a:r>
              <a:rPr lang="it-IT" sz="2000" spc="-5" dirty="0">
                <a:solidFill>
                  <a:srgbClr val="FFFFFF"/>
                </a:solidFill>
                <a:latin typeface="Garamond"/>
                <a:cs typeface="Garamond"/>
              </a:rPr>
              <a:t>Federico Carmignani</a:t>
            </a:r>
            <a:r>
              <a:rPr lang="it-IT" sz="2000" spc="-15" dirty="0">
                <a:solidFill>
                  <a:srgbClr val="FFFFFF"/>
                </a:solidFill>
                <a:latin typeface="Garamond"/>
                <a:cs typeface="Garamond"/>
              </a:rPr>
              <a:t> </a:t>
            </a:r>
            <a:r>
              <a:rPr lang="it-IT" sz="2000" spc="-5" dirty="0">
                <a:solidFill>
                  <a:srgbClr val="FFFFFF"/>
                </a:solidFill>
                <a:latin typeface="Garamond"/>
                <a:cs typeface="Garamond"/>
              </a:rPr>
              <a:t>1845479</a:t>
            </a:r>
            <a:endParaRPr lang="it-IT" sz="2000" dirty="0">
              <a:latin typeface="Garamond"/>
              <a:cs typeface="Garamond"/>
            </a:endParaRPr>
          </a:p>
        </p:txBody>
      </p:sp>
      <p:sp>
        <p:nvSpPr>
          <p:cNvPr id="12" name="Rettangolo 11">
            <a:extLst>
              <a:ext uri="{FF2B5EF4-FFF2-40B4-BE49-F238E27FC236}">
                <a16:creationId xmlns:a16="http://schemas.microsoft.com/office/drawing/2014/main" id="{23D4C9E7-3E4A-EC4F-A258-656ADA1EB44A}"/>
              </a:ext>
            </a:extLst>
          </p:cNvPr>
          <p:cNvSpPr/>
          <p:nvPr/>
        </p:nvSpPr>
        <p:spPr>
          <a:xfrm>
            <a:off x="2293839" y="4266237"/>
            <a:ext cx="1021755" cy="400110"/>
          </a:xfrm>
          <a:prstGeom prst="rect">
            <a:avLst/>
          </a:prstGeom>
        </p:spPr>
        <p:txBody>
          <a:bodyPr wrap="none">
            <a:spAutoFit/>
          </a:bodyPr>
          <a:lstStyle/>
          <a:p>
            <a:r>
              <a:rPr lang="it-IT" sz="2000" spc="-5" dirty="0">
                <a:solidFill>
                  <a:srgbClr val="FFFFFF"/>
                </a:solidFill>
                <a:latin typeface="Garamond"/>
                <a:cs typeface="Garamond"/>
              </a:rPr>
              <a:t>1835108</a:t>
            </a:r>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94917" y="413765"/>
            <a:ext cx="7021195" cy="391160"/>
          </a:xfrm>
          <a:prstGeom prst="rect">
            <a:avLst/>
          </a:prstGeom>
        </p:spPr>
        <p:txBody>
          <a:bodyPr vert="horz" wrap="square" lIns="0" tIns="12700" rIns="0" bIns="0" rtlCol="0">
            <a:spAutoFit/>
          </a:bodyPr>
          <a:lstStyle/>
          <a:p>
            <a:pPr marL="12700">
              <a:lnSpc>
                <a:spcPct val="100000"/>
              </a:lnSpc>
              <a:spcBef>
                <a:spcPts val="100"/>
              </a:spcBef>
            </a:pPr>
            <a:r>
              <a:rPr spc="-5" dirty="0"/>
              <a:t>Dataset: </a:t>
            </a:r>
            <a:r>
              <a:rPr lang="it-IT" sz="1900" spc="-10" dirty="0" err="1"/>
              <a:t>Breast</a:t>
            </a:r>
            <a:r>
              <a:rPr lang="it-IT" sz="1900" spc="-10" dirty="0"/>
              <a:t> </a:t>
            </a:r>
            <a:r>
              <a:rPr lang="it-IT" sz="1900" spc="-10" dirty="0" err="1"/>
              <a:t>cancer</a:t>
            </a:r>
            <a:endParaRPr sz="1900" dirty="0"/>
          </a:p>
        </p:txBody>
      </p:sp>
      <p:sp>
        <p:nvSpPr>
          <p:cNvPr id="4" name="object 4"/>
          <p:cNvSpPr txBox="1"/>
          <p:nvPr/>
        </p:nvSpPr>
        <p:spPr>
          <a:xfrm>
            <a:off x="1075481" y="888834"/>
            <a:ext cx="7992319" cy="2909130"/>
          </a:xfrm>
          <a:prstGeom prst="rect">
            <a:avLst/>
          </a:prstGeom>
        </p:spPr>
        <p:txBody>
          <a:bodyPr vert="horz" wrap="square" lIns="0" tIns="13335" rIns="0" bIns="0" rtlCol="0">
            <a:spAutoFit/>
          </a:bodyPr>
          <a:lstStyle/>
          <a:p>
            <a:pPr marL="12700">
              <a:lnSpc>
                <a:spcPct val="100000"/>
              </a:lnSpc>
              <a:spcBef>
                <a:spcPts val="105"/>
              </a:spcBef>
            </a:pPr>
            <a:r>
              <a:rPr b="1" dirty="0">
                <a:latin typeface="Garamond"/>
                <a:cs typeface="Garamond"/>
              </a:rPr>
              <a:t>Pre-processing</a:t>
            </a:r>
            <a:r>
              <a:rPr b="1" spc="-45" dirty="0">
                <a:latin typeface="Garamond"/>
                <a:cs typeface="Garamond"/>
              </a:rPr>
              <a:t> </a:t>
            </a:r>
            <a:r>
              <a:rPr b="1" dirty="0">
                <a:latin typeface="Garamond"/>
                <a:cs typeface="Garamond"/>
              </a:rPr>
              <a:t>and</a:t>
            </a:r>
            <a:r>
              <a:rPr b="1" spc="-5" dirty="0">
                <a:latin typeface="Garamond"/>
                <a:cs typeface="Garamond"/>
              </a:rPr>
              <a:t> </a:t>
            </a:r>
            <a:r>
              <a:rPr b="1" dirty="0">
                <a:latin typeface="Garamond"/>
                <a:cs typeface="Garamond"/>
              </a:rPr>
              <a:t>split steps</a:t>
            </a:r>
            <a:endParaRPr dirty="0">
              <a:latin typeface="Garamond"/>
              <a:cs typeface="Garamond"/>
            </a:endParaRPr>
          </a:p>
          <a:p>
            <a:pPr marL="29845">
              <a:lnSpc>
                <a:spcPct val="100000"/>
              </a:lnSpc>
              <a:spcBef>
                <a:spcPts val="1325"/>
              </a:spcBef>
            </a:pPr>
            <a:r>
              <a:rPr lang="en-US" sz="1400" spc="-10" dirty="0">
                <a:latin typeface="Garamond"/>
              </a:rPr>
              <a:t>Dataset used is taken from Kaggle. Originally there were 277,524 patches of size 50 x 50 were extracted, 198,738 negative and 78,786 IDC positive. We take a subset of this pulling out 52,521 patches, 38,618 IDC negative and 13,903 IDC positive, keeping more or less the same ratio between positive and total patches (28% vs 26%). Then we split the images into training set (80%) and test set (20%).</a:t>
            </a:r>
          </a:p>
          <a:p>
            <a:pPr marL="29845">
              <a:lnSpc>
                <a:spcPct val="100000"/>
              </a:lnSpc>
              <a:spcBef>
                <a:spcPts val="1325"/>
              </a:spcBef>
            </a:pPr>
            <a:r>
              <a:rPr lang="en-US" b="1" spc="-10" dirty="0">
                <a:latin typeface="Garamond"/>
              </a:rPr>
              <a:t>Data-Augmentation:</a:t>
            </a:r>
          </a:p>
          <a:p>
            <a:pPr marL="29845">
              <a:lnSpc>
                <a:spcPct val="100000"/>
              </a:lnSpc>
              <a:spcBef>
                <a:spcPts val="1325"/>
              </a:spcBef>
            </a:pPr>
            <a:r>
              <a:rPr lang="en-US" sz="1400" spc="-10" dirty="0">
                <a:latin typeface="Garamond"/>
              </a:rPr>
              <a:t>•  We flip the images with respect to the horizontal axis (</a:t>
            </a:r>
            <a:r>
              <a:rPr lang="en-US" sz="1400" i="1" spc="-10" dirty="0" err="1">
                <a:latin typeface="Garamond"/>
              </a:rPr>
              <a:t>RandomHorizontalFlip</a:t>
            </a:r>
            <a:r>
              <a:rPr lang="en-US" sz="1400" spc="-10" dirty="0">
                <a:latin typeface="Garamond"/>
              </a:rPr>
              <a:t>);</a:t>
            </a:r>
          </a:p>
          <a:p>
            <a:pPr marL="29845">
              <a:lnSpc>
                <a:spcPct val="100000"/>
              </a:lnSpc>
              <a:spcBef>
                <a:spcPts val="1325"/>
              </a:spcBef>
            </a:pPr>
            <a:r>
              <a:rPr lang="en-US" sz="1400" spc="-10" dirty="0">
                <a:latin typeface="Garamond"/>
              </a:rPr>
              <a:t>• We flip the images with respect to the vertical axis (</a:t>
            </a:r>
            <a:r>
              <a:rPr lang="en-US" sz="1400" i="1" spc="-10" dirty="0" err="1">
                <a:latin typeface="Garamond"/>
              </a:rPr>
              <a:t>RandomVerticalFlip</a:t>
            </a:r>
            <a:r>
              <a:rPr lang="en-US" sz="1400" spc="-10" dirty="0">
                <a:latin typeface="Garamond"/>
              </a:rPr>
              <a:t>);</a:t>
            </a:r>
          </a:p>
          <a:p>
            <a:pPr marL="29845">
              <a:lnSpc>
                <a:spcPct val="100000"/>
              </a:lnSpc>
              <a:spcBef>
                <a:spcPts val="1325"/>
              </a:spcBef>
            </a:pPr>
            <a:r>
              <a:rPr lang="en-US" sz="1400" spc="-10" dirty="0">
                <a:latin typeface="Garamond"/>
              </a:rPr>
              <a:t>• We rotate the images to a specified fixed angle of 10°(</a:t>
            </a:r>
            <a:r>
              <a:rPr lang="en-US" sz="1400" i="1" spc="-10" dirty="0" err="1">
                <a:latin typeface="Garamond"/>
              </a:rPr>
              <a:t>RandomRotation</a:t>
            </a:r>
            <a:r>
              <a:rPr lang="en-US" sz="1400" spc="-10" dirty="0">
                <a:latin typeface="Garamond"/>
              </a:rPr>
              <a:t>).</a:t>
            </a:r>
            <a:endParaRPr lang="en-US" sz="1400" dirty="0">
              <a:latin typeface="Garamond"/>
              <a:cs typeface="Garamond"/>
            </a:endParaRPr>
          </a:p>
        </p:txBody>
      </p:sp>
      <p:sp>
        <p:nvSpPr>
          <p:cNvPr id="8" name="object 8"/>
          <p:cNvSpPr txBox="1"/>
          <p:nvPr/>
        </p:nvSpPr>
        <p:spPr>
          <a:xfrm>
            <a:off x="2294889" y="4706873"/>
            <a:ext cx="272415" cy="162560"/>
          </a:xfrm>
          <a:prstGeom prst="rect">
            <a:avLst/>
          </a:prstGeom>
        </p:spPr>
        <p:txBody>
          <a:bodyPr vert="horz" wrap="square" lIns="0" tIns="12700" rIns="0" bIns="0" rtlCol="0">
            <a:spAutoFit/>
          </a:bodyPr>
          <a:lstStyle/>
          <a:p>
            <a:pPr marL="12700">
              <a:lnSpc>
                <a:spcPct val="100000"/>
              </a:lnSpc>
              <a:spcBef>
                <a:spcPts val="100"/>
              </a:spcBef>
            </a:pPr>
            <a:r>
              <a:rPr sz="900">
                <a:solidFill>
                  <a:srgbClr val="FFFFFF"/>
                </a:solidFill>
                <a:latin typeface="Garamond"/>
                <a:cs typeface="Garamond"/>
              </a:rPr>
              <a:t>I</a:t>
            </a:r>
            <a:r>
              <a:rPr sz="900" spc="-5">
                <a:solidFill>
                  <a:srgbClr val="FFFFFF"/>
                </a:solidFill>
                <a:latin typeface="Garamond"/>
                <a:cs typeface="Garamond"/>
              </a:rPr>
              <a:t>np</a:t>
            </a:r>
            <a:r>
              <a:rPr sz="900">
                <a:solidFill>
                  <a:srgbClr val="FFFFFF"/>
                </a:solidFill>
                <a:latin typeface="Garamond"/>
                <a:cs typeface="Garamond"/>
              </a:rPr>
              <a:t>ut</a:t>
            </a:r>
            <a:endParaRPr sz="900">
              <a:latin typeface="Garamond"/>
              <a:cs typeface="Garamond"/>
            </a:endParaRPr>
          </a:p>
        </p:txBody>
      </p:sp>
      <p:sp>
        <p:nvSpPr>
          <p:cNvPr id="13" name="object 13"/>
          <p:cNvSpPr txBox="1"/>
          <p:nvPr/>
        </p:nvSpPr>
        <p:spPr>
          <a:xfrm>
            <a:off x="3696080" y="4706873"/>
            <a:ext cx="353060" cy="162560"/>
          </a:xfrm>
          <a:prstGeom prst="rect">
            <a:avLst/>
          </a:prstGeom>
        </p:spPr>
        <p:txBody>
          <a:bodyPr vert="horz" wrap="square" lIns="0" tIns="12700" rIns="0" bIns="0" rtlCol="0">
            <a:spAutoFit/>
          </a:bodyPr>
          <a:lstStyle/>
          <a:p>
            <a:pPr marL="12700">
              <a:lnSpc>
                <a:spcPct val="100000"/>
              </a:lnSpc>
              <a:spcBef>
                <a:spcPts val="100"/>
              </a:spcBef>
            </a:pPr>
            <a:r>
              <a:rPr sz="900">
                <a:solidFill>
                  <a:srgbClr val="FFFFFF"/>
                </a:solidFill>
                <a:latin typeface="Garamond"/>
                <a:cs typeface="Garamond"/>
              </a:rPr>
              <a:t>Output</a:t>
            </a:r>
            <a:endParaRPr sz="900">
              <a:latin typeface="Garamond"/>
              <a:cs typeface="Garamond"/>
            </a:endParaRPr>
          </a:p>
        </p:txBody>
      </p:sp>
      <p:sp>
        <p:nvSpPr>
          <p:cNvPr id="17" name="object 17"/>
          <p:cNvSpPr txBox="1"/>
          <p:nvPr/>
        </p:nvSpPr>
        <p:spPr>
          <a:xfrm>
            <a:off x="5751957" y="4706873"/>
            <a:ext cx="272415" cy="162560"/>
          </a:xfrm>
          <a:prstGeom prst="rect">
            <a:avLst/>
          </a:prstGeom>
        </p:spPr>
        <p:txBody>
          <a:bodyPr vert="horz" wrap="square" lIns="0" tIns="12700" rIns="0" bIns="0" rtlCol="0">
            <a:spAutoFit/>
          </a:bodyPr>
          <a:lstStyle/>
          <a:p>
            <a:pPr marL="12700">
              <a:lnSpc>
                <a:spcPct val="100000"/>
              </a:lnSpc>
              <a:spcBef>
                <a:spcPts val="100"/>
              </a:spcBef>
            </a:pPr>
            <a:r>
              <a:rPr sz="900">
                <a:solidFill>
                  <a:srgbClr val="FFFFFF"/>
                </a:solidFill>
                <a:latin typeface="Garamond"/>
                <a:cs typeface="Garamond"/>
              </a:rPr>
              <a:t>I</a:t>
            </a:r>
            <a:r>
              <a:rPr sz="900" spc="-5">
                <a:solidFill>
                  <a:srgbClr val="FFFFFF"/>
                </a:solidFill>
                <a:latin typeface="Garamond"/>
                <a:cs typeface="Garamond"/>
              </a:rPr>
              <a:t>np</a:t>
            </a:r>
            <a:r>
              <a:rPr sz="900">
                <a:solidFill>
                  <a:srgbClr val="FFFFFF"/>
                </a:solidFill>
                <a:latin typeface="Garamond"/>
                <a:cs typeface="Garamond"/>
              </a:rPr>
              <a:t>ut</a:t>
            </a:r>
            <a:endParaRPr sz="900">
              <a:latin typeface="Garamond"/>
              <a:cs typeface="Garamond"/>
            </a:endParaRPr>
          </a:p>
        </p:txBody>
      </p:sp>
      <p:sp>
        <p:nvSpPr>
          <p:cNvPr id="22" name="object 22"/>
          <p:cNvSpPr txBox="1"/>
          <p:nvPr/>
        </p:nvSpPr>
        <p:spPr>
          <a:xfrm>
            <a:off x="7153147" y="4706873"/>
            <a:ext cx="353060" cy="162560"/>
          </a:xfrm>
          <a:prstGeom prst="rect">
            <a:avLst/>
          </a:prstGeom>
        </p:spPr>
        <p:txBody>
          <a:bodyPr vert="horz" wrap="square" lIns="0" tIns="12700" rIns="0" bIns="0" rtlCol="0">
            <a:spAutoFit/>
          </a:bodyPr>
          <a:lstStyle/>
          <a:p>
            <a:pPr marL="12700">
              <a:lnSpc>
                <a:spcPct val="100000"/>
              </a:lnSpc>
              <a:spcBef>
                <a:spcPts val="100"/>
              </a:spcBef>
            </a:pPr>
            <a:r>
              <a:rPr sz="900">
                <a:solidFill>
                  <a:srgbClr val="FFFFFF"/>
                </a:solidFill>
                <a:latin typeface="Garamond"/>
                <a:cs typeface="Garamond"/>
              </a:rPr>
              <a:t>Output</a:t>
            </a:r>
            <a:endParaRPr sz="900">
              <a:latin typeface="Garamond"/>
              <a:cs typeface="Garamond"/>
            </a:endParaRPr>
          </a:p>
        </p:txBody>
      </p:sp>
      <p:sp>
        <p:nvSpPr>
          <p:cNvPr id="42" name="object 42"/>
          <p:cNvSpPr txBox="1">
            <a:spLocks noGrp="1"/>
          </p:cNvSpPr>
          <p:nvPr>
            <p:ph type="dt" sz="half" idx="6"/>
          </p:nvPr>
        </p:nvSpPr>
        <p:spPr>
          <a:prstGeom prst="rect">
            <a:avLst/>
          </a:prstGeom>
        </p:spPr>
        <p:txBody>
          <a:bodyPr vert="horz" wrap="square" lIns="0" tIns="0" rIns="0" bIns="0" rtlCol="0">
            <a:spAutoFit/>
          </a:bodyPr>
          <a:lstStyle/>
          <a:p>
            <a:pPr marL="12700">
              <a:lnSpc>
                <a:spcPts val="1270"/>
              </a:lnSpc>
            </a:pPr>
            <a:fld id="{BBEC48CB-3891-44DA-9AF2-2B3CA2804AC2}" type="datetime1">
              <a:rPr lang="it-IT" smtClean="0"/>
              <a:t>18/03/2022</a:t>
            </a:fld>
            <a:endParaRPr/>
          </a:p>
        </p:txBody>
      </p:sp>
      <p:sp>
        <p:nvSpPr>
          <p:cNvPr id="43" name="object 43"/>
          <p:cNvSpPr txBox="1"/>
          <p:nvPr/>
        </p:nvSpPr>
        <p:spPr>
          <a:xfrm>
            <a:off x="7840471" y="6188323"/>
            <a:ext cx="577850" cy="183515"/>
          </a:xfrm>
          <a:prstGeom prst="rect">
            <a:avLst/>
          </a:prstGeom>
        </p:spPr>
        <p:txBody>
          <a:bodyPr vert="horz" wrap="square" lIns="0" tIns="0" rIns="0" bIns="0" rtlCol="0">
            <a:spAutoFit/>
          </a:bodyPr>
          <a:lstStyle/>
          <a:p>
            <a:pPr marL="12700">
              <a:lnSpc>
                <a:spcPts val="1270"/>
              </a:lnSpc>
            </a:pPr>
            <a:r>
              <a:rPr sz="1100" b="1" err="1">
                <a:solidFill>
                  <a:srgbClr val="FFFFFF"/>
                </a:solidFill>
                <a:latin typeface="Garamond"/>
                <a:cs typeface="Garamond"/>
              </a:rPr>
              <a:t>Pagina</a:t>
            </a:r>
            <a:r>
              <a:rPr sz="1100" b="1" spc="-55">
                <a:solidFill>
                  <a:srgbClr val="FFFFFF"/>
                </a:solidFill>
                <a:latin typeface="Garamond"/>
                <a:cs typeface="Garamond"/>
              </a:rPr>
              <a:t> </a:t>
            </a:r>
            <a:fld id="{81D60167-4931-47E6-BA6A-407CBD079E47}" type="slidenum">
              <a:rPr sz="1100" b="1">
                <a:solidFill>
                  <a:srgbClr val="FFFFFF"/>
                </a:solidFill>
                <a:latin typeface="Garamond"/>
                <a:cs typeface="Garamond"/>
              </a:rPr>
              <a:t>10</a:t>
            </a:fld>
            <a:endParaRPr sz="1100">
              <a:latin typeface="Garamond"/>
              <a:cs typeface="Garamond"/>
            </a:endParaRPr>
          </a:p>
        </p:txBody>
      </p:sp>
      <p:sp>
        <p:nvSpPr>
          <p:cNvPr id="58" name="object 22">
            <a:extLst>
              <a:ext uri="{FF2B5EF4-FFF2-40B4-BE49-F238E27FC236}">
                <a16:creationId xmlns:a16="http://schemas.microsoft.com/office/drawing/2014/main" id="{C2AA05D3-FC51-4DAD-B463-801CE0A61138}"/>
              </a:ext>
            </a:extLst>
          </p:cNvPr>
          <p:cNvSpPr txBox="1">
            <a:spLocks noGrp="1"/>
          </p:cNvSpPr>
          <p:nvPr>
            <p:ph type="ftr" sz="quarter" idx="5"/>
          </p:nvPr>
        </p:nvSpPr>
        <p:spPr>
          <a:xfrm>
            <a:off x="1295400" y="6127373"/>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sp>
        <p:nvSpPr>
          <p:cNvPr id="62" name="object 21">
            <a:extLst>
              <a:ext uri="{FF2B5EF4-FFF2-40B4-BE49-F238E27FC236}">
                <a16:creationId xmlns:a16="http://schemas.microsoft.com/office/drawing/2014/main" id="{68DA9E4E-5AE1-4084-ADD7-A876FFC939D1}"/>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64" name="object 17">
            <a:extLst>
              <a:ext uri="{FF2B5EF4-FFF2-40B4-BE49-F238E27FC236}">
                <a16:creationId xmlns:a16="http://schemas.microsoft.com/office/drawing/2014/main" id="{E9620818-3FBF-4891-A93F-8A5849682D25}"/>
              </a:ext>
            </a:extLst>
          </p:cNvPr>
          <p:cNvSpPr txBox="1"/>
          <p:nvPr/>
        </p:nvSpPr>
        <p:spPr>
          <a:xfrm>
            <a:off x="381000" y="3962400"/>
            <a:ext cx="514350" cy="197490"/>
          </a:xfrm>
          <a:prstGeom prst="rect">
            <a:avLst/>
          </a:prstGeom>
        </p:spPr>
        <p:txBody>
          <a:bodyPr vert="horz" wrap="square" lIns="0" tIns="12700" rIns="0" bIns="0" rtlCol="0">
            <a:spAutoFit/>
          </a:bodyPr>
          <a:lstStyle/>
          <a:p>
            <a:pPr marL="12700">
              <a:lnSpc>
                <a:spcPct val="100000"/>
              </a:lnSpc>
              <a:spcBef>
                <a:spcPts val="100"/>
              </a:spcBef>
            </a:pPr>
            <a:r>
              <a:rPr lang="it-IT" sz="1200" spc="-5" dirty="0">
                <a:latin typeface="Garamond"/>
                <a:cs typeface="Garamond"/>
              </a:rPr>
              <a:t>Models</a:t>
            </a:r>
            <a:endParaRPr sz="1200" dirty="0">
              <a:latin typeface="Garamond"/>
              <a:cs typeface="Garamond"/>
            </a:endParaRPr>
          </a:p>
        </p:txBody>
      </p:sp>
      <p:grpSp>
        <p:nvGrpSpPr>
          <p:cNvPr id="65" name="object 10">
            <a:extLst>
              <a:ext uri="{FF2B5EF4-FFF2-40B4-BE49-F238E27FC236}">
                <a16:creationId xmlns:a16="http://schemas.microsoft.com/office/drawing/2014/main" id="{BEF7CFD4-18D1-4A34-BBF3-FF5C73CA3435}"/>
              </a:ext>
            </a:extLst>
          </p:cNvPr>
          <p:cNvGrpSpPr/>
          <p:nvPr/>
        </p:nvGrpSpPr>
        <p:grpSpPr>
          <a:xfrm>
            <a:off x="190718" y="4928394"/>
            <a:ext cx="957580" cy="555882"/>
            <a:chOff x="108965" y="4408615"/>
            <a:chExt cx="957580" cy="555882"/>
          </a:xfrm>
        </p:grpSpPr>
        <p:pic>
          <p:nvPicPr>
            <p:cNvPr id="66" name="object 11">
              <a:extLst>
                <a:ext uri="{FF2B5EF4-FFF2-40B4-BE49-F238E27FC236}">
                  <a16:creationId xmlns:a16="http://schemas.microsoft.com/office/drawing/2014/main" id="{568B4E25-2AB5-4993-AAE4-DA6F4FB4565C}"/>
                </a:ext>
              </a:extLst>
            </p:cNvPr>
            <p:cNvPicPr/>
            <p:nvPr/>
          </p:nvPicPr>
          <p:blipFill>
            <a:blip r:embed="rId2" cstate="print"/>
            <a:stretch>
              <a:fillRect/>
            </a:stretch>
          </p:blipFill>
          <p:spPr>
            <a:xfrm>
              <a:off x="465257" y="4408615"/>
              <a:ext cx="175259" cy="144780"/>
            </a:xfrm>
            <a:prstGeom prst="rect">
              <a:avLst/>
            </a:prstGeom>
          </p:spPr>
        </p:pic>
        <p:sp>
          <p:nvSpPr>
            <p:cNvPr id="67" name="object 12">
              <a:extLst>
                <a:ext uri="{FF2B5EF4-FFF2-40B4-BE49-F238E27FC236}">
                  <a16:creationId xmlns:a16="http://schemas.microsoft.com/office/drawing/2014/main" id="{0CA88963-00EC-4A34-A476-37E02DAD85D5}"/>
                </a:ext>
              </a:extLst>
            </p:cNvPr>
            <p:cNvSpPr/>
            <p:nvPr/>
          </p:nvSpPr>
          <p:spPr>
            <a:xfrm>
              <a:off x="108965" y="4575877"/>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68" name="object 21">
            <a:extLst>
              <a:ext uri="{FF2B5EF4-FFF2-40B4-BE49-F238E27FC236}">
                <a16:creationId xmlns:a16="http://schemas.microsoft.com/office/drawing/2014/main" id="{2A450B9E-08F7-4DE0-8520-7AFEFB4E657E}"/>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latin typeface="Garamond"/>
                <a:cs typeface="Garamond"/>
              </a:rPr>
              <a:t>Evaluation</a:t>
            </a:r>
            <a:endParaRPr sz="1200" dirty="0">
              <a:latin typeface="Garamond"/>
              <a:cs typeface="Garamond"/>
            </a:endParaRPr>
          </a:p>
        </p:txBody>
      </p:sp>
      <p:grpSp>
        <p:nvGrpSpPr>
          <p:cNvPr id="69" name="object 10">
            <a:extLst>
              <a:ext uri="{FF2B5EF4-FFF2-40B4-BE49-F238E27FC236}">
                <a16:creationId xmlns:a16="http://schemas.microsoft.com/office/drawing/2014/main" id="{AED057A0-B411-40A6-8629-7573054FF00E}"/>
              </a:ext>
            </a:extLst>
          </p:cNvPr>
          <p:cNvGrpSpPr/>
          <p:nvPr/>
        </p:nvGrpSpPr>
        <p:grpSpPr>
          <a:xfrm>
            <a:off x="188191" y="5556729"/>
            <a:ext cx="957580" cy="561815"/>
            <a:chOff x="102049" y="4412624"/>
            <a:chExt cx="957580" cy="561815"/>
          </a:xfrm>
        </p:grpSpPr>
        <p:pic>
          <p:nvPicPr>
            <p:cNvPr id="70" name="object 11">
              <a:extLst>
                <a:ext uri="{FF2B5EF4-FFF2-40B4-BE49-F238E27FC236}">
                  <a16:creationId xmlns:a16="http://schemas.microsoft.com/office/drawing/2014/main" id="{63007BD2-583F-4463-9611-21A87B6770D8}"/>
                </a:ext>
              </a:extLst>
            </p:cNvPr>
            <p:cNvPicPr/>
            <p:nvPr/>
          </p:nvPicPr>
          <p:blipFill>
            <a:blip r:embed="rId2" cstate="print"/>
            <a:stretch>
              <a:fillRect/>
            </a:stretch>
          </p:blipFill>
          <p:spPr>
            <a:xfrm>
              <a:off x="474782" y="4412624"/>
              <a:ext cx="175259" cy="144780"/>
            </a:xfrm>
            <a:prstGeom prst="rect">
              <a:avLst/>
            </a:prstGeom>
          </p:spPr>
        </p:pic>
        <p:sp>
          <p:nvSpPr>
            <p:cNvPr id="71" name="object 12">
              <a:extLst>
                <a:ext uri="{FF2B5EF4-FFF2-40B4-BE49-F238E27FC236}">
                  <a16:creationId xmlns:a16="http://schemas.microsoft.com/office/drawing/2014/main" id="{BECB59CB-4E23-4F4E-88AB-57F704ED05E4}"/>
                </a:ext>
              </a:extLst>
            </p:cNvPr>
            <p:cNvSpPr/>
            <p:nvPr/>
          </p:nvSpPr>
          <p:spPr>
            <a:xfrm>
              <a:off x="102049" y="458581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72" name="object 21">
            <a:extLst>
              <a:ext uri="{FF2B5EF4-FFF2-40B4-BE49-F238E27FC236}">
                <a16:creationId xmlns:a16="http://schemas.microsoft.com/office/drawing/2014/main" id="{927DC06E-1AAB-43DE-B6CA-5CDDF2B5DBD5}"/>
              </a:ext>
            </a:extLst>
          </p:cNvPr>
          <p:cNvSpPr txBox="1"/>
          <p:nvPr/>
        </p:nvSpPr>
        <p:spPr>
          <a:xfrm>
            <a:off x="186313" y="5830024"/>
            <a:ext cx="961985"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Attention</a:t>
            </a:r>
            <a:r>
              <a:rPr lang="it-IT" sz="1200" dirty="0">
                <a:latin typeface="Garamond"/>
                <a:cs typeface="Garamond"/>
              </a:rPr>
              <a:t> Maps</a:t>
            </a:r>
            <a:endParaRPr sz="1200" dirty="0">
              <a:latin typeface="Garamond"/>
              <a:cs typeface="Garamond"/>
            </a:endParaRPr>
          </a:p>
        </p:txBody>
      </p:sp>
      <p:sp>
        <p:nvSpPr>
          <p:cNvPr id="75" name="object 12">
            <a:extLst>
              <a:ext uri="{FF2B5EF4-FFF2-40B4-BE49-F238E27FC236}">
                <a16:creationId xmlns:a16="http://schemas.microsoft.com/office/drawing/2014/main" id="{6401B8D1-9B25-459F-B7F8-F8960AD4B406}"/>
              </a:ext>
            </a:extLst>
          </p:cNvPr>
          <p:cNvSpPr/>
          <p:nvPr/>
        </p:nvSpPr>
        <p:spPr>
          <a:xfrm>
            <a:off x="196562" y="3860533"/>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sp>
        <p:nvSpPr>
          <p:cNvPr id="76" name="object 16">
            <a:extLst>
              <a:ext uri="{FF2B5EF4-FFF2-40B4-BE49-F238E27FC236}">
                <a16:creationId xmlns:a16="http://schemas.microsoft.com/office/drawing/2014/main" id="{36E7CF73-D04E-4B1F-AC31-95035ECBD71C}"/>
              </a:ext>
            </a:extLst>
          </p:cNvPr>
          <p:cNvSpPr/>
          <p:nvPr/>
        </p:nvSpPr>
        <p:spPr>
          <a:xfrm>
            <a:off x="196562" y="4428924"/>
            <a:ext cx="957580" cy="388620"/>
          </a:xfrm>
          <a:custGeom>
            <a:avLst/>
            <a:gdLst/>
            <a:ahLst/>
            <a:cxnLst/>
            <a:rect l="l" t="t" r="r" b="b"/>
            <a:pathLst>
              <a:path w="957580" h="388620">
                <a:moveTo>
                  <a:pt x="918210" y="0"/>
                </a:moveTo>
                <a:lnTo>
                  <a:pt x="38862" y="0"/>
                </a:lnTo>
                <a:lnTo>
                  <a:pt x="23735" y="3053"/>
                </a:lnTo>
                <a:lnTo>
                  <a:pt x="11382" y="11382"/>
                </a:lnTo>
                <a:lnTo>
                  <a:pt x="3053" y="23735"/>
                </a:lnTo>
                <a:lnTo>
                  <a:pt x="0" y="38861"/>
                </a:lnTo>
                <a:lnTo>
                  <a:pt x="0" y="349757"/>
                </a:lnTo>
                <a:lnTo>
                  <a:pt x="3053" y="364884"/>
                </a:lnTo>
                <a:lnTo>
                  <a:pt x="11382" y="377237"/>
                </a:lnTo>
                <a:lnTo>
                  <a:pt x="23735" y="385566"/>
                </a:lnTo>
                <a:lnTo>
                  <a:pt x="38862" y="388619"/>
                </a:lnTo>
                <a:lnTo>
                  <a:pt x="918210" y="388619"/>
                </a:lnTo>
                <a:lnTo>
                  <a:pt x="933336" y="385566"/>
                </a:lnTo>
                <a:lnTo>
                  <a:pt x="945689" y="377237"/>
                </a:lnTo>
                <a:lnTo>
                  <a:pt x="954018" y="364884"/>
                </a:lnTo>
                <a:lnTo>
                  <a:pt x="957072" y="349757"/>
                </a:lnTo>
                <a:lnTo>
                  <a:pt x="957072" y="38861"/>
                </a:lnTo>
                <a:lnTo>
                  <a:pt x="954018" y="23735"/>
                </a:lnTo>
                <a:lnTo>
                  <a:pt x="945689" y="11382"/>
                </a:lnTo>
                <a:lnTo>
                  <a:pt x="933336" y="3053"/>
                </a:lnTo>
                <a:lnTo>
                  <a:pt x="918210" y="0"/>
                </a:lnTo>
                <a:close/>
              </a:path>
            </a:pathLst>
          </a:custGeom>
          <a:solidFill>
            <a:srgbClr val="862536"/>
          </a:solidFill>
        </p:spPr>
        <p:txBody>
          <a:bodyPr wrap="square" lIns="0" tIns="0" rIns="0" bIns="0" rtlCol="0"/>
          <a:lstStyle/>
          <a:p>
            <a:pPr algn="ctr"/>
            <a:endParaRPr sz="1200" dirty="0">
              <a:solidFill>
                <a:schemeClr val="bg1"/>
              </a:solidFill>
              <a:latin typeface="Garamond" panose="02020404030301010803" pitchFamily="18" charset="0"/>
            </a:endParaRPr>
          </a:p>
        </p:txBody>
      </p:sp>
      <p:pic>
        <p:nvPicPr>
          <p:cNvPr id="77" name="object 11">
            <a:extLst>
              <a:ext uri="{FF2B5EF4-FFF2-40B4-BE49-F238E27FC236}">
                <a16:creationId xmlns:a16="http://schemas.microsoft.com/office/drawing/2014/main" id="{96EF0570-E0B3-419F-9DB3-89F18D5516A3}"/>
              </a:ext>
            </a:extLst>
          </p:cNvPr>
          <p:cNvPicPr/>
          <p:nvPr/>
        </p:nvPicPr>
        <p:blipFill>
          <a:blip r:embed="rId2" cstate="print"/>
          <a:stretch>
            <a:fillRect/>
          </a:stretch>
        </p:blipFill>
        <p:spPr>
          <a:xfrm>
            <a:off x="556466" y="4256030"/>
            <a:ext cx="175259" cy="144780"/>
          </a:xfrm>
          <a:prstGeom prst="rect">
            <a:avLst/>
          </a:prstGeom>
        </p:spPr>
      </p:pic>
      <p:sp>
        <p:nvSpPr>
          <p:cNvPr id="28" name="CasellaDiTesto 27">
            <a:extLst>
              <a:ext uri="{FF2B5EF4-FFF2-40B4-BE49-F238E27FC236}">
                <a16:creationId xmlns:a16="http://schemas.microsoft.com/office/drawing/2014/main" id="{ED783C03-0D24-41DA-A3D0-786549FCBFE2}"/>
              </a:ext>
            </a:extLst>
          </p:cNvPr>
          <p:cNvSpPr txBox="1"/>
          <p:nvPr/>
        </p:nvSpPr>
        <p:spPr>
          <a:xfrm>
            <a:off x="278300" y="4478542"/>
            <a:ext cx="924656" cy="276999"/>
          </a:xfrm>
          <a:prstGeom prst="rect">
            <a:avLst/>
          </a:prstGeom>
          <a:noFill/>
        </p:spPr>
        <p:txBody>
          <a:bodyPr wrap="square" rtlCol="0">
            <a:spAutoFit/>
          </a:bodyPr>
          <a:lstStyle/>
          <a:p>
            <a:r>
              <a:rPr lang="it-IT" sz="1200" dirty="0">
                <a:solidFill>
                  <a:schemeClr val="bg1"/>
                </a:solidFill>
                <a:latin typeface="Garamond" panose="02020404030301010803" pitchFamily="18" charset="0"/>
              </a:rPr>
              <a:t>Dataset 2</a:t>
            </a:r>
          </a:p>
        </p:txBody>
      </p:sp>
      <p:pic>
        <p:nvPicPr>
          <p:cNvPr id="29" name="Immagine 28">
            <a:extLst>
              <a:ext uri="{FF2B5EF4-FFF2-40B4-BE49-F238E27FC236}">
                <a16:creationId xmlns:a16="http://schemas.microsoft.com/office/drawing/2014/main" id="{B3549B14-9E85-4E57-A6F8-A26EFF924C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674355" y="4401768"/>
            <a:ext cx="1591311" cy="1554938"/>
          </a:xfrm>
          <a:prstGeom prst="rect">
            <a:avLst/>
          </a:prstGeom>
        </p:spPr>
      </p:pic>
      <p:pic>
        <p:nvPicPr>
          <p:cNvPr id="31" name="Immagine 30">
            <a:extLst>
              <a:ext uri="{FF2B5EF4-FFF2-40B4-BE49-F238E27FC236}">
                <a16:creationId xmlns:a16="http://schemas.microsoft.com/office/drawing/2014/main" id="{3BF817AC-2437-4B6A-9EA1-1309F60B7B2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723618" y="4423602"/>
            <a:ext cx="1591311" cy="1554938"/>
          </a:xfrm>
          <a:prstGeom prst="rect">
            <a:avLst/>
          </a:prstGeom>
        </p:spPr>
      </p:pic>
      <p:sp>
        <p:nvSpPr>
          <p:cNvPr id="32" name="Freccia a destra 31">
            <a:extLst>
              <a:ext uri="{FF2B5EF4-FFF2-40B4-BE49-F238E27FC236}">
                <a16:creationId xmlns:a16="http://schemas.microsoft.com/office/drawing/2014/main" id="{B4503A08-0DF1-407F-B9FD-1EF0353727EB}"/>
              </a:ext>
            </a:extLst>
          </p:cNvPr>
          <p:cNvSpPr/>
          <p:nvPr/>
        </p:nvSpPr>
        <p:spPr>
          <a:xfrm>
            <a:off x="3886200" y="4806519"/>
            <a:ext cx="1130558" cy="666732"/>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81471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194917" y="418338"/>
            <a:ext cx="5205883" cy="382156"/>
          </a:xfrm>
          <a:prstGeom prst="rect">
            <a:avLst/>
          </a:prstGeom>
        </p:spPr>
        <p:txBody>
          <a:bodyPr vert="horz" wrap="square" lIns="0" tIns="12700" rIns="0" bIns="0" rtlCol="0">
            <a:spAutoFit/>
          </a:bodyPr>
          <a:lstStyle/>
          <a:p>
            <a:pPr marL="12700">
              <a:lnSpc>
                <a:spcPct val="100000"/>
              </a:lnSpc>
              <a:spcBef>
                <a:spcPts val="100"/>
              </a:spcBef>
            </a:pPr>
            <a:r>
              <a:rPr spc="-40" dirty="0"/>
              <a:t> </a:t>
            </a:r>
            <a:r>
              <a:rPr lang="it-IT" spc="-40" dirty="0"/>
              <a:t>Training </a:t>
            </a:r>
            <a:r>
              <a:rPr lang="it-IT" spc="-40" dirty="0" err="1"/>
              <a:t>receipts</a:t>
            </a:r>
            <a:endParaRPr dirty="0"/>
          </a:p>
        </p:txBody>
      </p:sp>
      <p:sp>
        <p:nvSpPr>
          <p:cNvPr id="11" name="object 11"/>
          <p:cNvSpPr txBox="1"/>
          <p:nvPr/>
        </p:nvSpPr>
        <p:spPr>
          <a:xfrm>
            <a:off x="413729" y="920923"/>
            <a:ext cx="8566438" cy="3219471"/>
          </a:xfrm>
          <a:prstGeom prst="rect">
            <a:avLst/>
          </a:prstGeom>
        </p:spPr>
        <p:txBody>
          <a:bodyPr vert="horz" wrap="square" lIns="0" tIns="13335" rIns="0" bIns="0" rtlCol="0">
            <a:spAutoFit/>
          </a:bodyPr>
          <a:lstStyle/>
          <a:p>
            <a:pPr marL="970915">
              <a:lnSpc>
                <a:spcPct val="100000"/>
              </a:lnSpc>
              <a:spcBef>
                <a:spcPts val="105"/>
              </a:spcBef>
            </a:pPr>
            <a:r>
              <a:rPr lang="en-US" sz="1600" b="1" spc="-5" dirty="0">
                <a:latin typeface="Garamond"/>
                <a:cs typeface="Garamond"/>
              </a:rPr>
              <a:t>Optimizers:</a:t>
            </a:r>
          </a:p>
          <a:p>
            <a:pPr marL="970915">
              <a:lnSpc>
                <a:spcPct val="100000"/>
              </a:lnSpc>
              <a:spcBef>
                <a:spcPts val="105"/>
              </a:spcBef>
            </a:pPr>
            <a:r>
              <a:rPr lang="en-US" sz="1400" spc="-5" dirty="0">
                <a:latin typeface="Garamond"/>
                <a:cs typeface="Garamond"/>
              </a:rPr>
              <a:t>We used the same parameters as in the CIFAR-10 with 64 patches (</a:t>
            </a:r>
            <a:r>
              <a:rPr lang="en-US" sz="1400" spc="-5" dirty="0" err="1">
                <a:latin typeface="Garamond"/>
                <a:cs typeface="Garamond"/>
              </a:rPr>
              <a:t>lr</a:t>
            </a:r>
            <a:r>
              <a:rPr lang="en-US" sz="1400" spc="-5" dirty="0">
                <a:latin typeface="Garamond"/>
                <a:cs typeface="Garamond"/>
              </a:rPr>
              <a:t>=3x10−3 and wd=0.01) and the same two different optimizers (SGD and Lamb). </a:t>
            </a:r>
          </a:p>
          <a:p>
            <a:pPr marL="970915">
              <a:lnSpc>
                <a:spcPct val="100000"/>
              </a:lnSpc>
              <a:spcBef>
                <a:spcPts val="105"/>
              </a:spcBef>
            </a:pPr>
            <a:endParaRPr lang="en-US" sz="1400" b="1" spc="-5" dirty="0">
              <a:latin typeface="Garamond"/>
            </a:endParaRPr>
          </a:p>
          <a:p>
            <a:pPr marL="970915">
              <a:lnSpc>
                <a:spcPct val="100000"/>
              </a:lnSpc>
              <a:spcBef>
                <a:spcPts val="105"/>
              </a:spcBef>
            </a:pPr>
            <a:r>
              <a:rPr lang="en-US" sz="1400" spc="-5" dirty="0">
                <a:latin typeface="Garamond"/>
              </a:rPr>
              <a:t>For the </a:t>
            </a:r>
            <a:r>
              <a:rPr lang="en-US" sz="1400" b="1" spc="-5" dirty="0">
                <a:latin typeface="Garamond"/>
              </a:rPr>
              <a:t>loss function</a:t>
            </a:r>
            <a:r>
              <a:rPr lang="en-US" sz="1400" spc="-5" dirty="0">
                <a:latin typeface="Garamond"/>
              </a:rPr>
              <a:t>, we use the </a:t>
            </a:r>
            <a:r>
              <a:rPr lang="en-US" sz="1400" b="1" spc="-5" dirty="0" err="1">
                <a:latin typeface="Garamond"/>
              </a:rPr>
              <a:t>CrossEntropyLoss</a:t>
            </a:r>
            <a:r>
              <a:rPr lang="en-US" sz="1400" spc="-5" dirty="0">
                <a:latin typeface="Garamond"/>
              </a:rPr>
              <a:t> that is useful when training a classification problem with C=2 classes.</a:t>
            </a:r>
          </a:p>
          <a:p>
            <a:pPr marL="970915">
              <a:lnSpc>
                <a:spcPct val="100000"/>
              </a:lnSpc>
              <a:spcBef>
                <a:spcPts val="105"/>
              </a:spcBef>
            </a:pPr>
            <a:endParaRPr lang="en-US" sz="1400" spc="-5" dirty="0">
              <a:latin typeface="Garamond"/>
            </a:endParaRPr>
          </a:p>
          <a:p>
            <a:pPr marL="970915">
              <a:lnSpc>
                <a:spcPct val="100000"/>
              </a:lnSpc>
              <a:spcBef>
                <a:spcPts val="105"/>
              </a:spcBef>
            </a:pPr>
            <a:r>
              <a:rPr lang="en-US" sz="1600" b="1" spc="-5" dirty="0">
                <a:latin typeface="Garamond"/>
              </a:rPr>
              <a:t>Training:</a:t>
            </a:r>
          </a:p>
          <a:p>
            <a:pPr marL="970915">
              <a:lnSpc>
                <a:spcPct val="100000"/>
              </a:lnSpc>
              <a:spcBef>
                <a:spcPts val="105"/>
              </a:spcBef>
            </a:pPr>
            <a:r>
              <a:rPr lang="en-US" sz="1400" spc="-5" dirty="0">
                <a:latin typeface="Garamond"/>
              </a:rPr>
              <a:t>We train our models during 15 epochs using a learning rate (</a:t>
            </a:r>
            <a:r>
              <a:rPr lang="en-US" sz="1400" spc="-5" dirty="0" err="1">
                <a:latin typeface="Garamond"/>
              </a:rPr>
              <a:t>lr</a:t>
            </a:r>
            <a:r>
              <a:rPr lang="en-US" sz="1400" spc="-5" dirty="0">
                <a:latin typeface="Garamond"/>
              </a:rPr>
              <a:t>) of 3x10−3. We fixed the weight decay (wd) to 0.01.</a:t>
            </a:r>
          </a:p>
          <a:p>
            <a:pPr marL="970915">
              <a:lnSpc>
                <a:spcPct val="100000"/>
              </a:lnSpc>
              <a:spcBef>
                <a:spcPts val="105"/>
              </a:spcBef>
            </a:pPr>
            <a:endParaRPr lang="en-US" sz="1400" spc="-5" dirty="0">
              <a:latin typeface="Garamond"/>
            </a:endParaRPr>
          </a:p>
          <a:p>
            <a:pPr marL="970915">
              <a:lnSpc>
                <a:spcPct val="100000"/>
              </a:lnSpc>
              <a:spcBef>
                <a:spcPts val="105"/>
              </a:spcBef>
            </a:pPr>
            <a:r>
              <a:rPr lang="en-US" sz="1400" b="1" spc="-5" dirty="0">
                <a:latin typeface="Garamond"/>
              </a:rPr>
              <a:t>Early Stopping:</a:t>
            </a:r>
          </a:p>
          <a:p>
            <a:pPr marL="970915">
              <a:lnSpc>
                <a:spcPct val="100000"/>
              </a:lnSpc>
              <a:spcBef>
                <a:spcPts val="105"/>
              </a:spcBef>
            </a:pPr>
            <a:r>
              <a:rPr lang="en-US" sz="1400" spc="-5" dirty="0">
                <a:latin typeface="Garamond"/>
              </a:rPr>
              <a:t>It is a form of regularization used to avoid overfitting on the training dataset. If the loss stops decreasing</a:t>
            </a:r>
          </a:p>
          <a:p>
            <a:pPr marL="970915">
              <a:lnSpc>
                <a:spcPct val="100000"/>
              </a:lnSpc>
              <a:spcBef>
                <a:spcPts val="105"/>
              </a:spcBef>
            </a:pPr>
            <a:r>
              <a:rPr lang="en-US" sz="1400" spc="-5" dirty="0">
                <a:latin typeface="Garamond"/>
              </a:rPr>
              <a:t>for 10 epochs in a row the training stops.</a:t>
            </a:r>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1270"/>
              </a:lnSpc>
            </a:pPr>
            <a:fld id="{2C5687D4-7E7E-4409-9E10-B2B7B3A89EDA}" type="datetime1">
              <a:rPr lang="it-IT" smtClean="0"/>
              <a:t>18/03/2022</a:t>
            </a:fld>
            <a:endParaRPr/>
          </a:p>
        </p:txBody>
      </p:sp>
      <p:sp>
        <p:nvSpPr>
          <p:cNvPr id="23" name="object 22">
            <a:extLst>
              <a:ext uri="{FF2B5EF4-FFF2-40B4-BE49-F238E27FC236}">
                <a16:creationId xmlns:a16="http://schemas.microsoft.com/office/drawing/2014/main" id="{450A843C-6CEE-436A-8E16-9B67CFF3881C}"/>
              </a:ext>
            </a:extLst>
          </p:cNvPr>
          <p:cNvSpPr txBox="1">
            <a:spLocks noGrp="1"/>
          </p:cNvSpPr>
          <p:nvPr>
            <p:ph type="ftr" sz="quarter" idx="5"/>
          </p:nvPr>
        </p:nvSpPr>
        <p:spPr>
          <a:xfrm>
            <a:off x="1285804" y="6127373"/>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sp>
        <p:nvSpPr>
          <p:cNvPr id="24" name="Segnaposto numero diapositiva 23">
            <a:extLst>
              <a:ext uri="{FF2B5EF4-FFF2-40B4-BE49-F238E27FC236}">
                <a16:creationId xmlns:a16="http://schemas.microsoft.com/office/drawing/2014/main" id="{1B100420-A9C7-4F33-A022-38C317F6D6BD}"/>
              </a:ext>
            </a:extLst>
          </p:cNvPr>
          <p:cNvSpPr>
            <a:spLocks noGrp="1"/>
          </p:cNvSpPr>
          <p:nvPr>
            <p:ph type="sldNum" sz="quarter" idx="7"/>
          </p:nvPr>
        </p:nvSpPr>
        <p:spPr/>
        <p:txBody>
          <a:bodyPr/>
          <a:lstStyle/>
          <a:p>
            <a:pPr marL="12700">
              <a:lnSpc>
                <a:spcPts val="1270"/>
              </a:lnSpc>
            </a:pPr>
            <a:r>
              <a:rPr lang="it-IT"/>
              <a:t>Pagina</a:t>
            </a:r>
            <a:r>
              <a:rPr lang="it-IT" spc="-55"/>
              <a:t> </a:t>
            </a:r>
            <a:fld id="{81D60167-4931-47E6-BA6A-407CBD079E47}" type="slidenum">
              <a:rPr smtClean="0"/>
              <a:t>11</a:t>
            </a:fld>
            <a:endParaRPr/>
          </a:p>
        </p:txBody>
      </p:sp>
      <p:sp>
        <p:nvSpPr>
          <p:cNvPr id="25" name="object 21">
            <a:extLst>
              <a:ext uri="{FF2B5EF4-FFF2-40B4-BE49-F238E27FC236}">
                <a16:creationId xmlns:a16="http://schemas.microsoft.com/office/drawing/2014/main" id="{96F93B33-0226-4DD0-A186-5F20BEFDBB2F}"/>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26" name="object 17">
            <a:extLst>
              <a:ext uri="{FF2B5EF4-FFF2-40B4-BE49-F238E27FC236}">
                <a16:creationId xmlns:a16="http://schemas.microsoft.com/office/drawing/2014/main" id="{D30872CB-9100-4E14-A03E-7F6463A68C3C}"/>
              </a:ext>
            </a:extLst>
          </p:cNvPr>
          <p:cNvSpPr txBox="1"/>
          <p:nvPr/>
        </p:nvSpPr>
        <p:spPr>
          <a:xfrm>
            <a:off x="381000" y="3962400"/>
            <a:ext cx="514350" cy="197490"/>
          </a:xfrm>
          <a:prstGeom prst="rect">
            <a:avLst/>
          </a:prstGeom>
        </p:spPr>
        <p:txBody>
          <a:bodyPr vert="horz" wrap="square" lIns="0" tIns="12700" rIns="0" bIns="0" rtlCol="0">
            <a:spAutoFit/>
          </a:bodyPr>
          <a:lstStyle/>
          <a:p>
            <a:pPr marL="12700">
              <a:lnSpc>
                <a:spcPct val="100000"/>
              </a:lnSpc>
              <a:spcBef>
                <a:spcPts val="100"/>
              </a:spcBef>
            </a:pPr>
            <a:r>
              <a:rPr lang="it-IT" sz="1200" spc="-5" dirty="0">
                <a:latin typeface="Garamond"/>
                <a:cs typeface="Garamond"/>
              </a:rPr>
              <a:t>Models</a:t>
            </a:r>
            <a:endParaRPr sz="1200" dirty="0">
              <a:latin typeface="Garamond"/>
              <a:cs typeface="Garamond"/>
            </a:endParaRPr>
          </a:p>
        </p:txBody>
      </p:sp>
      <p:sp>
        <p:nvSpPr>
          <p:cNvPr id="30" name="object 21">
            <a:extLst>
              <a:ext uri="{FF2B5EF4-FFF2-40B4-BE49-F238E27FC236}">
                <a16:creationId xmlns:a16="http://schemas.microsoft.com/office/drawing/2014/main" id="{3BF59F7A-FBFD-4FA6-95EB-D40990E1EF6C}"/>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solidFill>
                  <a:schemeClr val="bg1"/>
                </a:solidFill>
                <a:latin typeface="Garamond"/>
                <a:cs typeface="Garamond"/>
              </a:rPr>
              <a:t>Evaluation</a:t>
            </a:r>
            <a:endParaRPr sz="1200" dirty="0">
              <a:solidFill>
                <a:schemeClr val="bg1"/>
              </a:solidFill>
              <a:latin typeface="Garamond"/>
              <a:cs typeface="Garamond"/>
            </a:endParaRPr>
          </a:p>
        </p:txBody>
      </p:sp>
      <p:grpSp>
        <p:nvGrpSpPr>
          <p:cNvPr id="31" name="object 10">
            <a:extLst>
              <a:ext uri="{FF2B5EF4-FFF2-40B4-BE49-F238E27FC236}">
                <a16:creationId xmlns:a16="http://schemas.microsoft.com/office/drawing/2014/main" id="{7872D6A5-B368-4D04-A26A-B30B6FF7ABDC}"/>
              </a:ext>
            </a:extLst>
          </p:cNvPr>
          <p:cNvGrpSpPr/>
          <p:nvPr/>
        </p:nvGrpSpPr>
        <p:grpSpPr>
          <a:xfrm>
            <a:off x="188191" y="5556729"/>
            <a:ext cx="957580" cy="561815"/>
            <a:chOff x="102049" y="4412624"/>
            <a:chExt cx="957580" cy="561815"/>
          </a:xfrm>
        </p:grpSpPr>
        <p:pic>
          <p:nvPicPr>
            <p:cNvPr id="32" name="object 11">
              <a:extLst>
                <a:ext uri="{FF2B5EF4-FFF2-40B4-BE49-F238E27FC236}">
                  <a16:creationId xmlns:a16="http://schemas.microsoft.com/office/drawing/2014/main" id="{B873DCDB-6CBB-4454-8A5B-D28FB4E1242A}"/>
                </a:ext>
              </a:extLst>
            </p:cNvPr>
            <p:cNvPicPr/>
            <p:nvPr/>
          </p:nvPicPr>
          <p:blipFill>
            <a:blip r:embed="rId2" cstate="print"/>
            <a:stretch>
              <a:fillRect/>
            </a:stretch>
          </p:blipFill>
          <p:spPr>
            <a:xfrm>
              <a:off x="474782" y="4412624"/>
              <a:ext cx="175259" cy="144780"/>
            </a:xfrm>
            <a:prstGeom prst="rect">
              <a:avLst/>
            </a:prstGeom>
          </p:spPr>
        </p:pic>
        <p:sp>
          <p:nvSpPr>
            <p:cNvPr id="33" name="object 12">
              <a:extLst>
                <a:ext uri="{FF2B5EF4-FFF2-40B4-BE49-F238E27FC236}">
                  <a16:creationId xmlns:a16="http://schemas.microsoft.com/office/drawing/2014/main" id="{FB64B3C3-1300-4C28-8B4E-48E0364127F7}"/>
                </a:ext>
              </a:extLst>
            </p:cNvPr>
            <p:cNvSpPr/>
            <p:nvPr/>
          </p:nvSpPr>
          <p:spPr>
            <a:xfrm>
              <a:off x="102049" y="458581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34" name="object 21">
            <a:extLst>
              <a:ext uri="{FF2B5EF4-FFF2-40B4-BE49-F238E27FC236}">
                <a16:creationId xmlns:a16="http://schemas.microsoft.com/office/drawing/2014/main" id="{ED5FA529-35FE-474E-A6A1-11A5C599D600}"/>
              </a:ext>
            </a:extLst>
          </p:cNvPr>
          <p:cNvSpPr txBox="1"/>
          <p:nvPr/>
        </p:nvSpPr>
        <p:spPr>
          <a:xfrm>
            <a:off x="186313" y="5830024"/>
            <a:ext cx="961985"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Attention</a:t>
            </a:r>
            <a:r>
              <a:rPr lang="it-IT" sz="1200" dirty="0">
                <a:latin typeface="Garamond"/>
                <a:cs typeface="Garamond"/>
              </a:rPr>
              <a:t> Maps</a:t>
            </a:r>
            <a:endParaRPr sz="1200" dirty="0">
              <a:latin typeface="Garamond"/>
              <a:cs typeface="Garamond"/>
            </a:endParaRPr>
          </a:p>
        </p:txBody>
      </p:sp>
      <p:sp>
        <p:nvSpPr>
          <p:cNvPr id="35" name="object 12">
            <a:extLst>
              <a:ext uri="{FF2B5EF4-FFF2-40B4-BE49-F238E27FC236}">
                <a16:creationId xmlns:a16="http://schemas.microsoft.com/office/drawing/2014/main" id="{225A83F7-BAFF-48EC-BB68-946B3466189F}"/>
              </a:ext>
            </a:extLst>
          </p:cNvPr>
          <p:cNvSpPr/>
          <p:nvPr/>
        </p:nvSpPr>
        <p:spPr>
          <a:xfrm>
            <a:off x="196562" y="3860533"/>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sp>
        <p:nvSpPr>
          <p:cNvPr id="36" name="object 16">
            <a:extLst>
              <a:ext uri="{FF2B5EF4-FFF2-40B4-BE49-F238E27FC236}">
                <a16:creationId xmlns:a16="http://schemas.microsoft.com/office/drawing/2014/main" id="{D5E4C67A-951D-4BCE-BF55-D1A150B21C2D}"/>
              </a:ext>
            </a:extLst>
          </p:cNvPr>
          <p:cNvSpPr/>
          <p:nvPr/>
        </p:nvSpPr>
        <p:spPr>
          <a:xfrm>
            <a:off x="196562" y="5088997"/>
            <a:ext cx="957580" cy="388620"/>
          </a:xfrm>
          <a:custGeom>
            <a:avLst/>
            <a:gdLst/>
            <a:ahLst/>
            <a:cxnLst/>
            <a:rect l="l" t="t" r="r" b="b"/>
            <a:pathLst>
              <a:path w="957580" h="388620">
                <a:moveTo>
                  <a:pt x="918210" y="0"/>
                </a:moveTo>
                <a:lnTo>
                  <a:pt x="38862" y="0"/>
                </a:lnTo>
                <a:lnTo>
                  <a:pt x="23735" y="3053"/>
                </a:lnTo>
                <a:lnTo>
                  <a:pt x="11382" y="11382"/>
                </a:lnTo>
                <a:lnTo>
                  <a:pt x="3053" y="23735"/>
                </a:lnTo>
                <a:lnTo>
                  <a:pt x="0" y="38861"/>
                </a:lnTo>
                <a:lnTo>
                  <a:pt x="0" y="349757"/>
                </a:lnTo>
                <a:lnTo>
                  <a:pt x="3053" y="364884"/>
                </a:lnTo>
                <a:lnTo>
                  <a:pt x="11382" y="377237"/>
                </a:lnTo>
                <a:lnTo>
                  <a:pt x="23735" y="385566"/>
                </a:lnTo>
                <a:lnTo>
                  <a:pt x="38862" y="388619"/>
                </a:lnTo>
                <a:lnTo>
                  <a:pt x="918210" y="388619"/>
                </a:lnTo>
                <a:lnTo>
                  <a:pt x="933336" y="385566"/>
                </a:lnTo>
                <a:lnTo>
                  <a:pt x="945689" y="377237"/>
                </a:lnTo>
                <a:lnTo>
                  <a:pt x="954018" y="364884"/>
                </a:lnTo>
                <a:lnTo>
                  <a:pt x="957072" y="349757"/>
                </a:lnTo>
                <a:lnTo>
                  <a:pt x="957072" y="38861"/>
                </a:lnTo>
                <a:lnTo>
                  <a:pt x="954018" y="23735"/>
                </a:lnTo>
                <a:lnTo>
                  <a:pt x="945689" y="11382"/>
                </a:lnTo>
                <a:lnTo>
                  <a:pt x="933336" y="3053"/>
                </a:lnTo>
                <a:lnTo>
                  <a:pt x="918210" y="0"/>
                </a:lnTo>
                <a:close/>
              </a:path>
            </a:pathLst>
          </a:custGeom>
          <a:solidFill>
            <a:srgbClr val="862536"/>
          </a:solidFill>
        </p:spPr>
        <p:txBody>
          <a:bodyPr wrap="square" lIns="0" tIns="0" rIns="0" bIns="0" rtlCol="0"/>
          <a:lstStyle/>
          <a:p>
            <a:pPr algn="ctr"/>
            <a:endParaRPr sz="1200" dirty="0">
              <a:solidFill>
                <a:schemeClr val="bg1"/>
              </a:solidFill>
              <a:latin typeface="Garamond" panose="02020404030301010803" pitchFamily="18" charset="0"/>
            </a:endParaRPr>
          </a:p>
        </p:txBody>
      </p:sp>
      <p:pic>
        <p:nvPicPr>
          <p:cNvPr id="37" name="object 11">
            <a:extLst>
              <a:ext uri="{FF2B5EF4-FFF2-40B4-BE49-F238E27FC236}">
                <a16:creationId xmlns:a16="http://schemas.microsoft.com/office/drawing/2014/main" id="{FAF0AA04-01D8-4296-A30A-665C13E46F29}"/>
              </a:ext>
            </a:extLst>
          </p:cNvPr>
          <p:cNvPicPr/>
          <p:nvPr/>
        </p:nvPicPr>
        <p:blipFill>
          <a:blip r:embed="rId2" cstate="print"/>
          <a:stretch>
            <a:fillRect/>
          </a:stretch>
        </p:blipFill>
        <p:spPr>
          <a:xfrm>
            <a:off x="556466" y="4256030"/>
            <a:ext cx="175259" cy="144780"/>
          </a:xfrm>
          <a:prstGeom prst="rect">
            <a:avLst/>
          </a:prstGeom>
        </p:spPr>
      </p:pic>
      <p:sp>
        <p:nvSpPr>
          <p:cNvPr id="38" name="object 12">
            <a:extLst>
              <a:ext uri="{FF2B5EF4-FFF2-40B4-BE49-F238E27FC236}">
                <a16:creationId xmlns:a16="http://schemas.microsoft.com/office/drawing/2014/main" id="{EE2AE2B6-C311-4DD1-9294-46C1BD2BB2F5}"/>
              </a:ext>
            </a:extLst>
          </p:cNvPr>
          <p:cNvSpPr/>
          <p:nvPr/>
        </p:nvSpPr>
        <p:spPr>
          <a:xfrm>
            <a:off x="188191" y="4484456"/>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39" name="object 11">
            <a:extLst>
              <a:ext uri="{FF2B5EF4-FFF2-40B4-BE49-F238E27FC236}">
                <a16:creationId xmlns:a16="http://schemas.microsoft.com/office/drawing/2014/main" id="{4F71DF4C-C9F1-4B5D-8073-12D6831CD4FF}"/>
              </a:ext>
            </a:extLst>
          </p:cNvPr>
          <p:cNvPicPr/>
          <p:nvPr/>
        </p:nvPicPr>
        <p:blipFill>
          <a:blip r:embed="rId2" cstate="print"/>
          <a:stretch>
            <a:fillRect/>
          </a:stretch>
        </p:blipFill>
        <p:spPr>
          <a:xfrm>
            <a:off x="560923" y="4901491"/>
            <a:ext cx="175259" cy="144780"/>
          </a:xfrm>
          <a:prstGeom prst="rect">
            <a:avLst/>
          </a:prstGeom>
        </p:spPr>
      </p:pic>
      <p:sp>
        <p:nvSpPr>
          <p:cNvPr id="40" name="CasellaDiTesto 39">
            <a:extLst>
              <a:ext uri="{FF2B5EF4-FFF2-40B4-BE49-F238E27FC236}">
                <a16:creationId xmlns:a16="http://schemas.microsoft.com/office/drawing/2014/main" id="{95D7F5DC-C3AF-4F01-8012-F4CC20FCD9DA}"/>
              </a:ext>
            </a:extLst>
          </p:cNvPr>
          <p:cNvSpPr txBox="1"/>
          <p:nvPr/>
        </p:nvSpPr>
        <p:spPr>
          <a:xfrm>
            <a:off x="182347" y="5146371"/>
            <a:ext cx="965951" cy="276999"/>
          </a:xfrm>
          <a:prstGeom prst="rect">
            <a:avLst/>
          </a:prstGeom>
          <a:noFill/>
        </p:spPr>
        <p:txBody>
          <a:bodyPr wrap="square" rtlCol="0">
            <a:spAutoFit/>
          </a:bodyPr>
          <a:lstStyle/>
          <a:p>
            <a:r>
              <a:rPr lang="it-IT" sz="1200" dirty="0">
                <a:solidFill>
                  <a:schemeClr val="bg1"/>
                </a:solidFill>
                <a:latin typeface="Garamond" panose="02020404030301010803" pitchFamily="18" charset="0"/>
              </a:rPr>
              <a:t>Evaluation 2</a:t>
            </a:r>
          </a:p>
        </p:txBody>
      </p:sp>
      <p:pic>
        <p:nvPicPr>
          <p:cNvPr id="20" name="Immagine 19">
            <a:extLst>
              <a:ext uri="{FF2B5EF4-FFF2-40B4-BE49-F238E27FC236}">
                <a16:creationId xmlns:a16="http://schemas.microsoft.com/office/drawing/2014/main" id="{D51F7615-6DDD-4A71-80BB-ACD21C479E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4480" y="4235144"/>
            <a:ext cx="5099070" cy="1622253"/>
          </a:xfrm>
          <a:prstGeom prst="rect">
            <a:avLst/>
          </a:prstGeom>
        </p:spPr>
      </p:pic>
    </p:spTree>
    <p:extLst>
      <p:ext uri="{BB962C8B-B14F-4D97-AF65-F5344CB8AC3E}">
        <p14:creationId xmlns:p14="http://schemas.microsoft.com/office/powerpoint/2010/main" val="4055651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194917" y="418338"/>
            <a:ext cx="5205883" cy="382156"/>
          </a:xfrm>
          <a:prstGeom prst="rect">
            <a:avLst/>
          </a:prstGeom>
        </p:spPr>
        <p:txBody>
          <a:bodyPr vert="horz" wrap="square" lIns="0" tIns="12700" rIns="0" bIns="0" rtlCol="0">
            <a:spAutoFit/>
          </a:bodyPr>
          <a:lstStyle/>
          <a:p>
            <a:pPr marL="12700">
              <a:lnSpc>
                <a:spcPct val="100000"/>
              </a:lnSpc>
              <a:spcBef>
                <a:spcPts val="100"/>
              </a:spcBef>
            </a:pPr>
            <a:r>
              <a:rPr spc="-40" dirty="0"/>
              <a:t> </a:t>
            </a:r>
            <a:r>
              <a:rPr lang="it-IT" spc="-40" dirty="0"/>
              <a:t>Evaluation</a:t>
            </a:r>
            <a:endParaRPr dirty="0"/>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1270"/>
              </a:lnSpc>
            </a:pPr>
            <a:fld id="{B19FBD6F-489D-4F38-A154-3564D8D7B3A9}" type="datetime1">
              <a:rPr lang="it-IT" smtClean="0"/>
              <a:t>18/03/2022</a:t>
            </a:fld>
            <a:endParaRPr/>
          </a:p>
        </p:txBody>
      </p:sp>
      <p:sp>
        <p:nvSpPr>
          <p:cNvPr id="23" name="object 22">
            <a:extLst>
              <a:ext uri="{FF2B5EF4-FFF2-40B4-BE49-F238E27FC236}">
                <a16:creationId xmlns:a16="http://schemas.microsoft.com/office/drawing/2014/main" id="{2A0F1956-0729-4F08-B731-D72AA8A1DD03}"/>
              </a:ext>
            </a:extLst>
          </p:cNvPr>
          <p:cNvSpPr txBox="1">
            <a:spLocks noGrp="1"/>
          </p:cNvSpPr>
          <p:nvPr>
            <p:ph type="ftr" sz="quarter" idx="5"/>
          </p:nvPr>
        </p:nvSpPr>
        <p:spPr>
          <a:xfrm>
            <a:off x="1285804" y="6127373"/>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sp>
        <p:nvSpPr>
          <p:cNvPr id="24" name="Segnaposto numero diapositiva 23">
            <a:extLst>
              <a:ext uri="{FF2B5EF4-FFF2-40B4-BE49-F238E27FC236}">
                <a16:creationId xmlns:a16="http://schemas.microsoft.com/office/drawing/2014/main" id="{C2DC1616-C5CC-497E-A5B0-FB18BD101E55}"/>
              </a:ext>
            </a:extLst>
          </p:cNvPr>
          <p:cNvSpPr>
            <a:spLocks noGrp="1"/>
          </p:cNvSpPr>
          <p:nvPr>
            <p:ph type="sldNum" sz="quarter" idx="7"/>
          </p:nvPr>
        </p:nvSpPr>
        <p:spPr/>
        <p:txBody>
          <a:bodyPr/>
          <a:lstStyle/>
          <a:p>
            <a:pPr marL="12700">
              <a:lnSpc>
                <a:spcPts val="1270"/>
              </a:lnSpc>
            </a:pPr>
            <a:r>
              <a:rPr lang="it-IT"/>
              <a:t>Pagina</a:t>
            </a:r>
            <a:r>
              <a:rPr lang="it-IT" spc="-55"/>
              <a:t> </a:t>
            </a:r>
            <a:fld id="{81D60167-4931-47E6-BA6A-407CBD079E47}" type="slidenum">
              <a:rPr smtClean="0"/>
              <a:t>12</a:t>
            </a:fld>
            <a:endParaRPr/>
          </a:p>
        </p:txBody>
      </p:sp>
      <p:sp>
        <p:nvSpPr>
          <p:cNvPr id="25" name="object 21">
            <a:extLst>
              <a:ext uri="{FF2B5EF4-FFF2-40B4-BE49-F238E27FC236}">
                <a16:creationId xmlns:a16="http://schemas.microsoft.com/office/drawing/2014/main" id="{5EADA116-3D9C-4F17-A12D-E7615B3D8104}"/>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26" name="object 17">
            <a:extLst>
              <a:ext uri="{FF2B5EF4-FFF2-40B4-BE49-F238E27FC236}">
                <a16:creationId xmlns:a16="http://schemas.microsoft.com/office/drawing/2014/main" id="{E0F7FABF-32BC-4BA3-9949-92B3BDA6D099}"/>
              </a:ext>
            </a:extLst>
          </p:cNvPr>
          <p:cNvSpPr txBox="1"/>
          <p:nvPr/>
        </p:nvSpPr>
        <p:spPr>
          <a:xfrm>
            <a:off x="381000" y="3962400"/>
            <a:ext cx="514350" cy="197490"/>
          </a:xfrm>
          <a:prstGeom prst="rect">
            <a:avLst/>
          </a:prstGeom>
        </p:spPr>
        <p:txBody>
          <a:bodyPr vert="horz" wrap="square" lIns="0" tIns="12700" rIns="0" bIns="0" rtlCol="0">
            <a:spAutoFit/>
          </a:bodyPr>
          <a:lstStyle/>
          <a:p>
            <a:pPr marL="12700">
              <a:lnSpc>
                <a:spcPct val="100000"/>
              </a:lnSpc>
              <a:spcBef>
                <a:spcPts val="100"/>
              </a:spcBef>
            </a:pPr>
            <a:r>
              <a:rPr lang="it-IT" sz="1200" spc="-5" dirty="0">
                <a:latin typeface="Garamond"/>
                <a:cs typeface="Garamond"/>
              </a:rPr>
              <a:t>Models</a:t>
            </a:r>
            <a:endParaRPr sz="1200" dirty="0">
              <a:latin typeface="Garamond"/>
              <a:cs typeface="Garamond"/>
            </a:endParaRPr>
          </a:p>
        </p:txBody>
      </p:sp>
      <p:sp>
        <p:nvSpPr>
          <p:cNvPr id="27" name="object 21">
            <a:extLst>
              <a:ext uri="{FF2B5EF4-FFF2-40B4-BE49-F238E27FC236}">
                <a16:creationId xmlns:a16="http://schemas.microsoft.com/office/drawing/2014/main" id="{A956DB10-CCB3-49AD-9147-878091307B5E}"/>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solidFill>
                  <a:schemeClr val="bg1"/>
                </a:solidFill>
                <a:latin typeface="Garamond"/>
                <a:cs typeface="Garamond"/>
              </a:rPr>
              <a:t>Evaluation</a:t>
            </a:r>
            <a:endParaRPr sz="1200" dirty="0">
              <a:solidFill>
                <a:schemeClr val="bg1"/>
              </a:solidFill>
              <a:latin typeface="Garamond"/>
              <a:cs typeface="Garamond"/>
            </a:endParaRPr>
          </a:p>
        </p:txBody>
      </p:sp>
      <p:grpSp>
        <p:nvGrpSpPr>
          <p:cNvPr id="28" name="object 10">
            <a:extLst>
              <a:ext uri="{FF2B5EF4-FFF2-40B4-BE49-F238E27FC236}">
                <a16:creationId xmlns:a16="http://schemas.microsoft.com/office/drawing/2014/main" id="{2F416A33-94F1-417E-ADE4-45DB325668A6}"/>
              </a:ext>
            </a:extLst>
          </p:cNvPr>
          <p:cNvGrpSpPr/>
          <p:nvPr/>
        </p:nvGrpSpPr>
        <p:grpSpPr>
          <a:xfrm>
            <a:off x="188191" y="5556729"/>
            <a:ext cx="957580" cy="561815"/>
            <a:chOff x="102049" y="4412624"/>
            <a:chExt cx="957580" cy="561815"/>
          </a:xfrm>
        </p:grpSpPr>
        <p:pic>
          <p:nvPicPr>
            <p:cNvPr id="29" name="object 11">
              <a:extLst>
                <a:ext uri="{FF2B5EF4-FFF2-40B4-BE49-F238E27FC236}">
                  <a16:creationId xmlns:a16="http://schemas.microsoft.com/office/drawing/2014/main" id="{8071D80F-5C5F-45A7-93CB-D23B9C08FD82}"/>
                </a:ext>
              </a:extLst>
            </p:cNvPr>
            <p:cNvPicPr/>
            <p:nvPr/>
          </p:nvPicPr>
          <p:blipFill>
            <a:blip r:embed="rId2" cstate="print"/>
            <a:stretch>
              <a:fillRect/>
            </a:stretch>
          </p:blipFill>
          <p:spPr>
            <a:xfrm>
              <a:off x="474782" y="4412624"/>
              <a:ext cx="175259" cy="144780"/>
            </a:xfrm>
            <a:prstGeom prst="rect">
              <a:avLst/>
            </a:prstGeom>
          </p:spPr>
        </p:pic>
        <p:sp>
          <p:nvSpPr>
            <p:cNvPr id="30" name="object 12">
              <a:extLst>
                <a:ext uri="{FF2B5EF4-FFF2-40B4-BE49-F238E27FC236}">
                  <a16:creationId xmlns:a16="http://schemas.microsoft.com/office/drawing/2014/main" id="{A5EAF9B8-9843-4C8B-A000-EC70EB43EB73}"/>
                </a:ext>
              </a:extLst>
            </p:cNvPr>
            <p:cNvSpPr/>
            <p:nvPr/>
          </p:nvSpPr>
          <p:spPr>
            <a:xfrm>
              <a:off x="102049" y="458581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31" name="object 21">
            <a:extLst>
              <a:ext uri="{FF2B5EF4-FFF2-40B4-BE49-F238E27FC236}">
                <a16:creationId xmlns:a16="http://schemas.microsoft.com/office/drawing/2014/main" id="{3F957363-E5E3-45A9-BFA7-7DC206B29B8A}"/>
              </a:ext>
            </a:extLst>
          </p:cNvPr>
          <p:cNvSpPr txBox="1"/>
          <p:nvPr/>
        </p:nvSpPr>
        <p:spPr>
          <a:xfrm>
            <a:off x="186313" y="5830024"/>
            <a:ext cx="961985"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Attention</a:t>
            </a:r>
            <a:r>
              <a:rPr lang="it-IT" sz="1200" dirty="0">
                <a:latin typeface="Garamond"/>
                <a:cs typeface="Garamond"/>
              </a:rPr>
              <a:t> Maps</a:t>
            </a:r>
            <a:endParaRPr sz="1200" dirty="0">
              <a:latin typeface="Garamond"/>
              <a:cs typeface="Garamond"/>
            </a:endParaRPr>
          </a:p>
        </p:txBody>
      </p:sp>
      <p:sp>
        <p:nvSpPr>
          <p:cNvPr id="32" name="object 12">
            <a:extLst>
              <a:ext uri="{FF2B5EF4-FFF2-40B4-BE49-F238E27FC236}">
                <a16:creationId xmlns:a16="http://schemas.microsoft.com/office/drawing/2014/main" id="{7538888B-7E3F-4056-9814-8C76A5FC26E6}"/>
              </a:ext>
            </a:extLst>
          </p:cNvPr>
          <p:cNvSpPr/>
          <p:nvPr/>
        </p:nvSpPr>
        <p:spPr>
          <a:xfrm>
            <a:off x="196562" y="3860533"/>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sp>
        <p:nvSpPr>
          <p:cNvPr id="33" name="object 16">
            <a:extLst>
              <a:ext uri="{FF2B5EF4-FFF2-40B4-BE49-F238E27FC236}">
                <a16:creationId xmlns:a16="http://schemas.microsoft.com/office/drawing/2014/main" id="{F2E2E1A1-D8F6-4D42-9016-AF367F72AA96}"/>
              </a:ext>
            </a:extLst>
          </p:cNvPr>
          <p:cNvSpPr/>
          <p:nvPr/>
        </p:nvSpPr>
        <p:spPr>
          <a:xfrm>
            <a:off x="196562" y="5088997"/>
            <a:ext cx="957580" cy="388620"/>
          </a:xfrm>
          <a:custGeom>
            <a:avLst/>
            <a:gdLst/>
            <a:ahLst/>
            <a:cxnLst/>
            <a:rect l="l" t="t" r="r" b="b"/>
            <a:pathLst>
              <a:path w="957580" h="388620">
                <a:moveTo>
                  <a:pt x="918210" y="0"/>
                </a:moveTo>
                <a:lnTo>
                  <a:pt x="38862" y="0"/>
                </a:lnTo>
                <a:lnTo>
                  <a:pt x="23735" y="3053"/>
                </a:lnTo>
                <a:lnTo>
                  <a:pt x="11382" y="11382"/>
                </a:lnTo>
                <a:lnTo>
                  <a:pt x="3053" y="23735"/>
                </a:lnTo>
                <a:lnTo>
                  <a:pt x="0" y="38861"/>
                </a:lnTo>
                <a:lnTo>
                  <a:pt x="0" y="349757"/>
                </a:lnTo>
                <a:lnTo>
                  <a:pt x="3053" y="364884"/>
                </a:lnTo>
                <a:lnTo>
                  <a:pt x="11382" y="377237"/>
                </a:lnTo>
                <a:lnTo>
                  <a:pt x="23735" y="385566"/>
                </a:lnTo>
                <a:lnTo>
                  <a:pt x="38862" y="388619"/>
                </a:lnTo>
                <a:lnTo>
                  <a:pt x="918210" y="388619"/>
                </a:lnTo>
                <a:lnTo>
                  <a:pt x="933336" y="385566"/>
                </a:lnTo>
                <a:lnTo>
                  <a:pt x="945689" y="377237"/>
                </a:lnTo>
                <a:lnTo>
                  <a:pt x="954018" y="364884"/>
                </a:lnTo>
                <a:lnTo>
                  <a:pt x="957072" y="349757"/>
                </a:lnTo>
                <a:lnTo>
                  <a:pt x="957072" y="38861"/>
                </a:lnTo>
                <a:lnTo>
                  <a:pt x="954018" y="23735"/>
                </a:lnTo>
                <a:lnTo>
                  <a:pt x="945689" y="11382"/>
                </a:lnTo>
                <a:lnTo>
                  <a:pt x="933336" y="3053"/>
                </a:lnTo>
                <a:lnTo>
                  <a:pt x="918210" y="0"/>
                </a:lnTo>
                <a:close/>
              </a:path>
            </a:pathLst>
          </a:custGeom>
          <a:solidFill>
            <a:srgbClr val="862536"/>
          </a:solidFill>
        </p:spPr>
        <p:txBody>
          <a:bodyPr wrap="square" lIns="0" tIns="0" rIns="0" bIns="0" rtlCol="0"/>
          <a:lstStyle/>
          <a:p>
            <a:pPr algn="ctr"/>
            <a:endParaRPr sz="1200" dirty="0">
              <a:solidFill>
                <a:schemeClr val="bg1"/>
              </a:solidFill>
              <a:latin typeface="Garamond" panose="02020404030301010803" pitchFamily="18" charset="0"/>
            </a:endParaRPr>
          </a:p>
        </p:txBody>
      </p:sp>
      <p:pic>
        <p:nvPicPr>
          <p:cNvPr id="34" name="object 11">
            <a:extLst>
              <a:ext uri="{FF2B5EF4-FFF2-40B4-BE49-F238E27FC236}">
                <a16:creationId xmlns:a16="http://schemas.microsoft.com/office/drawing/2014/main" id="{43C47A72-BE22-461B-8CAE-F441ABC3C66C}"/>
              </a:ext>
            </a:extLst>
          </p:cNvPr>
          <p:cNvPicPr/>
          <p:nvPr/>
        </p:nvPicPr>
        <p:blipFill>
          <a:blip r:embed="rId2" cstate="print"/>
          <a:stretch>
            <a:fillRect/>
          </a:stretch>
        </p:blipFill>
        <p:spPr>
          <a:xfrm>
            <a:off x="556466" y="4256030"/>
            <a:ext cx="175259" cy="144780"/>
          </a:xfrm>
          <a:prstGeom prst="rect">
            <a:avLst/>
          </a:prstGeom>
        </p:spPr>
      </p:pic>
      <p:sp>
        <p:nvSpPr>
          <p:cNvPr id="35" name="object 12">
            <a:extLst>
              <a:ext uri="{FF2B5EF4-FFF2-40B4-BE49-F238E27FC236}">
                <a16:creationId xmlns:a16="http://schemas.microsoft.com/office/drawing/2014/main" id="{C9F5F99F-428A-45EB-92EC-77BCEA6D3C03}"/>
              </a:ext>
            </a:extLst>
          </p:cNvPr>
          <p:cNvSpPr/>
          <p:nvPr/>
        </p:nvSpPr>
        <p:spPr>
          <a:xfrm>
            <a:off x="188191" y="4484456"/>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36" name="object 11">
            <a:extLst>
              <a:ext uri="{FF2B5EF4-FFF2-40B4-BE49-F238E27FC236}">
                <a16:creationId xmlns:a16="http://schemas.microsoft.com/office/drawing/2014/main" id="{2F1ED95F-03DB-4C2C-B5C1-5907A68DC243}"/>
              </a:ext>
            </a:extLst>
          </p:cNvPr>
          <p:cNvPicPr/>
          <p:nvPr/>
        </p:nvPicPr>
        <p:blipFill>
          <a:blip r:embed="rId2" cstate="print"/>
          <a:stretch>
            <a:fillRect/>
          </a:stretch>
        </p:blipFill>
        <p:spPr>
          <a:xfrm>
            <a:off x="560923" y="4901491"/>
            <a:ext cx="175259" cy="144780"/>
          </a:xfrm>
          <a:prstGeom prst="rect">
            <a:avLst/>
          </a:prstGeom>
        </p:spPr>
      </p:pic>
      <p:sp>
        <p:nvSpPr>
          <p:cNvPr id="37" name="CasellaDiTesto 36">
            <a:extLst>
              <a:ext uri="{FF2B5EF4-FFF2-40B4-BE49-F238E27FC236}">
                <a16:creationId xmlns:a16="http://schemas.microsoft.com/office/drawing/2014/main" id="{89DC1152-94AA-4DAD-ACC5-AA2A793A7007}"/>
              </a:ext>
            </a:extLst>
          </p:cNvPr>
          <p:cNvSpPr txBox="1"/>
          <p:nvPr/>
        </p:nvSpPr>
        <p:spPr>
          <a:xfrm>
            <a:off x="182347" y="5146371"/>
            <a:ext cx="965951" cy="276999"/>
          </a:xfrm>
          <a:prstGeom prst="rect">
            <a:avLst/>
          </a:prstGeom>
          <a:noFill/>
        </p:spPr>
        <p:txBody>
          <a:bodyPr wrap="square" rtlCol="0">
            <a:spAutoFit/>
          </a:bodyPr>
          <a:lstStyle/>
          <a:p>
            <a:r>
              <a:rPr lang="it-IT" sz="1200" dirty="0">
                <a:solidFill>
                  <a:schemeClr val="bg1"/>
                </a:solidFill>
                <a:latin typeface="Garamond" panose="02020404030301010803" pitchFamily="18" charset="0"/>
              </a:rPr>
              <a:t>Evaluation 2</a:t>
            </a:r>
          </a:p>
        </p:txBody>
      </p:sp>
      <p:pic>
        <p:nvPicPr>
          <p:cNvPr id="3" name="Immagine 2">
            <a:extLst>
              <a:ext uri="{FF2B5EF4-FFF2-40B4-BE49-F238E27FC236}">
                <a16:creationId xmlns:a16="http://schemas.microsoft.com/office/drawing/2014/main" id="{A62F5117-54BF-45D3-83EF-0203561A34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26855" y="990600"/>
            <a:ext cx="5343596" cy="2644810"/>
          </a:xfrm>
          <a:prstGeom prst="rect">
            <a:avLst/>
          </a:prstGeom>
        </p:spPr>
      </p:pic>
      <p:sp>
        <p:nvSpPr>
          <p:cNvPr id="38" name="object 4">
            <a:extLst>
              <a:ext uri="{FF2B5EF4-FFF2-40B4-BE49-F238E27FC236}">
                <a16:creationId xmlns:a16="http://schemas.microsoft.com/office/drawing/2014/main" id="{59F8DA85-BCF2-4AC7-B7BB-B7BB8B832647}"/>
              </a:ext>
            </a:extLst>
          </p:cNvPr>
          <p:cNvSpPr txBox="1"/>
          <p:nvPr/>
        </p:nvSpPr>
        <p:spPr>
          <a:xfrm>
            <a:off x="1538024" y="3831804"/>
            <a:ext cx="7517145" cy="1788310"/>
          </a:xfrm>
          <a:prstGeom prst="rect">
            <a:avLst/>
          </a:prstGeom>
        </p:spPr>
        <p:txBody>
          <a:bodyPr vert="horz" wrap="square" lIns="0" tIns="13335" rIns="0" bIns="0" rtlCol="0">
            <a:spAutoFit/>
          </a:bodyPr>
          <a:lstStyle/>
          <a:p>
            <a:pPr marL="12700">
              <a:lnSpc>
                <a:spcPct val="100000"/>
              </a:lnSpc>
              <a:spcBef>
                <a:spcPts val="105"/>
              </a:spcBef>
            </a:pPr>
            <a:r>
              <a:rPr lang="en-US" sz="1600" dirty="0">
                <a:latin typeface="Garamond"/>
                <a:cs typeface="Garamond"/>
              </a:rPr>
              <a:t>The best result is obtained with the ResNet-50 architecture, but on average the S60 model performs better.</a:t>
            </a:r>
          </a:p>
          <a:p>
            <a:pPr marL="12700">
              <a:lnSpc>
                <a:spcPct val="100000"/>
              </a:lnSpc>
              <a:spcBef>
                <a:spcPts val="105"/>
              </a:spcBef>
            </a:pPr>
            <a:endParaRPr lang="en-US" sz="1600" dirty="0">
              <a:latin typeface="Garamond"/>
              <a:cs typeface="Garamond"/>
            </a:endParaRPr>
          </a:p>
          <a:p>
            <a:pPr marL="12700">
              <a:lnSpc>
                <a:spcPct val="100000"/>
              </a:lnSpc>
              <a:spcBef>
                <a:spcPts val="105"/>
              </a:spcBef>
            </a:pPr>
            <a:r>
              <a:rPr lang="en-US" sz="1600" dirty="0">
                <a:latin typeface="Garamond"/>
                <a:cs typeface="Garamond"/>
              </a:rPr>
              <a:t>Like in the CIFAR-10, Lamb is better than SGD as optimizers.</a:t>
            </a:r>
          </a:p>
          <a:p>
            <a:pPr marL="12700">
              <a:lnSpc>
                <a:spcPct val="100000"/>
              </a:lnSpc>
              <a:spcBef>
                <a:spcPts val="105"/>
              </a:spcBef>
            </a:pPr>
            <a:endParaRPr lang="en-US" sz="1600" dirty="0">
              <a:latin typeface="Garamond"/>
            </a:endParaRPr>
          </a:p>
          <a:p>
            <a:pPr marL="12700">
              <a:lnSpc>
                <a:spcPct val="100000"/>
              </a:lnSpc>
              <a:spcBef>
                <a:spcPts val="105"/>
              </a:spcBef>
            </a:pPr>
            <a:r>
              <a:rPr lang="it-IT" sz="1600" dirty="0" err="1">
                <a:latin typeface="Garamond"/>
              </a:rPr>
              <a:t>We</a:t>
            </a:r>
            <a:r>
              <a:rPr lang="it-IT" sz="1600" dirty="0">
                <a:latin typeface="Garamond"/>
              </a:rPr>
              <a:t> </a:t>
            </a:r>
            <a:r>
              <a:rPr lang="it-IT" sz="1600" dirty="0" err="1">
                <a:latin typeface="Garamond"/>
              </a:rPr>
              <a:t>believe</a:t>
            </a:r>
            <a:r>
              <a:rPr lang="it-IT" sz="1600" dirty="0">
                <a:latin typeface="Garamond"/>
              </a:rPr>
              <a:t> </a:t>
            </a:r>
            <a:r>
              <a:rPr lang="it-IT" sz="1600" dirty="0" err="1">
                <a:latin typeface="Garamond"/>
              </a:rPr>
              <a:t>that</a:t>
            </a:r>
            <a:r>
              <a:rPr lang="it-IT" sz="1600" dirty="0">
                <a:latin typeface="Garamond"/>
              </a:rPr>
              <a:t> with more </a:t>
            </a:r>
            <a:r>
              <a:rPr lang="it-IT" sz="1600" dirty="0" err="1">
                <a:latin typeface="Garamond"/>
              </a:rPr>
              <a:t>epochs</a:t>
            </a:r>
            <a:r>
              <a:rPr lang="it-IT" sz="1600" dirty="0">
                <a:latin typeface="Garamond"/>
              </a:rPr>
              <a:t> and a </a:t>
            </a:r>
            <a:r>
              <a:rPr lang="it-IT" sz="1600" dirty="0" err="1">
                <a:latin typeface="Garamond"/>
              </a:rPr>
              <a:t>bigger</a:t>
            </a:r>
            <a:r>
              <a:rPr lang="it-IT" sz="1600" dirty="0">
                <a:latin typeface="Garamond"/>
              </a:rPr>
              <a:t> dataset </a:t>
            </a:r>
            <a:r>
              <a:rPr lang="it-IT" sz="1600" dirty="0" err="1">
                <a:latin typeface="Garamond"/>
              </a:rPr>
              <a:t>PatchConvNet</a:t>
            </a:r>
            <a:r>
              <a:rPr lang="it-IT" sz="1600" dirty="0">
                <a:latin typeface="Garamond"/>
              </a:rPr>
              <a:t> </a:t>
            </a:r>
            <a:r>
              <a:rPr lang="it-IT" sz="1600" dirty="0" err="1">
                <a:latin typeface="Garamond"/>
              </a:rPr>
              <a:t>will</a:t>
            </a:r>
            <a:r>
              <a:rPr lang="it-IT" sz="1600" dirty="0">
                <a:latin typeface="Garamond"/>
              </a:rPr>
              <a:t> </a:t>
            </a:r>
            <a:r>
              <a:rPr lang="it-IT" sz="1600" dirty="0" err="1">
                <a:latin typeface="Garamond"/>
              </a:rPr>
              <a:t>outperform</a:t>
            </a:r>
            <a:r>
              <a:rPr lang="it-IT" sz="1600" dirty="0">
                <a:latin typeface="Garamond"/>
              </a:rPr>
              <a:t> ResNet-50. </a:t>
            </a:r>
            <a:r>
              <a:rPr lang="it-IT" sz="1600" dirty="0" err="1">
                <a:latin typeface="Garamond"/>
              </a:rPr>
              <a:t>These</a:t>
            </a:r>
            <a:r>
              <a:rPr lang="it-IT" sz="1600" dirty="0">
                <a:latin typeface="Garamond"/>
              </a:rPr>
              <a:t> </a:t>
            </a:r>
            <a:r>
              <a:rPr lang="it-IT" sz="1600" dirty="0" err="1">
                <a:latin typeface="Garamond"/>
              </a:rPr>
              <a:t>results</a:t>
            </a:r>
            <a:r>
              <a:rPr lang="it-IT" sz="1600" dirty="0">
                <a:latin typeface="Garamond"/>
              </a:rPr>
              <a:t> are </a:t>
            </a:r>
            <a:r>
              <a:rPr lang="it-IT" sz="1600" dirty="0" err="1">
                <a:latin typeface="Garamond"/>
              </a:rPr>
              <a:t>affected</a:t>
            </a:r>
            <a:r>
              <a:rPr lang="it-IT" sz="1600" dirty="0">
                <a:latin typeface="Garamond"/>
              </a:rPr>
              <a:t> by GPU time </a:t>
            </a:r>
            <a:r>
              <a:rPr lang="it-IT" sz="1600" dirty="0" err="1">
                <a:latin typeface="Garamond"/>
              </a:rPr>
              <a:t>limit</a:t>
            </a:r>
            <a:r>
              <a:rPr lang="it-IT" sz="1600" dirty="0">
                <a:latin typeface="Garamond"/>
              </a:rPr>
              <a:t> and RAM </a:t>
            </a:r>
            <a:r>
              <a:rPr lang="it-IT" sz="1600" dirty="0" err="1">
                <a:latin typeface="Garamond"/>
              </a:rPr>
              <a:t>memory</a:t>
            </a:r>
            <a:r>
              <a:rPr lang="it-IT" sz="1600" dirty="0">
                <a:latin typeface="Garamond"/>
              </a:rPr>
              <a:t> </a:t>
            </a:r>
            <a:r>
              <a:rPr lang="it-IT" sz="1600" dirty="0" err="1">
                <a:latin typeface="Garamond"/>
              </a:rPr>
              <a:t>limitation</a:t>
            </a:r>
            <a:r>
              <a:rPr lang="it-IT" sz="1600" dirty="0">
                <a:latin typeface="Garamond"/>
              </a:rPr>
              <a:t> in Google </a:t>
            </a:r>
            <a:r>
              <a:rPr lang="it-IT" sz="1600" dirty="0" err="1">
                <a:latin typeface="Garamond"/>
              </a:rPr>
              <a:t>Colab</a:t>
            </a:r>
            <a:r>
              <a:rPr lang="it-IT" sz="1600" dirty="0">
                <a:latin typeface="Garamond"/>
              </a:rPr>
              <a:t>.</a:t>
            </a:r>
            <a:endParaRPr lang="it-IT" sz="1400" dirty="0">
              <a:latin typeface="Garamond"/>
            </a:endParaRPr>
          </a:p>
        </p:txBody>
      </p:sp>
    </p:spTree>
    <p:extLst>
      <p:ext uri="{BB962C8B-B14F-4D97-AF65-F5344CB8AC3E}">
        <p14:creationId xmlns:p14="http://schemas.microsoft.com/office/powerpoint/2010/main" val="324305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194917" y="418338"/>
            <a:ext cx="5205883" cy="382156"/>
          </a:xfrm>
          <a:prstGeom prst="rect">
            <a:avLst/>
          </a:prstGeom>
        </p:spPr>
        <p:txBody>
          <a:bodyPr vert="horz" wrap="square" lIns="0" tIns="12700" rIns="0" bIns="0" rtlCol="0">
            <a:spAutoFit/>
          </a:bodyPr>
          <a:lstStyle/>
          <a:p>
            <a:pPr marL="12700">
              <a:lnSpc>
                <a:spcPct val="100000"/>
              </a:lnSpc>
              <a:spcBef>
                <a:spcPts val="100"/>
              </a:spcBef>
            </a:pPr>
            <a:r>
              <a:rPr lang="it-IT" spc="-40" dirty="0" err="1"/>
              <a:t>Attention</a:t>
            </a:r>
            <a:r>
              <a:rPr lang="it-IT" spc="-40" dirty="0"/>
              <a:t> </a:t>
            </a:r>
            <a:r>
              <a:rPr lang="it-IT" spc="-40" dirty="0" err="1"/>
              <a:t>maps</a:t>
            </a:r>
            <a:endParaRPr dirty="0"/>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1270"/>
              </a:lnSpc>
            </a:pPr>
            <a:fld id="{450FEEDF-CF36-4407-8D99-737213BA1E7B}" type="datetime1">
              <a:rPr lang="it-IT" smtClean="0"/>
              <a:t>18/03/2022</a:t>
            </a:fld>
            <a:endParaRPr/>
          </a:p>
        </p:txBody>
      </p:sp>
      <p:sp>
        <p:nvSpPr>
          <p:cNvPr id="23" name="object 22">
            <a:extLst>
              <a:ext uri="{FF2B5EF4-FFF2-40B4-BE49-F238E27FC236}">
                <a16:creationId xmlns:a16="http://schemas.microsoft.com/office/drawing/2014/main" id="{23EB9610-C627-4A50-AD66-802654B5F5C7}"/>
              </a:ext>
            </a:extLst>
          </p:cNvPr>
          <p:cNvSpPr txBox="1">
            <a:spLocks noGrp="1"/>
          </p:cNvSpPr>
          <p:nvPr>
            <p:ph type="ftr" sz="quarter" idx="5"/>
          </p:nvPr>
        </p:nvSpPr>
        <p:spPr>
          <a:xfrm>
            <a:off x="1285804" y="6127373"/>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sp>
        <p:nvSpPr>
          <p:cNvPr id="24" name="Segnaposto numero diapositiva 23">
            <a:extLst>
              <a:ext uri="{FF2B5EF4-FFF2-40B4-BE49-F238E27FC236}">
                <a16:creationId xmlns:a16="http://schemas.microsoft.com/office/drawing/2014/main" id="{6D4EAC9C-9691-469F-A309-E729E215D577}"/>
              </a:ext>
            </a:extLst>
          </p:cNvPr>
          <p:cNvSpPr>
            <a:spLocks noGrp="1"/>
          </p:cNvSpPr>
          <p:nvPr>
            <p:ph type="sldNum" sz="quarter" idx="7"/>
          </p:nvPr>
        </p:nvSpPr>
        <p:spPr/>
        <p:txBody>
          <a:bodyPr/>
          <a:lstStyle/>
          <a:p>
            <a:pPr marL="12700">
              <a:lnSpc>
                <a:spcPts val="1270"/>
              </a:lnSpc>
            </a:pPr>
            <a:r>
              <a:rPr lang="it-IT"/>
              <a:t>Pagina</a:t>
            </a:r>
            <a:r>
              <a:rPr lang="it-IT" spc="-55"/>
              <a:t> </a:t>
            </a:r>
            <a:fld id="{81D60167-4931-47E6-BA6A-407CBD079E47}" type="slidenum">
              <a:rPr smtClean="0"/>
              <a:t>13</a:t>
            </a:fld>
            <a:endParaRPr/>
          </a:p>
        </p:txBody>
      </p:sp>
      <p:sp>
        <p:nvSpPr>
          <p:cNvPr id="25" name="object 21">
            <a:extLst>
              <a:ext uri="{FF2B5EF4-FFF2-40B4-BE49-F238E27FC236}">
                <a16:creationId xmlns:a16="http://schemas.microsoft.com/office/drawing/2014/main" id="{5B2CD579-0527-4428-A26A-42E224D07C12}"/>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26" name="object 17">
            <a:extLst>
              <a:ext uri="{FF2B5EF4-FFF2-40B4-BE49-F238E27FC236}">
                <a16:creationId xmlns:a16="http://schemas.microsoft.com/office/drawing/2014/main" id="{73AD3814-DA56-431C-9FDC-93CF6D67260F}"/>
              </a:ext>
            </a:extLst>
          </p:cNvPr>
          <p:cNvSpPr txBox="1"/>
          <p:nvPr/>
        </p:nvSpPr>
        <p:spPr>
          <a:xfrm>
            <a:off x="381000" y="3962400"/>
            <a:ext cx="514350" cy="197490"/>
          </a:xfrm>
          <a:prstGeom prst="rect">
            <a:avLst/>
          </a:prstGeom>
        </p:spPr>
        <p:txBody>
          <a:bodyPr vert="horz" wrap="square" lIns="0" tIns="12700" rIns="0" bIns="0" rtlCol="0">
            <a:spAutoFit/>
          </a:bodyPr>
          <a:lstStyle/>
          <a:p>
            <a:pPr marL="12700">
              <a:lnSpc>
                <a:spcPct val="100000"/>
              </a:lnSpc>
              <a:spcBef>
                <a:spcPts val="100"/>
              </a:spcBef>
            </a:pPr>
            <a:r>
              <a:rPr lang="it-IT" sz="1200" spc="-5" dirty="0">
                <a:latin typeface="Garamond"/>
                <a:cs typeface="Garamond"/>
              </a:rPr>
              <a:t>Models</a:t>
            </a:r>
            <a:endParaRPr sz="1200" dirty="0">
              <a:latin typeface="Garamond"/>
              <a:cs typeface="Garamond"/>
            </a:endParaRPr>
          </a:p>
        </p:txBody>
      </p:sp>
      <p:sp>
        <p:nvSpPr>
          <p:cNvPr id="27" name="object 21">
            <a:extLst>
              <a:ext uri="{FF2B5EF4-FFF2-40B4-BE49-F238E27FC236}">
                <a16:creationId xmlns:a16="http://schemas.microsoft.com/office/drawing/2014/main" id="{3D824564-2189-41AB-9839-E456F2BA6103}"/>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solidFill>
                  <a:schemeClr val="bg1"/>
                </a:solidFill>
                <a:latin typeface="Garamond"/>
                <a:cs typeface="Garamond"/>
              </a:rPr>
              <a:t>Evaluation</a:t>
            </a:r>
            <a:endParaRPr sz="1200" dirty="0">
              <a:solidFill>
                <a:schemeClr val="bg1"/>
              </a:solidFill>
              <a:latin typeface="Garamond"/>
              <a:cs typeface="Garamond"/>
            </a:endParaRPr>
          </a:p>
        </p:txBody>
      </p:sp>
      <p:sp>
        <p:nvSpPr>
          <p:cNvPr id="31" name="object 21">
            <a:extLst>
              <a:ext uri="{FF2B5EF4-FFF2-40B4-BE49-F238E27FC236}">
                <a16:creationId xmlns:a16="http://schemas.microsoft.com/office/drawing/2014/main" id="{BD347048-1DB5-4D7F-B80B-EF2E1B1C146A}"/>
              </a:ext>
            </a:extLst>
          </p:cNvPr>
          <p:cNvSpPr txBox="1"/>
          <p:nvPr/>
        </p:nvSpPr>
        <p:spPr>
          <a:xfrm>
            <a:off x="323819" y="5843488"/>
            <a:ext cx="961985" cy="179536"/>
          </a:xfrm>
          <a:prstGeom prst="rect">
            <a:avLst/>
          </a:prstGeom>
        </p:spPr>
        <p:txBody>
          <a:bodyPr vert="horz" wrap="square" lIns="0" tIns="0" rIns="0" bIns="0" rtlCol="0">
            <a:spAutoFit/>
          </a:bodyPr>
          <a:lstStyle/>
          <a:p>
            <a:pPr marL="12700">
              <a:lnSpc>
                <a:spcPts val="1375"/>
              </a:lnSpc>
            </a:pPr>
            <a:r>
              <a:rPr lang="it-IT" sz="1200" dirty="0" err="1">
                <a:solidFill>
                  <a:schemeClr val="bg1"/>
                </a:solidFill>
                <a:latin typeface="Garamond"/>
                <a:cs typeface="Garamond"/>
              </a:rPr>
              <a:t>Attention</a:t>
            </a:r>
            <a:r>
              <a:rPr lang="it-IT" sz="1200" dirty="0">
                <a:solidFill>
                  <a:schemeClr val="bg1"/>
                </a:solidFill>
                <a:latin typeface="Garamond"/>
                <a:cs typeface="Garamond"/>
              </a:rPr>
              <a:t> Maps</a:t>
            </a:r>
            <a:endParaRPr sz="1200" dirty="0">
              <a:solidFill>
                <a:schemeClr val="bg1"/>
              </a:solidFill>
              <a:latin typeface="Garamond"/>
              <a:cs typeface="Garamond"/>
            </a:endParaRPr>
          </a:p>
        </p:txBody>
      </p:sp>
      <p:sp>
        <p:nvSpPr>
          <p:cNvPr id="32" name="object 12">
            <a:extLst>
              <a:ext uri="{FF2B5EF4-FFF2-40B4-BE49-F238E27FC236}">
                <a16:creationId xmlns:a16="http://schemas.microsoft.com/office/drawing/2014/main" id="{8A767E1E-6199-484A-B7C8-EFC4681AC26C}"/>
              </a:ext>
            </a:extLst>
          </p:cNvPr>
          <p:cNvSpPr/>
          <p:nvPr/>
        </p:nvSpPr>
        <p:spPr>
          <a:xfrm>
            <a:off x="196562" y="3860533"/>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sp>
        <p:nvSpPr>
          <p:cNvPr id="33" name="object 16">
            <a:extLst>
              <a:ext uri="{FF2B5EF4-FFF2-40B4-BE49-F238E27FC236}">
                <a16:creationId xmlns:a16="http://schemas.microsoft.com/office/drawing/2014/main" id="{EA03ACF8-97BB-40E8-8D3B-5B177B6506AB}"/>
              </a:ext>
            </a:extLst>
          </p:cNvPr>
          <p:cNvSpPr/>
          <p:nvPr/>
        </p:nvSpPr>
        <p:spPr>
          <a:xfrm>
            <a:off x="128143" y="5640524"/>
            <a:ext cx="1129493" cy="388620"/>
          </a:xfrm>
          <a:custGeom>
            <a:avLst/>
            <a:gdLst/>
            <a:ahLst/>
            <a:cxnLst/>
            <a:rect l="l" t="t" r="r" b="b"/>
            <a:pathLst>
              <a:path w="957580" h="388620">
                <a:moveTo>
                  <a:pt x="918210" y="0"/>
                </a:moveTo>
                <a:lnTo>
                  <a:pt x="38862" y="0"/>
                </a:lnTo>
                <a:lnTo>
                  <a:pt x="23735" y="3053"/>
                </a:lnTo>
                <a:lnTo>
                  <a:pt x="11382" y="11382"/>
                </a:lnTo>
                <a:lnTo>
                  <a:pt x="3053" y="23735"/>
                </a:lnTo>
                <a:lnTo>
                  <a:pt x="0" y="38861"/>
                </a:lnTo>
                <a:lnTo>
                  <a:pt x="0" y="349757"/>
                </a:lnTo>
                <a:lnTo>
                  <a:pt x="3053" y="364884"/>
                </a:lnTo>
                <a:lnTo>
                  <a:pt x="11382" y="377237"/>
                </a:lnTo>
                <a:lnTo>
                  <a:pt x="23735" y="385566"/>
                </a:lnTo>
                <a:lnTo>
                  <a:pt x="38862" y="388619"/>
                </a:lnTo>
                <a:lnTo>
                  <a:pt x="918210" y="388619"/>
                </a:lnTo>
                <a:lnTo>
                  <a:pt x="933336" y="385566"/>
                </a:lnTo>
                <a:lnTo>
                  <a:pt x="945689" y="377237"/>
                </a:lnTo>
                <a:lnTo>
                  <a:pt x="954018" y="364884"/>
                </a:lnTo>
                <a:lnTo>
                  <a:pt x="957072" y="349757"/>
                </a:lnTo>
                <a:lnTo>
                  <a:pt x="957072" y="38861"/>
                </a:lnTo>
                <a:lnTo>
                  <a:pt x="954018" y="23735"/>
                </a:lnTo>
                <a:lnTo>
                  <a:pt x="945689" y="11382"/>
                </a:lnTo>
                <a:lnTo>
                  <a:pt x="933336" y="3053"/>
                </a:lnTo>
                <a:lnTo>
                  <a:pt x="918210" y="0"/>
                </a:lnTo>
                <a:close/>
              </a:path>
            </a:pathLst>
          </a:custGeom>
          <a:solidFill>
            <a:srgbClr val="862536"/>
          </a:solidFill>
        </p:spPr>
        <p:txBody>
          <a:bodyPr wrap="square" lIns="0" tIns="0" rIns="0" bIns="0" rtlCol="0"/>
          <a:lstStyle/>
          <a:p>
            <a:pPr algn="ctr"/>
            <a:endParaRPr sz="1200" dirty="0">
              <a:solidFill>
                <a:schemeClr val="bg1"/>
              </a:solidFill>
              <a:latin typeface="Garamond" panose="02020404030301010803" pitchFamily="18" charset="0"/>
            </a:endParaRPr>
          </a:p>
        </p:txBody>
      </p:sp>
      <p:pic>
        <p:nvPicPr>
          <p:cNvPr id="34" name="object 11">
            <a:extLst>
              <a:ext uri="{FF2B5EF4-FFF2-40B4-BE49-F238E27FC236}">
                <a16:creationId xmlns:a16="http://schemas.microsoft.com/office/drawing/2014/main" id="{64EE8A3E-9C2D-4822-A9D7-55D38ABB03AE}"/>
              </a:ext>
            </a:extLst>
          </p:cNvPr>
          <p:cNvPicPr/>
          <p:nvPr/>
        </p:nvPicPr>
        <p:blipFill>
          <a:blip r:embed="rId2" cstate="print"/>
          <a:stretch>
            <a:fillRect/>
          </a:stretch>
        </p:blipFill>
        <p:spPr>
          <a:xfrm>
            <a:off x="556466" y="4256030"/>
            <a:ext cx="175259" cy="144780"/>
          </a:xfrm>
          <a:prstGeom prst="rect">
            <a:avLst/>
          </a:prstGeom>
        </p:spPr>
      </p:pic>
      <p:sp>
        <p:nvSpPr>
          <p:cNvPr id="35" name="object 12">
            <a:extLst>
              <a:ext uri="{FF2B5EF4-FFF2-40B4-BE49-F238E27FC236}">
                <a16:creationId xmlns:a16="http://schemas.microsoft.com/office/drawing/2014/main" id="{95D45593-8DF5-4766-8F30-5BA6F2FF2C3B}"/>
              </a:ext>
            </a:extLst>
          </p:cNvPr>
          <p:cNvSpPr/>
          <p:nvPr/>
        </p:nvSpPr>
        <p:spPr>
          <a:xfrm>
            <a:off x="188191" y="4484456"/>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36" name="object 11">
            <a:extLst>
              <a:ext uri="{FF2B5EF4-FFF2-40B4-BE49-F238E27FC236}">
                <a16:creationId xmlns:a16="http://schemas.microsoft.com/office/drawing/2014/main" id="{C660B97A-7349-43F5-ADD7-BD3D08118572}"/>
              </a:ext>
            </a:extLst>
          </p:cNvPr>
          <p:cNvPicPr/>
          <p:nvPr/>
        </p:nvPicPr>
        <p:blipFill>
          <a:blip r:embed="rId2" cstate="print"/>
          <a:stretch>
            <a:fillRect/>
          </a:stretch>
        </p:blipFill>
        <p:spPr>
          <a:xfrm>
            <a:off x="560923" y="4901491"/>
            <a:ext cx="175259" cy="144780"/>
          </a:xfrm>
          <a:prstGeom prst="rect">
            <a:avLst/>
          </a:prstGeom>
        </p:spPr>
      </p:pic>
      <p:sp>
        <p:nvSpPr>
          <p:cNvPr id="37" name="CasellaDiTesto 36">
            <a:extLst>
              <a:ext uri="{FF2B5EF4-FFF2-40B4-BE49-F238E27FC236}">
                <a16:creationId xmlns:a16="http://schemas.microsoft.com/office/drawing/2014/main" id="{43CC40CB-3FC6-40FD-A5D4-57B28B2B1D9C}"/>
              </a:ext>
            </a:extLst>
          </p:cNvPr>
          <p:cNvSpPr txBox="1"/>
          <p:nvPr/>
        </p:nvSpPr>
        <p:spPr>
          <a:xfrm>
            <a:off x="232611" y="5144807"/>
            <a:ext cx="965951" cy="276999"/>
          </a:xfrm>
          <a:prstGeom prst="rect">
            <a:avLst/>
          </a:prstGeom>
          <a:noFill/>
        </p:spPr>
        <p:txBody>
          <a:bodyPr wrap="square" rtlCol="0">
            <a:spAutoFit/>
          </a:bodyPr>
          <a:lstStyle/>
          <a:p>
            <a:r>
              <a:rPr lang="it-IT" sz="1200" dirty="0">
                <a:latin typeface="Garamond" panose="02020404030301010803" pitchFamily="18" charset="0"/>
              </a:rPr>
              <a:t>Evaluation</a:t>
            </a:r>
          </a:p>
        </p:txBody>
      </p:sp>
      <p:sp>
        <p:nvSpPr>
          <p:cNvPr id="38" name="object 12">
            <a:extLst>
              <a:ext uri="{FF2B5EF4-FFF2-40B4-BE49-F238E27FC236}">
                <a16:creationId xmlns:a16="http://schemas.microsoft.com/office/drawing/2014/main" id="{E32AE190-3EA8-4895-9A6C-010B4C84EA07}"/>
              </a:ext>
            </a:extLst>
          </p:cNvPr>
          <p:cNvSpPr/>
          <p:nvPr/>
        </p:nvSpPr>
        <p:spPr>
          <a:xfrm>
            <a:off x="159385" y="509799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39" name="object 11">
            <a:extLst>
              <a:ext uri="{FF2B5EF4-FFF2-40B4-BE49-F238E27FC236}">
                <a16:creationId xmlns:a16="http://schemas.microsoft.com/office/drawing/2014/main" id="{1B860030-7E07-44B2-85CB-1D53A17EEE2A}"/>
              </a:ext>
            </a:extLst>
          </p:cNvPr>
          <p:cNvPicPr/>
          <p:nvPr/>
        </p:nvPicPr>
        <p:blipFill>
          <a:blip r:embed="rId2" cstate="print"/>
          <a:stretch>
            <a:fillRect/>
          </a:stretch>
        </p:blipFill>
        <p:spPr>
          <a:xfrm>
            <a:off x="564864" y="5495744"/>
            <a:ext cx="175259" cy="144780"/>
          </a:xfrm>
          <a:prstGeom prst="rect">
            <a:avLst/>
          </a:prstGeom>
        </p:spPr>
      </p:pic>
      <p:sp>
        <p:nvSpPr>
          <p:cNvPr id="40" name="CasellaDiTesto 39">
            <a:extLst>
              <a:ext uri="{FF2B5EF4-FFF2-40B4-BE49-F238E27FC236}">
                <a16:creationId xmlns:a16="http://schemas.microsoft.com/office/drawing/2014/main" id="{111ED11A-C0D9-4958-A658-EA3DF0DB7F02}"/>
              </a:ext>
            </a:extLst>
          </p:cNvPr>
          <p:cNvSpPr txBox="1"/>
          <p:nvPr/>
        </p:nvSpPr>
        <p:spPr>
          <a:xfrm>
            <a:off x="92423" y="5674554"/>
            <a:ext cx="1294671" cy="276999"/>
          </a:xfrm>
          <a:prstGeom prst="rect">
            <a:avLst/>
          </a:prstGeom>
          <a:noFill/>
        </p:spPr>
        <p:txBody>
          <a:bodyPr wrap="square" rtlCol="0">
            <a:spAutoFit/>
          </a:bodyPr>
          <a:lstStyle/>
          <a:p>
            <a:r>
              <a:rPr lang="it-IT" sz="1200" dirty="0" err="1">
                <a:solidFill>
                  <a:schemeClr val="bg1"/>
                </a:solidFill>
                <a:latin typeface="Garamond" panose="02020404030301010803" pitchFamily="18" charset="0"/>
              </a:rPr>
              <a:t>Attention</a:t>
            </a:r>
            <a:r>
              <a:rPr lang="it-IT" sz="1200" dirty="0">
                <a:solidFill>
                  <a:schemeClr val="bg1"/>
                </a:solidFill>
                <a:latin typeface="Garamond" panose="02020404030301010803" pitchFamily="18" charset="0"/>
              </a:rPr>
              <a:t> </a:t>
            </a:r>
            <a:r>
              <a:rPr lang="it-IT" sz="1200" dirty="0" err="1">
                <a:solidFill>
                  <a:schemeClr val="bg1"/>
                </a:solidFill>
                <a:latin typeface="Garamond" panose="02020404030301010803" pitchFamily="18" charset="0"/>
              </a:rPr>
              <a:t>maps</a:t>
            </a:r>
            <a:r>
              <a:rPr lang="it-IT" sz="1200" dirty="0">
                <a:solidFill>
                  <a:schemeClr val="bg1"/>
                </a:solidFill>
                <a:latin typeface="Garamond" panose="02020404030301010803" pitchFamily="18" charset="0"/>
              </a:rPr>
              <a:t> 2</a:t>
            </a:r>
          </a:p>
        </p:txBody>
      </p:sp>
      <p:pic>
        <p:nvPicPr>
          <p:cNvPr id="3" name="Immagine 2">
            <a:extLst>
              <a:ext uri="{FF2B5EF4-FFF2-40B4-BE49-F238E27FC236}">
                <a16:creationId xmlns:a16="http://schemas.microsoft.com/office/drawing/2014/main" id="{ADD23FAB-2FA1-42DB-B4A2-BAA7A3FBE4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01863" y="138286"/>
            <a:ext cx="3815990" cy="5824407"/>
          </a:xfrm>
          <a:prstGeom prst="rect">
            <a:avLst/>
          </a:prstGeom>
        </p:spPr>
      </p:pic>
      <p:sp>
        <p:nvSpPr>
          <p:cNvPr id="22" name="CasellaDiTesto 21">
            <a:extLst>
              <a:ext uri="{FF2B5EF4-FFF2-40B4-BE49-F238E27FC236}">
                <a16:creationId xmlns:a16="http://schemas.microsoft.com/office/drawing/2014/main" id="{1A2C1FFB-FB55-4B44-9D33-6804F9D7E246}"/>
              </a:ext>
            </a:extLst>
          </p:cNvPr>
          <p:cNvSpPr txBox="1"/>
          <p:nvPr/>
        </p:nvSpPr>
        <p:spPr>
          <a:xfrm>
            <a:off x="254734" y="1012343"/>
            <a:ext cx="4345852" cy="1477328"/>
          </a:xfrm>
          <a:prstGeom prst="rect">
            <a:avLst/>
          </a:prstGeom>
          <a:noFill/>
        </p:spPr>
        <p:txBody>
          <a:bodyPr wrap="square">
            <a:spAutoFit/>
          </a:bodyPr>
          <a:lstStyle/>
          <a:p>
            <a:r>
              <a:rPr lang="en-US" dirty="0">
                <a:latin typeface="Garamond" panose="02020404030301010803" pitchFamily="18" charset="0"/>
              </a:rPr>
              <a:t>The attention maps produced point out the areas having a greater probability to be affected by Cancer.</a:t>
            </a:r>
          </a:p>
          <a:p>
            <a:r>
              <a:rPr lang="en-US" dirty="0">
                <a:latin typeface="Garamond" panose="02020404030301010803" pitchFamily="18" charset="0"/>
              </a:rPr>
              <a:t>In the first column there is the original image, while in the second there is the heat map.</a:t>
            </a:r>
            <a:endParaRPr lang="it-IT" dirty="0">
              <a:latin typeface="Garamond" panose="02020404030301010803" pitchFamily="18" charset="0"/>
            </a:endParaRPr>
          </a:p>
        </p:txBody>
      </p:sp>
      <p:sp>
        <p:nvSpPr>
          <p:cNvPr id="28" name="Freccia angolare in su 27">
            <a:extLst>
              <a:ext uri="{FF2B5EF4-FFF2-40B4-BE49-F238E27FC236}">
                <a16:creationId xmlns:a16="http://schemas.microsoft.com/office/drawing/2014/main" id="{8BB2AA76-D730-41D8-851E-BC5912E78EDD}"/>
              </a:ext>
            </a:extLst>
          </p:cNvPr>
          <p:cNvSpPr/>
          <p:nvPr/>
        </p:nvSpPr>
        <p:spPr>
          <a:xfrm rot="5400000">
            <a:off x="2308545" y="2800075"/>
            <a:ext cx="1447800" cy="1035690"/>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8306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194917" y="418338"/>
            <a:ext cx="5205883" cy="382156"/>
          </a:xfrm>
          <a:prstGeom prst="rect">
            <a:avLst/>
          </a:prstGeom>
        </p:spPr>
        <p:txBody>
          <a:bodyPr vert="horz" wrap="square" lIns="0" tIns="12700" rIns="0" bIns="0" rtlCol="0">
            <a:spAutoFit/>
          </a:bodyPr>
          <a:lstStyle/>
          <a:p>
            <a:pPr marL="12700">
              <a:lnSpc>
                <a:spcPct val="100000"/>
              </a:lnSpc>
              <a:spcBef>
                <a:spcPts val="100"/>
              </a:spcBef>
            </a:pPr>
            <a:r>
              <a:rPr lang="it-IT" spc="-5" dirty="0" err="1"/>
              <a:t>Ablations</a:t>
            </a:r>
            <a:endParaRPr dirty="0"/>
          </a:p>
        </p:txBody>
      </p:sp>
      <p:sp>
        <p:nvSpPr>
          <p:cNvPr id="11" name="object 11"/>
          <p:cNvSpPr txBox="1"/>
          <p:nvPr/>
        </p:nvSpPr>
        <p:spPr>
          <a:xfrm>
            <a:off x="413729" y="1079840"/>
            <a:ext cx="8566438" cy="1801134"/>
          </a:xfrm>
          <a:prstGeom prst="rect">
            <a:avLst/>
          </a:prstGeom>
        </p:spPr>
        <p:txBody>
          <a:bodyPr vert="horz" wrap="square" lIns="0" tIns="13335" rIns="0" bIns="0" rtlCol="0">
            <a:spAutoFit/>
          </a:bodyPr>
          <a:lstStyle/>
          <a:p>
            <a:pPr marL="970915">
              <a:lnSpc>
                <a:spcPct val="100000"/>
              </a:lnSpc>
              <a:spcBef>
                <a:spcPts val="105"/>
              </a:spcBef>
            </a:pPr>
            <a:r>
              <a:rPr lang="en-US" sz="1400" spc="-5" dirty="0">
                <a:latin typeface="Garamond"/>
                <a:cs typeface="Garamond"/>
              </a:rPr>
              <a:t>We perform more training by changing the learning rate to three different values (0.01, 0.0075 and 3x10−3) and by varying the weight decay from 0.01 to 0, but keeping the batch size to the fixed value of 64.</a:t>
            </a:r>
          </a:p>
          <a:p>
            <a:pPr marL="970915">
              <a:lnSpc>
                <a:spcPct val="100000"/>
              </a:lnSpc>
              <a:spcBef>
                <a:spcPts val="105"/>
              </a:spcBef>
            </a:pPr>
            <a:endParaRPr lang="en-US" sz="1400" spc="-5" dirty="0">
              <a:latin typeface="Garamond"/>
            </a:endParaRPr>
          </a:p>
          <a:p>
            <a:pPr marL="970915">
              <a:lnSpc>
                <a:spcPct val="100000"/>
              </a:lnSpc>
              <a:spcBef>
                <a:spcPts val="105"/>
              </a:spcBef>
            </a:pPr>
            <a:r>
              <a:rPr lang="en-US" sz="1400" spc="-5" dirty="0">
                <a:latin typeface="Garamond"/>
              </a:rPr>
              <a:t>In addition to that, we also try three different optimizers (SGD, Lamb and Adam).</a:t>
            </a:r>
          </a:p>
          <a:p>
            <a:pPr marL="970915">
              <a:lnSpc>
                <a:spcPct val="100000"/>
              </a:lnSpc>
              <a:spcBef>
                <a:spcPts val="105"/>
              </a:spcBef>
            </a:pPr>
            <a:endParaRPr lang="en-US" sz="1400" spc="-5" dirty="0">
              <a:latin typeface="Garamond"/>
            </a:endParaRPr>
          </a:p>
          <a:p>
            <a:pPr marL="970915">
              <a:lnSpc>
                <a:spcPct val="100000"/>
              </a:lnSpc>
              <a:spcBef>
                <a:spcPts val="105"/>
              </a:spcBef>
            </a:pPr>
            <a:r>
              <a:rPr lang="en-US" sz="1400" spc="-5" dirty="0">
                <a:latin typeface="Garamond"/>
              </a:rPr>
              <a:t>This exploration phase is being done only for the </a:t>
            </a:r>
            <a:r>
              <a:rPr lang="en-US" sz="1400" spc="-5" dirty="0" err="1">
                <a:latin typeface="Garamond"/>
              </a:rPr>
              <a:t>PatchConvNet</a:t>
            </a:r>
            <a:r>
              <a:rPr lang="en-US" sz="1400" spc="-5" dirty="0">
                <a:latin typeface="Garamond"/>
              </a:rPr>
              <a:t> S60 model, in order to verify if this model is robust enough in multiple conditions.</a:t>
            </a:r>
          </a:p>
          <a:p>
            <a:pPr marL="970915">
              <a:lnSpc>
                <a:spcPct val="100000"/>
              </a:lnSpc>
              <a:spcBef>
                <a:spcPts val="105"/>
              </a:spcBef>
            </a:pPr>
            <a:endParaRPr lang="en-US" sz="1400" spc="-5" dirty="0">
              <a:latin typeface="Garamond"/>
            </a:endParaRPr>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1270"/>
              </a:lnSpc>
            </a:pPr>
            <a:fld id="{2C5687D4-7E7E-4409-9E10-B2B7B3A89EDA}" type="datetime1">
              <a:rPr lang="it-IT" smtClean="0"/>
              <a:t>18/03/2022</a:t>
            </a:fld>
            <a:endParaRPr/>
          </a:p>
        </p:txBody>
      </p:sp>
      <p:sp>
        <p:nvSpPr>
          <p:cNvPr id="23" name="object 22">
            <a:extLst>
              <a:ext uri="{FF2B5EF4-FFF2-40B4-BE49-F238E27FC236}">
                <a16:creationId xmlns:a16="http://schemas.microsoft.com/office/drawing/2014/main" id="{450A843C-6CEE-436A-8E16-9B67CFF3881C}"/>
              </a:ext>
            </a:extLst>
          </p:cNvPr>
          <p:cNvSpPr txBox="1">
            <a:spLocks noGrp="1"/>
          </p:cNvSpPr>
          <p:nvPr>
            <p:ph type="ftr" sz="quarter" idx="5"/>
          </p:nvPr>
        </p:nvSpPr>
        <p:spPr>
          <a:xfrm>
            <a:off x="1285804" y="6127373"/>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sp>
        <p:nvSpPr>
          <p:cNvPr id="24" name="Segnaposto numero diapositiva 23">
            <a:extLst>
              <a:ext uri="{FF2B5EF4-FFF2-40B4-BE49-F238E27FC236}">
                <a16:creationId xmlns:a16="http://schemas.microsoft.com/office/drawing/2014/main" id="{1B100420-A9C7-4F33-A022-38C317F6D6BD}"/>
              </a:ext>
            </a:extLst>
          </p:cNvPr>
          <p:cNvSpPr>
            <a:spLocks noGrp="1"/>
          </p:cNvSpPr>
          <p:nvPr>
            <p:ph type="sldNum" sz="quarter" idx="7"/>
          </p:nvPr>
        </p:nvSpPr>
        <p:spPr/>
        <p:txBody>
          <a:bodyPr/>
          <a:lstStyle/>
          <a:p>
            <a:pPr marL="12700">
              <a:lnSpc>
                <a:spcPts val="1270"/>
              </a:lnSpc>
            </a:pPr>
            <a:r>
              <a:rPr lang="it-IT"/>
              <a:t>Pagina</a:t>
            </a:r>
            <a:r>
              <a:rPr lang="it-IT" spc="-55"/>
              <a:t> </a:t>
            </a:r>
            <a:fld id="{81D60167-4931-47E6-BA6A-407CBD079E47}" type="slidenum">
              <a:rPr smtClean="0"/>
              <a:t>14</a:t>
            </a:fld>
            <a:endParaRPr/>
          </a:p>
        </p:txBody>
      </p:sp>
      <p:sp>
        <p:nvSpPr>
          <p:cNvPr id="25" name="object 21">
            <a:extLst>
              <a:ext uri="{FF2B5EF4-FFF2-40B4-BE49-F238E27FC236}">
                <a16:creationId xmlns:a16="http://schemas.microsoft.com/office/drawing/2014/main" id="{96F93B33-0226-4DD0-A186-5F20BEFDBB2F}"/>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26" name="object 17">
            <a:extLst>
              <a:ext uri="{FF2B5EF4-FFF2-40B4-BE49-F238E27FC236}">
                <a16:creationId xmlns:a16="http://schemas.microsoft.com/office/drawing/2014/main" id="{D30872CB-9100-4E14-A03E-7F6463A68C3C}"/>
              </a:ext>
            </a:extLst>
          </p:cNvPr>
          <p:cNvSpPr txBox="1"/>
          <p:nvPr/>
        </p:nvSpPr>
        <p:spPr>
          <a:xfrm>
            <a:off x="381000" y="3962400"/>
            <a:ext cx="514350" cy="197490"/>
          </a:xfrm>
          <a:prstGeom prst="rect">
            <a:avLst/>
          </a:prstGeom>
        </p:spPr>
        <p:txBody>
          <a:bodyPr vert="horz" wrap="square" lIns="0" tIns="12700" rIns="0" bIns="0" rtlCol="0">
            <a:spAutoFit/>
          </a:bodyPr>
          <a:lstStyle/>
          <a:p>
            <a:pPr marL="12700">
              <a:lnSpc>
                <a:spcPct val="100000"/>
              </a:lnSpc>
              <a:spcBef>
                <a:spcPts val="100"/>
              </a:spcBef>
            </a:pPr>
            <a:r>
              <a:rPr lang="it-IT" sz="1200" spc="-5" dirty="0">
                <a:latin typeface="Garamond"/>
                <a:cs typeface="Garamond"/>
              </a:rPr>
              <a:t>Models</a:t>
            </a:r>
            <a:endParaRPr sz="1200" dirty="0">
              <a:latin typeface="Garamond"/>
              <a:cs typeface="Garamond"/>
            </a:endParaRPr>
          </a:p>
        </p:txBody>
      </p:sp>
      <p:sp>
        <p:nvSpPr>
          <p:cNvPr id="30" name="object 21">
            <a:extLst>
              <a:ext uri="{FF2B5EF4-FFF2-40B4-BE49-F238E27FC236}">
                <a16:creationId xmlns:a16="http://schemas.microsoft.com/office/drawing/2014/main" id="{3BF59F7A-FBFD-4FA6-95EB-D40990E1EF6C}"/>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solidFill>
                  <a:schemeClr val="bg1"/>
                </a:solidFill>
                <a:latin typeface="Garamond"/>
                <a:cs typeface="Garamond"/>
              </a:rPr>
              <a:t>Evaluation</a:t>
            </a:r>
            <a:endParaRPr sz="1200" dirty="0">
              <a:solidFill>
                <a:schemeClr val="bg1"/>
              </a:solidFill>
              <a:latin typeface="Garamond"/>
              <a:cs typeface="Garamond"/>
            </a:endParaRPr>
          </a:p>
        </p:txBody>
      </p:sp>
      <p:grpSp>
        <p:nvGrpSpPr>
          <p:cNvPr id="31" name="object 10">
            <a:extLst>
              <a:ext uri="{FF2B5EF4-FFF2-40B4-BE49-F238E27FC236}">
                <a16:creationId xmlns:a16="http://schemas.microsoft.com/office/drawing/2014/main" id="{7872D6A5-B368-4D04-A26A-B30B6FF7ABDC}"/>
              </a:ext>
            </a:extLst>
          </p:cNvPr>
          <p:cNvGrpSpPr/>
          <p:nvPr/>
        </p:nvGrpSpPr>
        <p:grpSpPr>
          <a:xfrm>
            <a:off x="188191" y="5556729"/>
            <a:ext cx="957580" cy="561815"/>
            <a:chOff x="102049" y="4412624"/>
            <a:chExt cx="957580" cy="561815"/>
          </a:xfrm>
        </p:grpSpPr>
        <p:pic>
          <p:nvPicPr>
            <p:cNvPr id="32" name="object 11">
              <a:extLst>
                <a:ext uri="{FF2B5EF4-FFF2-40B4-BE49-F238E27FC236}">
                  <a16:creationId xmlns:a16="http://schemas.microsoft.com/office/drawing/2014/main" id="{B873DCDB-6CBB-4454-8A5B-D28FB4E1242A}"/>
                </a:ext>
              </a:extLst>
            </p:cNvPr>
            <p:cNvPicPr/>
            <p:nvPr/>
          </p:nvPicPr>
          <p:blipFill>
            <a:blip r:embed="rId2" cstate="print"/>
            <a:stretch>
              <a:fillRect/>
            </a:stretch>
          </p:blipFill>
          <p:spPr>
            <a:xfrm>
              <a:off x="474782" y="4412624"/>
              <a:ext cx="175259" cy="144780"/>
            </a:xfrm>
            <a:prstGeom prst="rect">
              <a:avLst/>
            </a:prstGeom>
          </p:spPr>
        </p:pic>
        <p:sp>
          <p:nvSpPr>
            <p:cNvPr id="33" name="object 12">
              <a:extLst>
                <a:ext uri="{FF2B5EF4-FFF2-40B4-BE49-F238E27FC236}">
                  <a16:creationId xmlns:a16="http://schemas.microsoft.com/office/drawing/2014/main" id="{FB64B3C3-1300-4C28-8B4E-48E0364127F7}"/>
                </a:ext>
              </a:extLst>
            </p:cNvPr>
            <p:cNvSpPr/>
            <p:nvPr/>
          </p:nvSpPr>
          <p:spPr>
            <a:xfrm>
              <a:off x="102049" y="458581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34" name="object 21">
            <a:extLst>
              <a:ext uri="{FF2B5EF4-FFF2-40B4-BE49-F238E27FC236}">
                <a16:creationId xmlns:a16="http://schemas.microsoft.com/office/drawing/2014/main" id="{ED5FA529-35FE-474E-A6A1-11A5C599D600}"/>
              </a:ext>
            </a:extLst>
          </p:cNvPr>
          <p:cNvSpPr txBox="1"/>
          <p:nvPr/>
        </p:nvSpPr>
        <p:spPr>
          <a:xfrm>
            <a:off x="186313" y="5830024"/>
            <a:ext cx="961985"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Attention</a:t>
            </a:r>
            <a:r>
              <a:rPr lang="it-IT" sz="1200" dirty="0">
                <a:latin typeface="Garamond"/>
                <a:cs typeface="Garamond"/>
              </a:rPr>
              <a:t> Maps</a:t>
            </a:r>
            <a:endParaRPr sz="1200" dirty="0">
              <a:latin typeface="Garamond"/>
              <a:cs typeface="Garamond"/>
            </a:endParaRPr>
          </a:p>
        </p:txBody>
      </p:sp>
      <p:sp>
        <p:nvSpPr>
          <p:cNvPr id="35" name="object 12">
            <a:extLst>
              <a:ext uri="{FF2B5EF4-FFF2-40B4-BE49-F238E27FC236}">
                <a16:creationId xmlns:a16="http://schemas.microsoft.com/office/drawing/2014/main" id="{225A83F7-BAFF-48EC-BB68-946B3466189F}"/>
              </a:ext>
            </a:extLst>
          </p:cNvPr>
          <p:cNvSpPr/>
          <p:nvPr/>
        </p:nvSpPr>
        <p:spPr>
          <a:xfrm>
            <a:off x="196562" y="3860533"/>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sp>
        <p:nvSpPr>
          <p:cNvPr id="36" name="object 16">
            <a:extLst>
              <a:ext uri="{FF2B5EF4-FFF2-40B4-BE49-F238E27FC236}">
                <a16:creationId xmlns:a16="http://schemas.microsoft.com/office/drawing/2014/main" id="{D5E4C67A-951D-4BCE-BF55-D1A150B21C2D}"/>
              </a:ext>
            </a:extLst>
          </p:cNvPr>
          <p:cNvSpPr/>
          <p:nvPr/>
        </p:nvSpPr>
        <p:spPr>
          <a:xfrm>
            <a:off x="196562" y="5088997"/>
            <a:ext cx="957580" cy="388620"/>
          </a:xfrm>
          <a:custGeom>
            <a:avLst/>
            <a:gdLst/>
            <a:ahLst/>
            <a:cxnLst/>
            <a:rect l="l" t="t" r="r" b="b"/>
            <a:pathLst>
              <a:path w="957580" h="388620">
                <a:moveTo>
                  <a:pt x="918210" y="0"/>
                </a:moveTo>
                <a:lnTo>
                  <a:pt x="38862" y="0"/>
                </a:lnTo>
                <a:lnTo>
                  <a:pt x="23735" y="3053"/>
                </a:lnTo>
                <a:lnTo>
                  <a:pt x="11382" y="11382"/>
                </a:lnTo>
                <a:lnTo>
                  <a:pt x="3053" y="23735"/>
                </a:lnTo>
                <a:lnTo>
                  <a:pt x="0" y="38861"/>
                </a:lnTo>
                <a:lnTo>
                  <a:pt x="0" y="349757"/>
                </a:lnTo>
                <a:lnTo>
                  <a:pt x="3053" y="364884"/>
                </a:lnTo>
                <a:lnTo>
                  <a:pt x="11382" y="377237"/>
                </a:lnTo>
                <a:lnTo>
                  <a:pt x="23735" y="385566"/>
                </a:lnTo>
                <a:lnTo>
                  <a:pt x="38862" y="388619"/>
                </a:lnTo>
                <a:lnTo>
                  <a:pt x="918210" y="388619"/>
                </a:lnTo>
                <a:lnTo>
                  <a:pt x="933336" y="385566"/>
                </a:lnTo>
                <a:lnTo>
                  <a:pt x="945689" y="377237"/>
                </a:lnTo>
                <a:lnTo>
                  <a:pt x="954018" y="364884"/>
                </a:lnTo>
                <a:lnTo>
                  <a:pt x="957072" y="349757"/>
                </a:lnTo>
                <a:lnTo>
                  <a:pt x="957072" y="38861"/>
                </a:lnTo>
                <a:lnTo>
                  <a:pt x="954018" y="23735"/>
                </a:lnTo>
                <a:lnTo>
                  <a:pt x="945689" y="11382"/>
                </a:lnTo>
                <a:lnTo>
                  <a:pt x="933336" y="3053"/>
                </a:lnTo>
                <a:lnTo>
                  <a:pt x="918210" y="0"/>
                </a:lnTo>
                <a:close/>
              </a:path>
            </a:pathLst>
          </a:custGeom>
          <a:solidFill>
            <a:srgbClr val="862536"/>
          </a:solidFill>
        </p:spPr>
        <p:txBody>
          <a:bodyPr wrap="square" lIns="0" tIns="0" rIns="0" bIns="0" rtlCol="0"/>
          <a:lstStyle/>
          <a:p>
            <a:pPr algn="ctr"/>
            <a:endParaRPr sz="1200" dirty="0">
              <a:solidFill>
                <a:schemeClr val="bg1"/>
              </a:solidFill>
              <a:latin typeface="Garamond" panose="02020404030301010803" pitchFamily="18" charset="0"/>
            </a:endParaRPr>
          </a:p>
        </p:txBody>
      </p:sp>
      <p:pic>
        <p:nvPicPr>
          <p:cNvPr id="37" name="object 11">
            <a:extLst>
              <a:ext uri="{FF2B5EF4-FFF2-40B4-BE49-F238E27FC236}">
                <a16:creationId xmlns:a16="http://schemas.microsoft.com/office/drawing/2014/main" id="{FAF0AA04-01D8-4296-A30A-665C13E46F29}"/>
              </a:ext>
            </a:extLst>
          </p:cNvPr>
          <p:cNvPicPr/>
          <p:nvPr/>
        </p:nvPicPr>
        <p:blipFill>
          <a:blip r:embed="rId2" cstate="print"/>
          <a:stretch>
            <a:fillRect/>
          </a:stretch>
        </p:blipFill>
        <p:spPr>
          <a:xfrm>
            <a:off x="556466" y="4256030"/>
            <a:ext cx="175259" cy="144780"/>
          </a:xfrm>
          <a:prstGeom prst="rect">
            <a:avLst/>
          </a:prstGeom>
        </p:spPr>
      </p:pic>
      <p:sp>
        <p:nvSpPr>
          <p:cNvPr id="38" name="object 12">
            <a:extLst>
              <a:ext uri="{FF2B5EF4-FFF2-40B4-BE49-F238E27FC236}">
                <a16:creationId xmlns:a16="http://schemas.microsoft.com/office/drawing/2014/main" id="{EE2AE2B6-C311-4DD1-9294-46C1BD2BB2F5}"/>
              </a:ext>
            </a:extLst>
          </p:cNvPr>
          <p:cNvSpPr/>
          <p:nvPr/>
        </p:nvSpPr>
        <p:spPr>
          <a:xfrm>
            <a:off x="188191" y="4484456"/>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39" name="object 11">
            <a:extLst>
              <a:ext uri="{FF2B5EF4-FFF2-40B4-BE49-F238E27FC236}">
                <a16:creationId xmlns:a16="http://schemas.microsoft.com/office/drawing/2014/main" id="{4F71DF4C-C9F1-4B5D-8073-12D6831CD4FF}"/>
              </a:ext>
            </a:extLst>
          </p:cNvPr>
          <p:cNvPicPr/>
          <p:nvPr/>
        </p:nvPicPr>
        <p:blipFill>
          <a:blip r:embed="rId2" cstate="print"/>
          <a:stretch>
            <a:fillRect/>
          </a:stretch>
        </p:blipFill>
        <p:spPr>
          <a:xfrm>
            <a:off x="560923" y="4901491"/>
            <a:ext cx="175259" cy="144780"/>
          </a:xfrm>
          <a:prstGeom prst="rect">
            <a:avLst/>
          </a:prstGeom>
        </p:spPr>
      </p:pic>
      <p:sp>
        <p:nvSpPr>
          <p:cNvPr id="40" name="CasellaDiTesto 39">
            <a:extLst>
              <a:ext uri="{FF2B5EF4-FFF2-40B4-BE49-F238E27FC236}">
                <a16:creationId xmlns:a16="http://schemas.microsoft.com/office/drawing/2014/main" id="{95D7F5DC-C3AF-4F01-8012-F4CC20FCD9DA}"/>
              </a:ext>
            </a:extLst>
          </p:cNvPr>
          <p:cNvSpPr txBox="1"/>
          <p:nvPr/>
        </p:nvSpPr>
        <p:spPr>
          <a:xfrm>
            <a:off x="182347" y="5146371"/>
            <a:ext cx="965951" cy="276999"/>
          </a:xfrm>
          <a:prstGeom prst="rect">
            <a:avLst/>
          </a:prstGeom>
          <a:noFill/>
        </p:spPr>
        <p:txBody>
          <a:bodyPr wrap="square" rtlCol="0">
            <a:spAutoFit/>
          </a:bodyPr>
          <a:lstStyle/>
          <a:p>
            <a:r>
              <a:rPr lang="it-IT" sz="1200" dirty="0">
                <a:solidFill>
                  <a:schemeClr val="bg1"/>
                </a:solidFill>
                <a:latin typeface="Garamond" panose="02020404030301010803" pitchFamily="18" charset="0"/>
              </a:rPr>
              <a:t>Evaluation 2</a:t>
            </a:r>
          </a:p>
        </p:txBody>
      </p:sp>
      <p:pic>
        <p:nvPicPr>
          <p:cNvPr id="3" name="Immagine 2" descr="Immagine che contiene tavolo&#10;&#10;Descrizione generata automaticamente">
            <a:extLst>
              <a:ext uri="{FF2B5EF4-FFF2-40B4-BE49-F238E27FC236}">
                <a16:creationId xmlns:a16="http://schemas.microsoft.com/office/drawing/2014/main" id="{DBDFA314-8798-404A-9CFC-851758C40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7158" y="2810608"/>
            <a:ext cx="4933714" cy="2989683"/>
          </a:xfrm>
          <a:prstGeom prst="rect">
            <a:avLst/>
          </a:prstGeom>
        </p:spPr>
      </p:pic>
    </p:spTree>
    <p:extLst>
      <p:ext uri="{BB962C8B-B14F-4D97-AF65-F5344CB8AC3E}">
        <p14:creationId xmlns:p14="http://schemas.microsoft.com/office/powerpoint/2010/main" val="81584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194917" y="418338"/>
            <a:ext cx="5205883" cy="382156"/>
          </a:xfrm>
          <a:prstGeom prst="rect">
            <a:avLst/>
          </a:prstGeom>
        </p:spPr>
        <p:txBody>
          <a:bodyPr vert="horz" wrap="square" lIns="0" tIns="12700" rIns="0" bIns="0" rtlCol="0">
            <a:spAutoFit/>
          </a:bodyPr>
          <a:lstStyle/>
          <a:p>
            <a:pPr marL="12700">
              <a:lnSpc>
                <a:spcPct val="100000"/>
              </a:lnSpc>
              <a:spcBef>
                <a:spcPts val="100"/>
              </a:spcBef>
            </a:pPr>
            <a:r>
              <a:rPr lang="it-IT" spc="-40" dirty="0" err="1"/>
              <a:t>Attention</a:t>
            </a:r>
            <a:r>
              <a:rPr lang="it-IT" spc="-40" dirty="0"/>
              <a:t> </a:t>
            </a:r>
            <a:r>
              <a:rPr lang="it-IT" spc="-40" dirty="0" err="1"/>
              <a:t>maps</a:t>
            </a:r>
            <a:endParaRPr dirty="0"/>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1270"/>
              </a:lnSpc>
            </a:pPr>
            <a:fld id="{450FEEDF-CF36-4407-8D99-737213BA1E7B}" type="datetime1">
              <a:rPr lang="it-IT" smtClean="0"/>
              <a:t>18/03/2022</a:t>
            </a:fld>
            <a:endParaRPr/>
          </a:p>
        </p:txBody>
      </p:sp>
      <p:sp>
        <p:nvSpPr>
          <p:cNvPr id="23" name="object 22">
            <a:extLst>
              <a:ext uri="{FF2B5EF4-FFF2-40B4-BE49-F238E27FC236}">
                <a16:creationId xmlns:a16="http://schemas.microsoft.com/office/drawing/2014/main" id="{23EB9610-C627-4A50-AD66-802654B5F5C7}"/>
              </a:ext>
            </a:extLst>
          </p:cNvPr>
          <p:cNvSpPr txBox="1">
            <a:spLocks noGrp="1"/>
          </p:cNvSpPr>
          <p:nvPr>
            <p:ph type="ftr" sz="quarter" idx="5"/>
          </p:nvPr>
        </p:nvSpPr>
        <p:spPr>
          <a:xfrm>
            <a:off x="1285804" y="6127373"/>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sp>
        <p:nvSpPr>
          <p:cNvPr id="24" name="Segnaposto numero diapositiva 23">
            <a:extLst>
              <a:ext uri="{FF2B5EF4-FFF2-40B4-BE49-F238E27FC236}">
                <a16:creationId xmlns:a16="http://schemas.microsoft.com/office/drawing/2014/main" id="{6D4EAC9C-9691-469F-A309-E729E215D577}"/>
              </a:ext>
            </a:extLst>
          </p:cNvPr>
          <p:cNvSpPr>
            <a:spLocks noGrp="1"/>
          </p:cNvSpPr>
          <p:nvPr>
            <p:ph type="sldNum" sz="quarter" idx="7"/>
          </p:nvPr>
        </p:nvSpPr>
        <p:spPr/>
        <p:txBody>
          <a:bodyPr/>
          <a:lstStyle/>
          <a:p>
            <a:pPr marL="12700">
              <a:lnSpc>
                <a:spcPts val="1270"/>
              </a:lnSpc>
            </a:pPr>
            <a:r>
              <a:rPr lang="it-IT"/>
              <a:t>Pagina</a:t>
            </a:r>
            <a:r>
              <a:rPr lang="it-IT" spc="-55"/>
              <a:t> </a:t>
            </a:r>
            <a:fld id="{81D60167-4931-47E6-BA6A-407CBD079E47}" type="slidenum">
              <a:rPr smtClean="0"/>
              <a:t>15</a:t>
            </a:fld>
            <a:endParaRPr/>
          </a:p>
        </p:txBody>
      </p:sp>
      <p:sp>
        <p:nvSpPr>
          <p:cNvPr id="25" name="object 21">
            <a:extLst>
              <a:ext uri="{FF2B5EF4-FFF2-40B4-BE49-F238E27FC236}">
                <a16:creationId xmlns:a16="http://schemas.microsoft.com/office/drawing/2014/main" id="{5B2CD579-0527-4428-A26A-42E224D07C12}"/>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26" name="object 17">
            <a:extLst>
              <a:ext uri="{FF2B5EF4-FFF2-40B4-BE49-F238E27FC236}">
                <a16:creationId xmlns:a16="http://schemas.microsoft.com/office/drawing/2014/main" id="{73AD3814-DA56-431C-9FDC-93CF6D67260F}"/>
              </a:ext>
            </a:extLst>
          </p:cNvPr>
          <p:cNvSpPr txBox="1"/>
          <p:nvPr/>
        </p:nvSpPr>
        <p:spPr>
          <a:xfrm>
            <a:off x="381000" y="3962400"/>
            <a:ext cx="514350" cy="197490"/>
          </a:xfrm>
          <a:prstGeom prst="rect">
            <a:avLst/>
          </a:prstGeom>
        </p:spPr>
        <p:txBody>
          <a:bodyPr vert="horz" wrap="square" lIns="0" tIns="12700" rIns="0" bIns="0" rtlCol="0">
            <a:spAutoFit/>
          </a:bodyPr>
          <a:lstStyle/>
          <a:p>
            <a:pPr marL="12700">
              <a:lnSpc>
                <a:spcPct val="100000"/>
              </a:lnSpc>
              <a:spcBef>
                <a:spcPts val="100"/>
              </a:spcBef>
            </a:pPr>
            <a:r>
              <a:rPr lang="it-IT" sz="1200" spc="-5" dirty="0">
                <a:latin typeface="Garamond"/>
                <a:cs typeface="Garamond"/>
              </a:rPr>
              <a:t>Models</a:t>
            </a:r>
            <a:endParaRPr sz="1200" dirty="0">
              <a:latin typeface="Garamond"/>
              <a:cs typeface="Garamond"/>
            </a:endParaRPr>
          </a:p>
        </p:txBody>
      </p:sp>
      <p:sp>
        <p:nvSpPr>
          <p:cNvPr id="27" name="object 21">
            <a:extLst>
              <a:ext uri="{FF2B5EF4-FFF2-40B4-BE49-F238E27FC236}">
                <a16:creationId xmlns:a16="http://schemas.microsoft.com/office/drawing/2014/main" id="{3D824564-2189-41AB-9839-E456F2BA6103}"/>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solidFill>
                  <a:schemeClr val="bg1"/>
                </a:solidFill>
                <a:latin typeface="Garamond"/>
                <a:cs typeface="Garamond"/>
              </a:rPr>
              <a:t>Evaluation</a:t>
            </a:r>
            <a:endParaRPr sz="1200" dirty="0">
              <a:solidFill>
                <a:schemeClr val="bg1"/>
              </a:solidFill>
              <a:latin typeface="Garamond"/>
              <a:cs typeface="Garamond"/>
            </a:endParaRPr>
          </a:p>
        </p:txBody>
      </p:sp>
      <p:sp>
        <p:nvSpPr>
          <p:cNvPr id="31" name="object 21">
            <a:extLst>
              <a:ext uri="{FF2B5EF4-FFF2-40B4-BE49-F238E27FC236}">
                <a16:creationId xmlns:a16="http://schemas.microsoft.com/office/drawing/2014/main" id="{BD347048-1DB5-4D7F-B80B-EF2E1B1C146A}"/>
              </a:ext>
            </a:extLst>
          </p:cNvPr>
          <p:cNvSpPr txBox="1"/>
          <p:nvPr/>
        </p:nvSpPr>
        <p:spPr>
          <a:xfrm>
            <a:off x="323819" y="5843488"/>
            <a:ext cx="961985" cy="179536"/>
          </a:xfrm>
          <a:prstGeom prst="rect">
            <a:avLst/>
          </a:prstGeom>
        </p:spPr>
        <p:txBody>
          <a:bodyPr vert="horz" wrap="square" lIns="0" tIns="0" rIns="0" bIns="0" rtlCol="0">
            <a:spAutoFit/>
          </a:bodyPr>
          <a:lstStyle/>
          <a:p>
            <a:pPr marL="12700">
              <a:lnSpc>
                <a:spcPts val="1375"/>
              </a:lnSpc>
            </a:pPr>
            <a:r>
              <a:rPr lang="it-IT" sz="1200" dirty="0" err="1">
                <a:solidFill>
                  <a:schemeClr val="bg1"/>
                </a:solidFill>
                <a:latin typeface="Garamond"/>
                <a:cs typeface="Garamond"/>
              </a:rPr>
              <a:t>Attention</a:t>
            </a:r>
            <a:r>
              <a:rPr lang="it-IT" sz="1200" dirty="0">
                <a:solidFill>
                  <a:schemeClr val="bg1"/>
                </a:solidFill>
                <a:latin typeface="Garamond"/>
                <a:cs typeface="Garamond"/>
              </a:rPr>
              <a:t> Maps</a:t>
            </a:r>
            <a:endParaRPr sz="1200" dirty="0">
              <a:solidFill>
                <a:schemeClr val="bg1"/>
              </a:solidFill>
              <a:latin typeface="Garamond"/>
              <a:cs typeface="Garamond"/>
            </a:endParaRPr>
          </a:p>
        </p:txBody>
      </p:sp>
      <p:sp>
        <p:nvSpPr>
          <p:cNvPr id="32" name="object 12">
            <a:extLst>
              <a:ext uri="{FF2B5EF4-FFF2-40B4-BE49-F238E27FC236}">
                <a16:creationId xmlns:a16="http://schemas.microsoft.com/office/drawing/2014/main" id="{8A767E1E-6199-484A-B7C8-EFC4681AC26C}"/>
              </a:ext>
            </a:extLst>
          </p:cNvPr>
          <p:cNvSpPr/>
          <p:nvPr/>
        </p:nvSpPr>
        <p:spPr>
          <a:xfrm>
            <a:off x="196562" y="3860533"/>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sp>
        <p:nvSpPr>
          <p:cNvPr id="33" name="object 16">
            <a:extLst>
              <a:ext uri="{FF2B5EF4-FFF2-40B4-BE49-F238E27FC236}">
                <a16:creationId xmlns:a16="http://schemas.microsoft.com/office/drawing/2014/main" id="{EA03ACF8-97BB-40E8-8D3B-5B177B6506AB}"/>
              </a:ext>
            </a:extLst>
          </p:cNvPr>
          <p:cNvSpPr/>
          <p:nvPr/>
        </p:nvSpPr>
        <p:spPr>
          <a:xfrm>
            <a:off x="128143" y="5640524"/>
            <a:ext cx="1129493" cy="388620"/>
          </a:xfrm>
          <a:custGeom>
            <a:avLst/>
            <a:gdLst/>
            <a:ahLst/>
            <a:cxnLst/>
            <a:rect l="l" t="t" r="r" b="b"/>
            <a:pathLst>
              <a:path w="957580" h="388620">
                <a:moveTo>
                  <a:pt x="918210" y="0"/>
                </a:moveTo>
                <a:lnTo>
                  <a:pt x="38862" y="0"/>
                </a:lnTo>
                <a:lnTo>
                  <a:pt x="23735" y="3053"/>
                </a:lnTo>
                <a:lnTo>
                  <a:pt x="11382" y="11382"/>
                </a:lnTo>
                <a:lnTo>
                  <a:pt x="3053" y="23735"/>
                </a:lnTo>
                <a:lnTo>
                  <a:pt x="0" y="38861"/>
                </a:lnTo>
                <a:lnTo>
                  <a:pt x="0" y="349757"/>
                </a:lnTo>
                <a:lnTo>
                  <a:pt x="3053" y="364884"/>
                </a:lnTo>
                <a:lnTo>
                  <a:pt x="11382" y="377237"/>
                </a:lnTo>
                <a:lnTo>
                  <a:pt x="23735" y="385566"/>
                </a:lnTo>
                <a:lnTo>
                  <a:pt x="38862" y="388619"/>
                </a:lnTo>
                <a:lnTo>
                  <a:pt x="918210" y="388619"/>
                </a:lnTo>
                <a:lnTo>
                  <a:pt x="933336" y="385566"/>
                </a:lnTo>
                <a:lnTo>
                  <a:pt x="945689" y="377237"/>
                </a:lnTo>
                <a:lnTo>
                  <a:pt x="954018" y="364884"/>
                </a:lnTo>
                <a:lnTo>
                  <a:pt x="957072" y="349757"/>
                </a:lnTo>
                <a:lnTo>
                  <a:pt x="957072" y="38861"/>
                </a:lnTo>
                <a:lnTo>
                  <a:pt x="954018" y="23735"/>
                </a:lnTo>
                <a:lnTo>
                  <a:pt x="945689" y="11382"/>
                </a:lnTo>
                <a:lnTo>
                  <a:pt x="933336" y="3053"/>
                </a:lnTo>
                <a:lnTo>
                  <a:pt x="918210" y="0"/>
                </a:lnTo>
                <a:close/>
              </a:path>
            </a:pathLst>
          </a:custGeom>
          <a:solidFill>
            <a:srgbClr val="862536"/>
          </a:solidFill>
        </p:spPr>
        <p:txBody>
          <a:bodyPr wrap="square" lIns="0" tIns="0" rIns="0" bIns="0" rtlCol="0"/>
          <a:lstStyle/>
          <a:p>
            <a:pPr algn="ctr"/>
            <a:endParaRPr sz="1200" dirty="0">
              <a:solidFill>
                <a:schemeClr val="bg1"/>
              </a:solidFill>
              <a:latin typeface="Garamond" panose="02020404030301010803" pitchFamily="18" charset="0"/>
            </a:endParaRPr>
          </a:p>
        </p:txBody>
      </p:sp>
      <p:pic>
        <p:nvPicPr>
          <p:cNvPr id="34" name="object 11">
            <a:extLst>
              <a:ext uri="{FF2B5EF4-FFF2-40B4-BE49-F238E27FC236}">
                <a16:creationId xmlns:a16="http://schemas.microsoft.com/office/drawing/2014/main" id="{64EE8A3E-9C2D-4822-A9D7-55D38ABB03AE}"/>
              </a:ext>
            </a:extLst>
          </p:cNvPr>
          <p:cNvPicPr/>
          <p:nvPr/>
        </p:nvPicPr>
        <p:blipFill>
          <a:blip r:embed="rId2" cstate="print"/>
          <a:stretch>
            <a:fillRect/>
          </a:stretch>
        </p:blipFill>
        <p:spPr>
          <a:xfrm>
            <a:off x="556466" y="4256030"/>
            <a:ext cx="175259" cy="144780"/>
          </a:xfrm>
          <a:prstGeom prst="rect">
            <a:avLst/>
          </a:prstGeom>
        </p:spPr>
      </p:pic>
      <p:sp>
        <p:nvSpPr>
          <p:cNvPr id="35" name="object 12">
            <a:extLst>
              <a:ext uri="{FF2B5EF4-FFF2-40B4-BE49-F238E27FC236}">
                <a16:creationId xmlns:a16="http://schemas.microsoft.com/office/drawing/2014/main" id="{95D45593-8DF5-4766-8F30-5BA6F2FF2C3B}"/>
              </a:ext>
            </a:extLst>
          </p:cNvPr>
          <p:cNvSpPr/>
          <p:nvPr/>
        </p:nvSpPr>
        <p:spPr>
          <a:xfrm>
            <a:off x="188191" y="4484456"/>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36" name="object 11">
            <a:extLst>
              <a:ext uri="{FF2B5EF4-FFF2-40B4-BE49-F238E27FC236}">
                <a16:creationId xmlns:a16="http://schemas.microsoft.com/office/drawing/2014/main" id="{C660B97A-7349-43F5-ADD7-BD3D08118572}"/>
              </a:ext>
            </a:extLst>
          </p:cNvPr>
          <p:cNvPicPr/>
          <p:nvPr/>
        </p:nvPicPr>
        <p:blipFill>
          <a:blip r:embed="rId2" cstate="print"/>
          <a:stretch>
            <a:fillRect/>
          </a:stretch>
        </p:blipFill>
        <p:spPr>
          <a:xfrm>
            <a:off x="560923" y="4901491"/>
            <a:ext cx="175259" cy="144780"/>
          </a:xfrm>
          <a:prstGeom prst="rect">
            <a:avLst/>
          </a:prstGeom>
        </p:spPr>
      </p:pic>
      <p:sp>
        <p:nvSpPr>
          <p:cNvPr id="37" name="CasellaDiTesto 36">
            <a:extLst>
              <a:ext uri="{FF2B5EF4-FFF2-40B4-BE49-F238E27FC236}">
                <a16:creationId xmlns:a16="http://schemas.microsoft.com/office/drawing/2014/main" id="{43CC40CB-3FC6-40FD-A5D4-57B28B2B1D9C}"/>
              </a:ext>
            </a:extLst>
          </p:cNvPr>
          <p:cNvSpPr txBox="1"/>
          <p:nvPr/>
        </p:nvSpPr>
        <p:spPr>
          <a:xfrm>
            <a:off x="232611" y="5144807"/>
            <a:ext cx="965951" cy="276999"/>
          </a:xfrm>
          <a:prstGeom prst="rect">
            <a:avLst/>
          </a:prstGeom>
          <a:noFill/>
        </p:spPr>
        <p:txBody>
          <a:bodyPr wrap="square" rtlCol="0">
            <a:spAutoFit/>
          </a:bodyPr>
          <a:lstStyle/>
          <a:p>
            <a:r>
              <a:rPr lang="it-IT" sz="1200" dirty="0">
                <a:latin typeface="Garamond" panose="02020404030301010803" pitchFamily="18" charset="0"/>
              </a:rPr>
              <a:t>Evaluation</a:t>
            </a:r>
          </a:p>
        </p:txBody>
      </p:sp>
      <p:sp>
        <p:nvSpPr>
          <p:cNvPr id="38" name="object 12">
            <a:extLst>
              <a:ext uri="{FF2B5EF4-FFF2-40B4-BE49-F238E27FC236}">
                <a16:creationId xmlns:a16="http://schemas.microsoft.com/office/drawing/2014/main" id="{E32AE190-3EA8-4895-9A6C-010B4C84EA07}"/>
              </a:ext>
            </a:extLst>
          </p:cNvPr>
          <p:cNvSpPr/>
          <p:nvPr/>
        </p:nvSpPr>
        <p:spPr>
          <a:xfrm>
            <a:off x="159385" y="509799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39" name="object 11">
            <a:extLst>
              <a:ext uri="{FF2B5EF4-FFF2-40B4-BE49-F238E27FC236}">
                <a16:creationId xmlns:a16="http://schemas.microsoft.com/office/drawing/2014/main" id="{1B860030-7E07-44B2-85CB-1D53A17EEE2A}"/>
              </a:ext>
            </a:extLst>
          </p:cNvPr>
          <p:cNvPicPr/>
          <p:nvPr/>
        </p:nvPicPr>
        <p:blipFill>
          <a:blip r:embed="rId2" cstate="print"/>
          <a:stretch>
            <a:fillRect/>
          </a:stretch>
        </p:blipFill>
        <p:spPr>
          <a:xfrm>
            <a:off x="564864" y="5495744"/>
            <a:ext cx="175259" cy="144780"/>
          </a:xfrm>
          <a:prstGeom prst="rect">
            <a:avLst/>
          </a:prstGeom>
        </p:spPr>
      </p:pic>
      <p:sp>
        <p:nvSpPr>
          <p:cNvPr id="40" name="CasellaDiTesto 39">
            <a:extLst>
              <a:ext uri="{FF2B5EF4-FFF2-40B4-BE49-F238E27FC236}">
                <a16:creationId xmlns:a16="http://schemas.microsoft.com/office/drawing/2014/main" id="{111ED11A-C0D9-4958-A658-EA3DF0DB7F02}"/>
              </a:ext>
            </a:extLst>
          </p:cNvPr>
          <p:cNvSpPr txBox="1"/>
          <p:nvPr/>
        </p:nvSpPr>
        <p:spPr>
          <a:xfrm>
            <a:off x="92423" y="5674554"/>
            <a:ext cx="1294671" cy="276999"/>
          </a:xfrm>
          <a:prstGeom prst="rect">
            <a:avLst/>
          </a:prstGeom>
          <a:noFill/>
        </p:spPr>
        <p:txBody>
          <a:bodyPr wrap="square" rtlCol="0">
            <a:spAutoFit/>
          </a:bodyPr>
          <a:lstStyle/>
          <a:p>
            <a:r>
              <a:rPr lang="it-IT" sz="1200" dirty="0" err="1">
                <a:solidFill>
                  <a:schemeClr val="bg1"/>
                </a:solidFill>
                <a:latin typeface="Garamond" panose="02020404030301010803" pitchFamily="18" charset="0"/>
              </a:rPr>
              <a:t>Attention</a:t>
            </a:r>
            <a:r>
              <a:rPr lang="it-IT" sz="1200" dirty="0">
                <a:solidFill>
                  <a:schemeClr val="bg1"/>
                </a:solidFill>
                <a:latin typeface="Garamond" panose="02020404030301010803" pitchFamily="18" charset="0"/>
              </a:rPr>
              <a:t> </a:t>
            </a:r>
            <a:r>
              <a:rPr lang="it-IT" sz="1200" dirty="0" err="1">
                <a:solidFill>
                  <a:schemeClr val="bg1"/>
                </a:solidFill>
                <a:latin typeface="Garamond" panose="02020404030301010803" pitchFamily="18" charset="0"/>
              </a:rPr>
              <a:t>maps</a:t>
            </a:r>
            <a:r>
              <a:rPr lang="it-IT" sz="1200" dirty="0">
                <a:solidFill>
                  <a:schemeClr val="bg1"/>
                </a:solidFill>
                <a:latin typeface="Garamond" panose="02020404030301010803" pitchFamily="18" charset="0"/>
              </a:rPr>
              <a:t> 2</a:t>
            </a:r>
          </a:p>
        </p:txBody>
      </p:sp>
      <p:pic>
        <p:nvPicPr>
          <p:cNvPr id="3" name="Immagine 2">
            <a:extLst>
              <a:ext uri="{FF2B5EF4-FFF2-40B4-BE49-F238E27FC236}">
                <a16:creationId xmlns:a16="http://schemas.microsoft.com/office/drawing/2014/main" id="{ADD23FAB-2FA1-42DB-B4A2-BAA7A3FBE4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01863" y="207742"/>
            <a:ext cx="3815990" cy="5685494"/>
          </a:xfrm>
          <a:prstGeom prst="rect">
            <a:avLst/>
          </a:prstGeom>
        </p:spPr>
      </p:pic>
      <p:sp>
        <p:nvSpPr>
          <p:cNvPr id="20" name="object 11">
            <a:extLst>
              <a:ext uri="{FF2B5EF4-FFF2-40B4-BE49-F238E27FC236}">
                <a16:creationId xmlns:a16="http://schemas.microsoft.com/office/drawing/2014/main" id="{AA9EB65E-9759-4A51-BB7D-DD5EAD294DBC}"/>
              </a:ext>
            </a:extLst>
          </p:cNvPr>
          <p:cNvSpPr txBox="1"/>
          <p:nvPr/>
        </p:nvSpPr>
        <p:spPr>
          <a:xfrm>
            <a:off x="0" y="1166398"/>
            <a:ext cx="4301863" cy="1411284"/>
          </a:xfrm>
          <a:prstGeom prst="rect">
            <a:avLst/>
          </a:prstGeom>
        </p:spPr>
        <p:txBody>
          <a:bodyPr vert="horz" wrap="square" lIns="0" tIns="13335" rIns="0" bIns="0" rtlCol="0">
            <a:spAutoFit/>
          </a:bodyPr>
          <a:lstStyle/>
          <a:p>
            <a:pPr marL="970915" algn="just">
              <a:lnSpc>
                <a:spcPct val="100000"/>
              </a:lnSpc>
              <a:spcBef>
                <a:spcPts val="105"/>
              </a:spcBef>
            </a:pPr>
            <a:r>
              <a:rPr lang="en-US" spc="-5" dirty="0">
                <a:latin typeface="Garamond"/>
                <a:cs typeface="Garamond"/>
              </a:rPr>
              <a:t>We perform  </a:t>
            </a:r>
            <a:r>
              <a:rPr lang="en-US" b="1" spc="-5" dirty="0">
                <a:latin typeface="Garamond"/>
                <a:cs typeface="Garamond"/>
              </a:rPr>
              <a:t>fine tuning</a:t>
            </a:r>
            <a:r>
              <a:rPr lang="en-US" spc="-5" dirty="0">
                <a:latin typeface="Garamond"/>
                <a:cs typeface="Garamond"/>
              </a:rPr>
              <a:t>: using the</a:t>
            </a:r>
          </a:p>
          <a:p>
            <a:pPr marL="970915">
              <a:lnSpc>
                <a:spcPct val="100000"/>
              </a:lnSpc>
              <a:spcBef>
                <a:spcPts val="105"/>
              </a:spcBef>
            </a:pPr>
            <a:r>
              <a:rPr lang="en-US" spc="-5" dirty="0">
                <a:latin typeface="Garamond"/>
                <a:cs typeface="Garamond"/>
              </a:rPr>
              <a:t>best pretrained S60 model in Table 3, we train for 15 epochs using the same parameters. The accuracy reached is </a:t>
            </a:r>
            <a:r>
              <a:rPr lang="en-US" b="1" spc="-5" dirty="0">
                <a:latin typeface="Garamond"/>
                <a:cs typeface="Garamond"/>
              </a:rPr>
              <a:t>87.95%.</a:t>
            </a:r>
            <a:endParaRPr lang="en-US" b="1" spc="-5" dirty="0">
              <a:latin typeface="Garamond"/>
            </a:endParaRPr>
          </a:p>
        </p:txBody>
      </p:sp>
      <p:sp>
        <p:nvSpPr>
          <p:cNvPr id="22" name="Freccia angolare in su 21">
            <a:extLst>
              <a:ext uri="{FF2B5EF4-FFF2-40B4-BE49-F238E27FC236}">
                <a16:creationId xmlns:a16="http://schemas.microsoft.com/office/drawing/2014/main" id="{86EAFE7E-0E71-472F-8047-AF6B33F1B3B2}"/>
              </a:ext>
            </a:extLst>
          </p:cNvPr>
          <p:cNvSpPr/>
          <p:nvPr/>
        </p:nvSpPr>
        <p:spPr>
          <a:xfrm rot="5400000">
            <a:off x="2232345" y="2927977"/>
            <a:ext cx="1447800" cy="1035690"/>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17417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94917" y="418338"/>
            <a:ext cx="4243070" cy="659155"/>
          </a:xfrm>
          <a:prstGeom prst="rect">
            <a:avLst/>
          </a:prstGeom>
        </p:spPr>
        <p:txBody>
          <a:bodyPr vert="horz" wrap="square" lIns="0" tIns="12700" rIns="0" bIns="0" rtlCol="0">
            <a:spAutoFit/>
          </a:bodyPr>
          <a:lstStyle/>
          <a:p>
            <a:pPr marL="12700">
              <a:lnSpc>
                <a:spcPct val="100000"/>
              </a:lnSpc>
              <a:spcBef>
                <a:spcPts val="100"/>
              </a:spcBef>
            </a:pPr>
            <a:r>
              <a:rPr lang="it-IT" spc="-5" dirty="0" err="1"/>
              <a:t>Conclusion</a:t>
            </a:r>
            <a:br>
              <a:rPr lang="it-IT" spc="-5" dirty="0"/>
            </a:br>
            <a:r>
              <a:rPr lang="it-IT" sz="1800" spc="-5" dirty="0">
                <a:solidFill>
                  <a:schemeClr val="tx1"/>
                </a:solidFill>
              </a:rPr>
              <a:t>Extensions</a:t>
            </a:r>
            <a:endParaRPr spc="-5" dirty="0">
              <a:solidFill>
                <a:schemeClr val="tx1"/>
              </a:solidFill>
            </a:endParaRPr>
          </a:p>
        </p:txBody>
      </p:sp>
      <p:sp>
        <p:nvSpPr>
          <p:cNvPr id="17" name="object 17"/>
          <p:cNvSpPr txBox="1"/>
          <p:nvPr/>
        </p:nvSpPr>
        <p:spPr>
          <a:xfrm>
            <a:off x="1538414" y="1327814"/>
            <a:ext cx="7148386" cy="2275623"/>
          </a:xfrm>
          <a:prstGeom prst="rect">
            <a:avLst/>
          </a:prstGeom>
        </p:spPr>
        <p:txBody>
          <a:bodyPr vert="horz" wrap="square" lIns="0" tIns="13335" rIns="0" bIns="0" rtlCol="0">
            <a:spAutoFit/>
          </a:bodyPr>
          <a:lstStyle/>
          <a:p>
            <a:pPr marL="12065">
              <a:lnSpc>
                <a:spcPct val="100000"/>
              </a:lnSpc>
              <a:spcBef>
                <a:spcPts val="105"/>
              </a:spcBef>
              <a:tabLst>
                <a:tab pos="299085" algn="l"/>
                <a:tab pos="299720" algn="l"/>
              </a:tabLst>
            </a:pPr>
            <a:r>
              <a:rPr lang="en-US" sz="1600" b="1" spc="-60" dirty="0" err="1">
                <a:latin typeface="Garamond"/>
                <a:cs typeface="Garamond"/>
              </a:rPr>
              <a:t>PatchConvNet</a:t>
            </a:r>
            <a:r>
              <a:rPr lang="en-US" sz="1400" spc="-60" dirty="0">
                <a:latin typeface="Garamond"/>
                <a:cs typeface="Garamond"/>
              </a:rPr>
              <a:t> can be extended in several aspects and modified in order to be applied to other tasks:</a:t>
            </a:r>
          </a:p>
          <a:p>
            <a:pPr marL="12065">
              <a:lnSpc>
                <a:spcPct val="100000"/>
              </a:lnSpc>
              <a:spcBef>
                <a:spcPts val="105"/>
              </a:spcBef>
              <a:tabLst>
                <a:tab pos="299085" algn="l"/>
                <a:tab pos="299720" algn="l"/>
              </a:tabLst>
            </a:pPr>
            <a:endParaRPr lang="en-US" sz="1400" spc="-60" dirty="0">
              <a:latin typeface="Garamond"/>
              <a:cs typeface="Garamond"/>
            </a:endParaRPr>
          </a:p>
          <a:p>
            <a:pPr marL="299085" indent="-287020">
              <a:lnSpc>
                <a:spcPct val="100000"/>
              </a:lnSpc>
              <a:spcBef>
                <a:spcPts val="105"/>
              </a:spcBef>
              <a:buFont typeface="Arial"/>
              <a:buChar char="•"/>
              <a:tabLst>
                <a:tab pos="299085" algn="l"/>
                <a:tab pos="299720" algn="l"/>
              </a:tabLst>
            </a:pPr>
            <a:r>
              <a:rPr lang="en-US" sz="1400" b="1" spc="-60" dirty="0">
                <a:latin typeface="Garamond"/>
                <a:cs typeface="Garamond"/>
              </a:rPr>
              <a:t>Multiclass </a:t>
            </a:r>
            <a:r>
              <a:rPr lang="en-US" sz="1400" b="1" spc="-60" dirty="0" err="1">
                <a:latin typeface="Garamond"/>
                <a:cs typeface="Garamond"/>
              </a:rPr>
              <a:t>PatchConvNet</a:t>
            </a:r>
            <a:r>
              <a:rPr lang="en-US" sz="1400" spc="-60" dirty="0">
                <a:latin typeface="Garamond"/>
                <a:cs typeface="Garamond"/>
              </a:rPr>
              <a:t>: one token for each class and not one single token, an attention map for each class is produced: more accuracy but even more complexity, so it should be used with a lower learning rate and smaller batch size.</a:t>
            </a:r>
          </a:p>
          <a:p>
            <a:pPr marL="12065">
              <a:lnSpc>
                <a:spcPct val="100000"/>
              </a:lnSpc>
              <a:spcBef>
                <a:spcPts val="105"/>
              </a:spcBef>
              <a:tabLst>
                <a:tab pos="299085" algn="l"/>
                <a:tab pos="299720" algn="l"/>
              </a:tabLst>
            </a:pPr>
            <a:endParaRPr lang="en-US" sz="1400" spc="-60" dirty="0">
              <a:latin typeface="Garamond"/>
              <a:cs typeface="Garamond"/>
            </a:endParaRPr>
          </a:p>
          <a:p>
            <a:pPr marL="299085" indent="-287020">
              <a:lnSpc>
                <a:spcPct val="100000"/>
              </a:lnSpc>
              <a:spcBef>
                <a:spcPts val="105"/>
              </a:spcBef>
              <a:buFont typeface="Arial"/>
              <a:buChar char="•"/>
              <a:tabLst>
                <a:tab pos="299085" algn="l"/>
                <a:tab pos="299720" algn="l"/>
              </a:tabLst>
            </a:pPr>
            <a:r>
              <a:rPr lang="en-US" sz="1400" b="1" spc="-60" dirty="0">
                <a:latin typeface="Garamond"/>
                <a:cs typeface="Garamond"/>
              </a:rPr>
              <a:t>Segmentation</a:t>
            </a:r>
            <a:r>
              <a:rPr lang="en-US" sz="1400" spc="-60" dirty="0">
                <a:latin typeface="Garamond"/>
                <a:cs typeface="Garamond"/>
              </a:rPr>
              <a:t> with </a:t>
            </a:r>
            <a:r>
              <a:rPr lang="en-US" sz="1400" spc="-60" dirty="0" err="1">
                <a:latin typeface="Garamond"/>
                <a:cs typeface="Garamond"/>
              </a:rPr>
              <a:t>PatchConvNet</a:t>
            </a:r>
            <a:r>
              <a:rPr lang="en-US" sz="1400" spc="-60" dirty="0">
                <a:latin typeface="Garamond"/>
                <a:cs typeface="Garamond"/>
              </a:rPr>
              <a:t>: it can be applied to semantic segmentation like in the paper is presented.</a:t>
            </a:r>
          </a:p>
          <a:p>
            <a:pPr marL="12065">
              <a:lnSpc>
                <a:spcPct val="100000"/>
              </a:lnSpc>
              <a:spcBef>
                <a:spcPts val="105"/>
              </a:spcBef>
              <a:tabLst>
                <a:tab pos="299085" algn="l"/>
                <a:tab pos="299720" algn="l"/>
              </a:tabLst>
            </a:pPr>
            <a:endParaRPr lang="en-US" sz="1400" spc="-60" dirty="0">
              <a:latin typeface="Garamond"/>
              <a:cs typeface="Garamond"/>
            </a:endParaRPr>
          </a:p>
          <a:p>
            <a:pPr marL="299085" indent="-287020">
              <a:lnSpc>
                <a:spcPct val="100000"/>
              </a:lnSpc>
              <a:spcBef>
                <a:spcPts val="105"/>
              </a:spcBef>
              <a:buFont typeface="Arial"/>
              <a:buChar char="•"/>
              <a:tabLst>
                <a:tab pos="299085" algn="l"/>
                <a:tab pos="299720" algn="l"/>
              </a:tabLst>
            </a:pPr>
            <a:r>
              <a:rPr lang="en-US" sz="1400" spc="-60" dirty="0">
                <a:latin typeface="Garamond"/>
                <a:cs typeface="Garamond"/>
              </a:rPr>
              <a:t> </a:t>
            </a:r>
            <a:r>
              <a:rPr lang="en-US" sz="1400" b="1" spc="-60" dirty="0">
                <a:latin typeface="Garamond"/>
                <a:cs typeface="Garamond"/>
              </a:rPr>
              <a:t>Detection</a:t>
            </a:r>
            <a:r>
              <a:rPr lang="en-US" sz="1400" spc="-60" dirty="0">
                <a:latin typeface="Garamond"/>
                <a:cs typeface="Garamond"/>
              </a:rPr>
              <a:t> with </a:t>
            </a:r>
            <a:r>
              <a:rPr lang="en-US" sz="1400" spc="-60" dirty="0" err="1">
                <a:latin typeface="Garamond"/>
                <a:cs typeface="Garamond"/>
              </a:rPr>
              <a:t>PatchConvNet</a:t>
            </a:r>
            <a:r>
              <a:rPr lang="en-US" sz="1400" spc="-60" dirty="0">
                <a:latin typeface="Garamond"/>
                <a:cs typeface="Garamond"/>
              </a:rPr>
              <a:t>: it can be used for image detection and instance segmentation observing how it is on par with state of the art architectures.</a:t>
            </a:r>
            <a:endParaRPr sz="1400" dirty="0">
              <a:latin typeface="Garamond"/>
              <a:cs typeface="Garamond"/>
            </a:endParaRPr>
          </a:p>
        </p:txBody>
      </p:sp>
      <p:sp>
        <p:nvSpPr>
          <p:cNvPr id="23" name="object 23"/>
          <p:cNvSpPr txBox="1">
            <a:spLocks noGrp="1"/>
          </p:cNvSpPr>
          <p:nvPr>
            <p:ph type="dt" sz="half" idx="6"/>
          </p:nvPr>
        </p:nvSpPr>
        <p:spPr>
          <a:prstGeom prst="rect">
            <a:avLst/>
          </a:prstGeom>
        </p:spPr>
        <p:txBody>
          <a:bodyPr vert="horz" wrap="square" lIns="0" tIns="0" rIns="0" bIns="0" rtlCol="0">
            <a:spAutoFit/>
          </a:bodyPr>
          <a:lstStyle/>
          <a:p>
            <a:pPr marL="12700">
              <a:lnSpc>
                <a:spcPts val="1270"/>
              </a:lnSpc>
            </a:pPr>
            <a:fld id="{E5991ED9-6F73-4307-BF6B-6C5D6A427AE9}" type="datetime1">
              <a:rPr lang="it-IT" smtClean="0"/>
              <a:t>18/03/2022</a:t>
            </a:fld>
            <a:endParaRPr dirty="0"/>
          </a:p>
        </p:txBody>
      </p:sp>
      <p:sp>
        <p:nvSpPr>
          <p:cNvPr id="25" name="object 22">
            <a:extLst>
              <a:ext uri="{FF2B5EF4-FFF2-40B4-BE49-F238E27FC236}">
                <a16:creationId xmlns:a16="http://schemas.microsoft.com/office/drawing/2014/main" id="{BCB8A7CC-D40B-45DD-A2C5-F872C9E2CE22}"/>
              </a:ext>
            </a:extLst>
          </p:cNvPr>
          <p:cNvSpPr txBox="1">
            <a:spLocks noGrp="1"/>
          </p:cNvSpPr>
          <p:nvPr>
            <p:ph type="ftr" sz="quarter" idx="5"/>
          </p:nvPr>
        </p:nvSpPr>
        <p:spPr>
          <a:xfrm>
            <a:off x="1285804" y="6127373"/>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sp>
        <p:nvSpPr>
          <p:cNvPr id="26" name="Segnaposto numero diapositiva 25">
            <a:extLst>
              <a:ext uri="{FF2B5EF4-FFF2-40B4-BE49-F238E27FC236}">
                <a16:creationId xmlns:a16="http://schemas.microsoft.com/office/drawing/2014/main" id="{20A6AE6C-EF82-4A8B-9EF1-ED009F90FB94}"/>
              </a:ext>
            </a:extLst>
          </p:cNvPr>
          <p:cNvSpPr>
            <a:spLocks noGrp="1"/>
          </p:cNvSpPr>
          <p:nvPr>
            <p:ph type="sldNum" sz="quarter" idx="7"/>
          </p:nvPr>
        </p:nvSpPr>
        <p:spPr>
          <a:xfrm>
            <a:off x="7769377" y="6180367"/>
            <a:ext cx="631825" cy="183514"/>
          </a:xfrm>
        </p:spPr>
        <p:txBody>
          <a:bodyPr/>
          <a:lstStyle/>
          <a:p>
            <a:pPr marL="12700">
              <a:lnSpc>
                <a:spcPts val="1270"/>
              </a:lnSpc>
            </a:pPr>
            <a:r>
              <a:rPr lang="it-IT" dirty="0"/>
              <a:t>Pagina</a:t>
            </a:r>
            <a:r>
              <a:rPr lang="it-IT" spc="-55" dirty="0"/>
              <a:t> </a:t>
            </a:r>
            <a:fld id="{81D60167-4931-47E6-BA6A-407CBD079E47}" type="slidenum">
              <a:rPr smtClean="0"/>
              <a:t>16</a:t>
            </a:fld>
            <a:endParaRPr dirty="0"/>
          </a:p>
        </p:txBody>
      </p:sp>
      <p:sp>
        <p:nvSpPr>
          <p:cNvPr id="50" name="object 21">
            <a:extLst>
              <a:ext uri="{FF2B5EF4-FFF2-40B4-BE49-F238E27FC236}">
                <a16:creationId xmlns:a16="http://schemas.microsoft.com/office/drawing/2014/main" id="{427998C1-4238-4477-A9B2-03A478760D4C}"/>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51" name="object 17">
            <a:extLst>
              <a:ext uri="{FF2B5EF4-FFF2-40B4-BE49-F238E27FC236}">
                <a16:creationId xmlns:a16="http://schemas.microsoft.com/office/drawing/2014/main" id="{312481A2-D824-4357-865E-C8409A8A439B}"/>
              </a:ext>
            </a:extLst>
          </p:cNvPr>
          <p:cNvSpPr txBox="1"/>
          <p:nvPr/>
        </p:nvSpPr>
        <p:spPr>
          <a:xfrm>
            <a:off x="381000" y="3962400"/>
            <a:ext cx="514350" cy="197490"/>
          </a:xfrm>
          <a:prstGeom prst="rect">
            <a:avLst/>
          </a:prstGeom>
        </p:spPr>
        <p:txBody>
          <a:bodyPr vert="horz" wrap="square" lIns="0" tIns="12700" rIns="0" bIns="0" rtlCol="0">
            <a:spAutoFit/>
          </a:bodyPr>
          <a:lstStyle/>
          <a:p>
            <a:pPr marL="12700">
              <a:lnSpc>
                <a:spcPct val="100000"/>
              </a:lnSpc>
              <a:spcBef>
                <a:spcPts val="100"/>
              </a:spcBef>
            </a:pPr>
            <a:r>
              <a:rPr lang="it-IT" sz="1200" spc="-5" dirty="0">
                <a:latin typeface="Garamond"/>
                <a:cs typeface="Garamond"/>
              </a:rPr>
              <a:t>Models</a:t>
            </a:r>
            <a:endParaRPr sz="1200" dirty="0">
              <a:latin typeface="Garamond"/>
              <a:cs typeface="Garamond"/>
            </a:endParaRPr>
          </a:p>
        </p:txBody>
      </p:sp>
      <p:sp>
        <p:nvSpPr>
          <p:cNvPr id="52" name="object 21">
            <a:extLst>
              <a:ext uri="{FF2B5EF4-FFF2-40B4-BE49-F238E27FC236}">
                <a16:creationId xmlns:a16="http://schemas.microsoft.com/office/drawing/2014/main" id="{6422C90A-812F-4EB5-A731-99DAFE83F785}"/>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solidFill>
                  <a:schemeClr val="bg1"/>
                </a:solidFill>
                <a:latin typeface="Garamond"/>
                <a:cs typeface="Garamond"/>
              </a:rPr>
              <a:t>Evaluation</a:t>
            </a:r>
            <a:endParaRPr sz="1200" dirty="0">
              <a:solidFill>
                <a:schemeClr val="bg1"/>
              </a:solidFill>
              <a:latin typeface="Garamond"/>
              <a:cs typeface="Garamond"/>
            </a:endParaRPr>
          </a:p>
        </p:txBody>
      </p:sp>
      <p:sp>
        <p:nvSpPr>
          <p:cNvPr id="53" name="object 21">
            <a:extLst>
              <a:ext uri="{FF2B5EF4-FFF2-40B4-BE49-F238E27FC236}">
                <a16:creationId xmlns:a16="http://schemas.microsoft.com/office/drawing/2014/main" id="{1062BFFB-6483-4AE4-8740-C8D108D87F69}"/>
              </a:ext>
            </a:extLst>
          </p:cNvPr>
          <p:cNvSpPr txBox="1"/>
          <p:nvPr/>
        </p:nvSpPr>
        <p:spPr>
          <a:xfrm>
            <a:off x="186244" y="5762389"/>
            <a:ext cx="961985"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Attention</a:t>
            </a:r>
            <a:r>
              <a:rPr lang="it-IT" sz="1200" dirty="0">
                <a:latin typeface="Garamond"/>
                <a:cs typeface="Garamond"/>
              </a:rPr>
              <a:t> Maps</a:t>
            </a:r>
            <a:endParaRPr sz="1200" dirty="0">
              <a:latin typeface="Garamond"/>
              <a:cs typeface="Garamond"/>
            </a:endParaRPr>
          </a:p>
        </p:txBody>
      </p:sp>
      <p:sp>
        <p:nvSpPr>
          <p:cNvPr id="54" name="object 12">
            <a:extLst>
              <a:ext uri="{FF2B5EF4-FFF2-40B4-BE49-F238E27FC236}">
                <a16:creationId xmlns:a16="http://schemas.microsoft.com/office/drawing/2014/main" id="{E4DE8D73-57F2-43AD-AEB1-886F53C2E953}"/>
              </a:ext>
            </a:extLst>
          </p:cNvPr>
          <p:cNvSpPr/>
          <p:nvPr/>
        </p:nvSpPr>
        <p:spPr>
          <a:xfrm>
            <a:off x="196562" y="3860533"/>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56" name="object 11">
            <a:extLst>
              <a:ext uri="{FF2B5EF4-FFF2-40B4-BE49-F238E27FC236}">
                <a16:creationId xmlns:a16="http://schemas.microsoft.com/office/drawing/2014/main" id="{B9B435F2-DF55-4DB5-B42E-11F8CA1BF0ED}"/>
              </a:ext>
            </a:extLst>
          </p:cNvPr>
          <p:cNvPicPr/>
          <p:nvPr/>
        </p:nvPicPr>
        <p:blipFill>
          <a:blip r:embed="rId2" cstate="print"/>
          <a:stretch>
            <a:fillRect/>
          </a:stretch>
        </p:blipFill>
        <p:spPr>
          <a:xfrm>
            <a:off x="556466" y="4256030"/>
            <a:ext cx="175259" cy="144780"/>
          </a:xfrm>
          <a:prstGeom prst="rect">
            <a:avLst/>
          </a:prstGeom>
        </p:spPr>
      </p:pic>
      <p:sp>
        <p:nvSpPr>
          <p:cNvPr id="57" name="object 12">
            <a:extLst>
              <a:ext uri="{FF2B5EF4-FFF2-40B4-BE49-F238E27FC236}">
                <a16:creationId xmlns:a16="http://schemas.microsoft.com/office/drawing/2014/main" id="{F8486117-3F95-401A-A3BE-6C71C5F195C6}"/>
              </a:ext>
            </a:extLst>
          </p:cNvPr>
          <p:cNvSpPr/>
          <p:nvPr/>
        </p:nvSpPr>
        <p:spPr>
          <a:xfrm>
            <a:off x="188191" y="4484456"/>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58" name="object 11">
            <a:extLst>
              <a:ext uri="{FF2B5EF4-FFF2-40B4-BE49-F238E27FC236}">
                <a16:creationId xmlns:a16="http://schemas.microsoft.com/office/drawing/2014/main" id="{7F0DE937-D3EA-4E20-A4B5-83B5F6C8039D}"/>
              </a:ext>
            </a:extLst>
          </p:cNvPr>
          <p:cNvPicPr/>
          <p:nvPr/>
        </p:nvPicPr>
        <p:blipFill>
          <a:blip r:embed="rId2" cstate="print"/>
          <a:stretch>
            <a:fillRect/>
          </a:stretch>
        </p:blipFill>
        <p:spPr>
          <a:xfrm>
            <a:off x="560923" y="4901491"/>
            <a:ext cx="175259" cy="144780"/>
          </a:xfrm>
          <a:prstGeom prst="rect">
            <a:avLst/>
          </a:prstGeom>
        </p:spPr>
      </p:pic>
      <p:sp>
        <p:nvSpPr>
          <p:cNvPr id="59" name="CasellaDiTesto 58">
            <a:extLst>
              <a:ext uri="{FF2B5EF4-FFF2-40B4-BE49-F238E27FC236}">
                <a16:creationId xmlns:a16="http://schemas.microsoft.com/office/drawing/2014/main" id="{13276C55-1414-4A9D-9908-516D4E2DE7AE}"/>
              </a:ext>
            </a:extLst>
          </p:cNvPr>
          <p:cNvSpPr txBox="1"/>
          <p:nvPr/>
        </p:nvSpPr>
        <p:spPr>
          <a:xfrm>
            <a:off x="232611" y="5144807"/>
            <a:ext cx="965951" cy="276999"/>
          </a:xfrm>
          <a:prstGeom prst="rect">
            <a:avLst/>
          </a:prstGeom>
          <a:noFill/>
        </p:spPr>
        <p:txBody>
          <a:bodyPr wrap="square" rtlCol="0">
            <a:spAutoFit/>
          </a:bodyPr>
          <a:lstStyle/>
          <a:p>
            <a:r>
              <a:rPr lang="it-IT" sz="1200" dirty="0">
                <a:latin typeface="Garamond" panose="02020404030301010803" pitchFamily="18" charset="0"/>
              </a:rPr>
              <a:t>Evaluation</a:t>
            </a:r>
          </a:p>
        </p:txBody>
      </p:sp>
      <p:sp>
        <p:nvSpPr>
          <p:cNvPr id="60" name="object 12">
            <a:extLst>
              <a:ext uri="{FF2B5EF4-FFF2-40B4-BE49-F238E27FC236}">
                <a16:creationId xmlns:a16="http://schemas.microsoft.com/office/drawing/2014/main" id="{269352CC-399F-406F-8EC6-A0111F9B90B2}"/>
              </a:ext>
            </a:extLst>
          </p:cNvPr>
          <p:cNvSpPr/>
          <p:nvPr/>
        </p:nvSpPr>
        <p:spPr>
          <a:xfrm>
            <a:off x="159385" y="509799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61" name="object 11">
            <a:extLst>
              <a:ext uri="{FF2B5EF4-FFF2-40B4-BE49-F238E27FC236}">
                <a16:creationId xmlns:a16="http://schemas.microsoft.com/office/drawing/2014/main" id="{EA918302-0D1B-4283-A352-CA0CDAE59EA7}"/>
              </a:ext>
            </a:extLst>
          </p:cNvPr>
          <p:cNvPicPr/>
          <p:nvPr/>
        </p:nvPicPr>
        <p:blipFill>
          <a:blip r:embed="rId2" cstate="print"/>
          <a:stretch>
            <a:fillRect/>
          </a:stretch>
        </p:blipFill>
        <p:spPr>
          <a:xfrm>
            <a:off x="564864" y="5495744"/>
            <a:ext cx="175259" cy="144780"/>
          </a:xfrm>
          <a:prstGeom prst="rect">
            <a:avLst/>
          </a:prstGeom>
        </p:spPr>
      </p:pic>
      <p:sp>
        <p:nvSpPr>
          <p:cNvPr id="62" name="object 12">
            <a:extLst>
              <a:ext uri="{FF2B5EF4-FFF2-40B4-BE49-F238E27FC236}">
                <a16:creationId xmlns:a16="http://schemas.microsoft.com/office/drawing/2014/main" id="{29FDC382-F8DD-4D6A-87A8-52253E4C76CE}"/>
              </a:ext>
            </a:extLst>
          </p:cNvPr>
          <p:cNvSpPr/>
          <p:nvPr/>
        </p:nvSpPr>
        <p:spPr>
          <a:xfrm>
            <a:off x="188191" y="5644968"/>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63" name="object 11">
            <a:extLst>
              <a:ext uri="{FF2B5EF4-FFF2-40B4-BE49-F238E27FC236}">
                <a16:creationId xmlns:a16="http://schemas.microsoft.com/office/drawing/2014/main" id="{C5EE9F69-23BD-4EC6-A518-C5B0B9E0C20E}"/>
              </a:ext>
            </a:extLst>
          </p:cNvPr>
          <p:cNvPicPr/>
          <p:nvPr/>
        </p:nvPicPr>
        <p:blipFill>
          <a:blip r:embed="rId2" cstate="print"/>
          <a:stretch>
            <a:fillRect/>
          </a:stretch>
        </p:blipFill>
        <p:spPr>
          <a:xfrm>
            <a:off x="472932" y="6075885"/>
            <a:ext cx="330486" cy="241575"/>
          </a:xfrm>
          <a:prstGeom prst="rect">
            <a:avLst/>
          </a:prstGeom>
        </p:spPr>
      </p:pic>
      <p:pic>
        <p:nvPicPr>
          <p:cNvPr id="5" name="Immagine 4" descr="Immagine che contiene interni, sfocatura, cielo notturno&#10;&#10;Descrizione generata automaticamente">
            <a:extLst>
              <a:ext uri="{FF2B5EF4-FFF2-40B4-BE49-F238E27FC236}">
                <a16:creationId xmlns:a16="http://schemas.microsoft.com/office/drawing/2014/main" id="{DE16C1CA-51CA-4754-9A54-9EA671E0A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71" y="4102122"/>
            <a:ext cx="6697871" cy="159873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 y="4571"/>
            <a:ext cx="9144000" cy="3429000"/>
          </a:xfrm>
          <a:custGeom>
            <a:avLst/>
            <a:gdLst/>
            <a:ahLst/>
            <a:cxnLst/>
            <a:rect l="l" t="t" r="r" b="b"/>
            <a:pathLst>
              <a:path w="9144000" h="3429000">
                <a:moveTo>
                  <a:pt x="9144000" y="0"/>
                </a:moveTo>
                <a:lnTo>
                  <a:pt x="0" y="0"/>
                </a:lnTo>
                <a:lnTo>
                  <a:pt x="0" y="3429000"/>
                </a:lnTo>
                <a:lnTo>
                  <a:pt x="9144000" y="3429000"/>
                </a:lnTo>
                <a:lnTo>
                  <a:pt x="9144000" y="0"/>
                </a:lnTo>
                <a:close/>
              </a:path>
            </a:pathLst>
          </a:custGeom>
          <a:solidFill>
            <a:srgbClr val="006778"/>
          </a:solidFill>
        </p:spPr>
        <p:txBody>
          <a:bodyPr wrap="square" lIns="0" tIns="0" rIns="0" bIns="0" rtlCol="0"/>
          <a:lstStyle/>
          <a:p>
            <a:endParaRPr/>
          </a:p>
        </p:txBody>
      </p:sp>
      <p:sp>
        <p:nvSpPr>
          <p:cNvPr id="3" name="object 3"/>
          <p:cNvSpPr txBox="1">
            <a:spLocks noGrp="1"/>
          </p:cNvSpPr>
          <p:nvPr>
            <p:ph type="title"/>
          </p:nvPr>
        </p:nvSpPr>
        <p:spPr>
          <a:xfrm>
            <a:off x="1881186" y="1143001"/>
            <a:ext cx="5381625" cy="635000"/>
          </a:xfrm>
          <a:prstGeom prst="rect">
            <a:avLst/>
          </a:prstGeom>
        </p:spPr>
        <p:txBody>
          <a:bodyPr vert="horz" wrap="square" lIns="0" tIns="12065" rIns="0" bIns="0" rtlCol="0">
            <a:spAutoFit/>
          </a:bodyPr>
          <a:lstStyle/>
          <a:p>
            <a:pPr marL="12700">
              <a:lnSpc>
                <a:spcPct val="100000"/>
              </a:lnSpc>
              <a:spcBef>
                <a:spcPts val="95"/>
              </a:spcBef>
            </a:pPr>
            <a:r>
              <a:rPr sz="4000" dirty="0">
                <a:solidFill>
                  <a:srgbClr val="FFFFFF"/>
                </a:solidFill>
              </a:rPr>
              <a:t>Thanks</a:t>
            </a:r>
            <a:r>
              <a:rPr sz="4000" spc="-15" dirty="0">
                <a:solidFill>
                  <a:srgbClr val="FFFFFF"/>
                </a:solidFill>
              </a:rPr>
              <a:t> </a:t>
            </a:r>
            <a:r>
              <a:rPr sz="4000" spc="10" dirty="0">
                <a:solidFill>
                  <a:srgbClr val="FFFFFF"/>
                </a:solidFill>
              </a:rPr>
              <a:t>for</a:t>
            </a:r>
            <a:r>
              <a:rPr sz="4000" spc="-10" dirty="0">
                <a:solidFill>
                  <a:srgbClr val="FFFFFF"/>
                </a:solidFill>
              </a:rPr>
              <a:t> </a:t>
            </a:r>
            <a:r>
              <a:rPr sz="4000" spc="-5" dirty="0">
                <a:solidFill>
                  <a:srgbClr val="FFFFFF"/>
                </a:solidFill>
              </a:rPr>
              <a:t>the</a:t>
            </a:r>
            <a:r>
              <a:rPr sz="4000" spc="-10" dirty="0">
                <a:solidFill>
                  <a:srgbClr val="FFFFFF"/>
                </a:solidFill>
              </a:rPr>
              <a:t> </a:t>
            </a:r>
            <a:r>
              <a:rPr sz="4000" spc="-5" dirty="0">
                <a:solidFill>
                  <a:srgbClr val="FFFFFF"/>
                </a:solidFill>
              </a:rPr>
              <a:t>attention!</a:t>
            </a:r>
            <a:endParaRPr sz="4000" dirty="0"/>
          </a:p>
        </p:txBody>
      </p:sp>
      <p:grpSp>
        <p:nvGrpSpPr>
          <p:cNvPr id="4" name="object 4"/>
          <p:cNvGrpSpPr/>
          <p:nvPr/>
        </p:nvGrpSpPr>
        <p:grpSpPr>
          <a:xfrm>
            <a:off x="-2" y="2763350"/>
            <a:ext cx="9143999" cy="4099558"/>
            <a:chOff x="0" y="2758439"/>
            <a:chExt cx="9143999" cy="4099558"/>
          </a:xfrm>
        </p:grpSpPr>
        <p:pic>
          <p:nvPicPr>
            <p:cNvPr id="5" name="object 5"/>
            <p:cNvPicPr/>
            <p:nvPr/>
          </p:nvPicPr>
          <p:blipFill>
            <a:blip r:embed="rId2" cstate="print"/>
            <a:stretch>
              <a:fillRect/>
            </a:stretch>
          </p:blipFill>
          <p:spPr>
            <a:xfrm>
              <a:off x="0" y="3425951"/>
              <a:ext cx="9143999" cy="3432046"/>
            </a:xfrm>
            <a:prstGeom prst="rect">
              <a:avLst/>
            </a:prstGeom>
          </p:spPr>
        </p:pic>
        <p:pic>
          <p:nvPicPr>
            <p:cNvPr id="6" name="object 6"/>
            <p:cNvPicPr/>
            <p:nvPr/>
          </p:nvPicPr>
          <p:blipFill>
            <a:blip r:embed="rId3" cstate="print"/>
            <a:stretch>
              <a:fillRect/>
            </a:stretch>
          </p:blipFill>
          <p:spPr>
            <a:xfrm>
              <a:off x="304800" y="4570474"/>
              <a:ext cx="8229600" cy="1144525"/>
            </a:xfrm>
            <a:prstGeom prst="rect">
              <a:avLst/>
            </a:prstGeom>
          </p:spPr>
        </p:pic>
        <p:pic>
          <p:nvPicPr>
            <p:cNvPr id="7" name="object 7"/>
            <p:cNvPicPr/>
            <p:nvPr/>
          </p:nvPicPr>
          <p:blipFill>
            <a:blip r:embed="rId4" cstate="print"/>
            <a:stretch>
              <a:fillRect/>
            </a:stretch>
          </p:blipFill>
          <p:spPr>
            <a:xfrm>
              <a:off x="2089403" y="2758439"/>
              <a:ext cx="7054596" cy="670560"/>
            </a:xfrm>
            <a:prstGeom prst="rect">
              <a:avLst/>
            </a:prstGeom>
          </p:spPr>
        </p:pic>
      </p:grpSp>
      <p:sp>
        <p:nvSpPr>
          <p:cNvPr id="8" name="object 8"/>
          <p:cNvSpPr txBox="1"/>
          <p:nvPr/>
        </p:nvSpPr>
        <p:spPr>
          <a:xfrm>
            <a:off x="4724400" y="5150048"/>
            <a:ext cx="3200400" cy="320601"/>
          </a:xfrm>
          <a:prstGeom prst="rect">
            <a:avLst/>
          </a:prstGeom>
        </p:spPr>
        <p:txBody>
          <a:bodyPr vert="horz" wrap="square" lIns="0" tIns="12700" rIns="0" bIns="0" rtlCol="0">
            <a:spAutoFit/>
          </a:bodyPr>
          <a:lstStyle/>
          <a:p>
            <a:pPr marL="12700" marR="5080" indent="744855">
              <a:lnSpc>
                <a:spcPct val="100000"/>
              </a:lnSpc>
              <a:spcBef>
                <a:spcPts val="100"/>
              </a:spcBef>
            </a:pPr>
            <a:r>
              <a:rPr lang="it-IT" sz="2000" spc="-5" dirty="0">
                <a:solidFill>
                  <a:srgbClr val="FFFFFF"/>
                </a:solidFill>
                <a:latin typeface="Garamond"/>
                <a:cs typeface="Garamond"/>
              </a:rPr>
              <a:t>Federico Carmignani</a:t>
            </a:r>
            <a:endParaRPr sz="2000" dirty="0">
              <a:latin typeface="Garamond"/>
              <a:cs typeface="Garamond"/>
            </a:endParaRPr>
          </a:p>
        </p:txBody>
      </p:sp>
      <p:sp>
        <p:nvSpPr>
          <p:cNvPr id="9" name="Rettangolo 8">
            <a:extLst>
              <a:ext uri="{FF2B5EF4-FFF2-40B4-BE49-F238E27FC236}">
                <a16:creationId xmlns:a16="http://schemas.microsoft.com/office/drawing/2014/main" id="{F5AD04A3-5533-3E4C-8C9A-A1ED9A6A6C23}"/>
              </a:ext>
            </a:extLst>
          </p:cNvPr>
          <p:cNvSpPr/>
          <p:nvPr/>
        </p:nvSpPr>
        <p:spPr>
          <a:xfrm>
            <a:off x="5410200" y="4812660"/>
            <a:ext cx="2340101" cy="400110"/>
          </a:xfrm>
          <a:prstGeom prst="rect">
            <a:avLst/>
          </a:prstGeom>
        </p:spPr>
        <p:txBody>
          <a:bodyPr wrap="square">
            <a:spAutoFit/>
          </a:bodyPr>
          <a:lstStyle/>
          <a:p>
            <a:r>
              <a:rPr lang="it-IT" sz="2000" spc="-5" dirty="0">
                <a:solidFill>
                  <a:srgbClr val="FFFFFF"/>
                </a:solidFill>
                <a:latin typeface="Garamond"/>
                <a:cs typeface="Garamond"/>
              </a:rPr>
              <a:t>Filippo Betello</a:t>
            </a:r>
            <a:endParaRPr lang="it-IT"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1171" y="237193"/>
            <a:ext cx="2254885" cy="391160"/>
          </a:xfrm>
          <a:prstGeom prst="rect">
            <a:avLst/>
          </a:prstGeom>
        </p:spPr>
        <p:txBody>
          <a:bodyPr vert="horz" wrap="square" lIns="0" tIns="12700" rIns="0" bIns="0" rtlCol="0">
            <a:spAutoFit/>
          </a:bodyPr>
          <a:lstStyle/>
          <a:p>
            <a:pPr marL="12700">
              <a:lnSpc>
                <a:spcPct val="100000"/>
              </a:lnSpc>
              <a:spcBef>
                <a:spcPts val="100"/>
              </a:spcBef>
            </a:pPr>
            <a:r>
              <a:rPr spc="-5" dirty="0"/>
              <a:t>Pipeline</a:t>
            </a:r>
            <a:r>
              <a:rPr spc="-55" dirty="0"/>
              <a:t> </a:t>
            </a:r>
            <a:r>
              <a:rPr spc="-5" dirty="0"/>
              <a:t>followed</a:t>
            </a:r>
          </a:p>
        </p:txBody>
      </p:sp>
      <p:pic>
        <p:nvPicPr>
          <p:cNvPr id="4" name="object 4"/>
          <p:cNvPicPr/>
          <p:nvPr/>
        </p:nvPicPr>
        <p:blipFill>
          <a:blip r:embed="rId2" cstate="print"/>
          <a:stretch>
            <a:fillRect/>
          </a:stretch>
        </p:blipFill>
        <p:spPr>
          <a:xfrm>
            <a:off x="2990163" y="3617110"/>
            <a:ext cx="1994154" cy="742950"/>
          </a:xfrm>
          <a:prstGeom prst="rect">
            <a:avLst/>
          </a:prstGeom>
        </p:spPr>
      </p:pic>
      <p:sp>
        <p:nvSpPr>
          <p:cNvPr id="10" name="object 10"/>
          <p:cNvSpPr txBox="1"/>
          <p:nvPr/>
        </p:nvSpPr>
        <p:spPr>
          <a:xfrm>
            <a:off x="667087" y="3336914"/>
            <a:ext cx="1275663" cy="382156"/>
          </a:xfrm>
          <a:prstGeom prst="rect">
            <a:avLst/>
          </a:prstGeom>
        </p:spPr>
        <p:txBody>
          <a:bodyPr vert="horz" wrap="square" lIns="0" tIns="12700" rIns="0" bIns="0" rtlCol="0">
            <a:spAutoFit/>
          </a:bodyPr>
          <a:lstStyle/>
          <a:p>
            <a:pPr marL="12700">
              <a:lnSpc>
                <a:spcPct val="100000"/>
              </a:lnSpc>
              <a:spcBef>
                <a:spcPts val="100"/>
              </a:spcBef>
            </a:pPr>
            <a:r>
              <a:rPr lang="it-IT" sz="2400" spc="-5" dirty="0">
                <a:latin typeface="Garamond"/>
                <a:cs typeface="Garamond"/>
              </a:rPr>
              <a:t>CIFAR-10</a:t>
            </a:r>
            <a:endParaRPr sz="2400" dirty="0">
              <a:latin typeface="Garamond"/>
              <a:cs typeface="Garamond"/>
            </a:endParaRPr>
          </a:p>
        </p:txBody>
      </p:sp>
      <p:sp>
        <p:nvSpPr>
          <p:cNvPr id="13" name="object 13"/>
          <p:cNvSpPr txBox="1"/>
          <p:nvPr/>
        </p:nvSpPr>
        <p:spPr>
          <a:xfrm>
            <a:off x="3306056" y="3778971"/>
            <a:ext cx="129730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Garamond"/>
                <a:cs typeface="Garamond"/>
              </a:rPr>
              <a:t>E</a:t>
            </a:r>
            <a:r>
              <a:rPr sz="2400" spc="-50" dirty="0">
                <a:solidFill>
                  <a:srgbClr val="FFFFFF"/>
                </a:solidFill>
                <a:latin typeface="Garamond"/>
                <a:cs typeface="Garamond"/>
              </a:rPr>
              <a:t>v</a:t>
            </a:r>
            <a:r>
              <a:rPr sz="2400" spc="-5" dirty="0">
                <a:solidFill>
                  <a:srgbClr val="FFFFFF"/>
                </a:solidFill>
                <a:latin typeface="Garamond"/>
                <a:cs typeface="Garamond"/>
              </a:rPr>
              <a:t>alua</a:t>
            </a:r>
            <a:r>
              <a:rPr sz="2400" spc="-10" dirty="0">
                <a:solidFill>
                  <a:srgbClr val="FFFFFF"/>
                </a:solidFill>
                <a:latin typeface="Garamond"/>
                <a:cs typeface="Garamond"/>
              </a:rPr>
              <a:t>t</a:t>
            </a:r>
            <a:r>
              <a:rPr sz="2400" dirty="0">
                <a:solidFill>
                  <a:srgbClr val="FFFFFF"/>
                </a:solidFill>
                <a:latin typeface="Garamond"/>
                <a:cs typeface="Garamond"/>
              </a:rPr>
              <a:t>ion</a:t>
            </a:r>
            <a:endParaRPr sz="2400" dirty="0">
              <a:latin typeface="Garamond"/>
              <a:cs typeface="Garamond"/>
            </a:endParaRPr>
          </a:p>
        </p:txBody>
      </p:sp>
      <p:sp>
        <p:nvSpPr>
          <p:cNvPr id="16" name="object 16"/>
          <p:cNvSpPr txBox="1"/>
          <p:nvPr/>
        </p:nvSpPr>
        <p:spPr>
          <a:xfrm>
            <a:off x="1858673" y="1026466"/>
            <a:ext cx="1936611" cy="719108"/>
          </a:xfrm>
          <a:prstGeom prst="rect">
            <a:avLst/>
          </a:prstGeom>
        </p:spPr>
        <p:txBody>
          <a:bodyPr vert="horz" wrap="square" lIns="0" tIns="49530" rIns="0" bIns="0" rtlCol="0">
            <a:spAutoFit/>
          </a:bodyPr>
          <a:lstStyle/>
          <a:p>
            <a:pPr marL="178435" marR="5080" indent="-166370">
              <a:lnSpc>
                <a:spcPts val="2380"/>
              </a:lnSpc>
              <a:spcBef>
                <a:spcPts val="390"/>
              </a:spcBef>
            </a:pPr>
            <a:r>
              <a:rPr sz="2200" spc="-5" dirty="0">
                <a:solidFill>
                  <a:srgbClr val="FFFFFF"/>
                </a:solidFill>
                <a:latin typeface="Garamond"/>
                <a:cs typeface="Garamond"/>
              </a:rPr>
              <a:t>Model</a:t>
            </a:r>
            <a:r>
              <a:rPr sz="2200" spc="-95" dirty="0">
                <a:solidFill>
                  <a:srgbClr val="FFFFFF"/>
                </a:solidFill>
                <a:latin typeface="Garamond"/>
                <a:cs typeface="Garamond"/>
              </a:rPr>
              <a:t> </a:t>
            </a:r>
            <a:r>
              <a:rPr sz="2200" spc="-5" dirty="0">
                <a:solidFill>
                  <a:srgbClr val="FFFFFF"/>
                </a:solidFill>
                <a:latin typeface="Garamond"/>
                <a:cs typeface="Garamond"/>
              </a:rPr>
              <a:t>1:</a:t>
            </a:r>
            <a:endParaRPr lang="it-IT" sz="2200" spc="-5" dirty="0">
              <a:solidFill>
                <a:srgbClr val="FFFFFF"/>
              </a:solidFill>
              <a:latin typeface="Garamond"/>
              <a:cs typeface="Garamond"/>
            </a:endParaRPr>
          </a:p>
          <a:p>
            <a:pPr marL="178435" marR="5080" indent="-166370">
              <a:lnSpc>
                <a:spcPts val="2380"/>
              </a:lnSpc>
              <a:spcBef>
                <a:spcPts val="390"/>
              </a:spcBef>
            </a:pPr>
            <a:r>
              <a:rPr lang="it-IT" sz="2200" spc="-5" dirty="0">
                <a:solidFill>
                  <a:srgbClr val="FFFFFF"/>
                </a:solidFill>
                <a:latin typeface="Garamond"/>
                <a:cs typeface="Garamond"/>
              </a:rPr>
              <a:t>ResNet-50</a:t>
            </a:r>
            <a:endParaRPr sz="2200" dirty="0">
              <a:latin typeface="Garamond"/>
              <a:cs typeface="Garamond"/>
            </a:endParaRPr>
          </a:p>
        </p:txBody>
      </p:sp>
      <p:sp>
        <p:nvSpPr>
          <p:cNvPr id="22" name="object 22"/>
          <p:cNvSpPr txBox="1">
            <a:spLocks noGrp="1"/>
          </p:cNvSpPr>
          <p:nvPr>
            <p:ph type="ftr" sz="quarter" idx="5"/>
          </p:nvPr>
        </p:nvSpPr>
        <p:spPr>
          <a:xfrm>
            <a:off x="1285804" y="6127373"/>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sp>
        <p:nvSpPr>
          <p:cNvPr id="23" name="object 23"/>
          <p:cNvSpPr txBox="1">
            <a:spLocks noGrp="1"/>
          </p:cNvSpPr>
          <p:nvPr>
            <p:ph type="dt" sz="half" idx="6"/>
          </p:nvPr>
        </p:nvSpPr>
        <p:spPr>
          <a:xfrm>
            <a:off x="4954015" y="6188323"/>
            <a:ext cx="685164" cy="166712"/>
          </a:xfrm>
          <a:prstGeom prst="rect">
            <a:avLst/>
          </a:prstGeom>
        </p:spPr>
        <p:txBody>
          <a:bodyPr vert="horz" wrap="square" lIns="0" tIns="0" rIns="0" bIns="0" rtlCol="0">
            <a:spAutoFit/>
          </a:bodyPr>
          <a:lstStyle/>
          <a:p>
            <a:pPr marL="12700">
              <a:lnSpc>
                <a:spcPts val="1270"/>
              </a:lnSpc>
            </a:pPr>
            <a:fld id="{2943203E-340D-4685-83B0-E89BC1F1336B}" type="datetime1">
              <a:rPr lang="it-IT" smtClean="0"/>
              <a:t>18/03/2022</a:t>
            </a:fld>
            <a:endParaRPr dirty="0"/>
          </a:p>
        </p:txBody>
      </p:sp>
      <p:sp>
        <p:nvSpPr>
          <p:cNvPr id="24" name="object 24"/>
          <p:cNvSpPr txBox="1"/>
          <p:nvPr/>
        </p:nvSpPr>
        <p:spPr>
          <a:xfrm>
            <a:off x="7840471" y="6188323"/>
            <a:ext cx="577850" cy="166712"/>
          </a:xfrm>
          <a:prstGeom prst="rect">
            <a:avLst/>
          </a:prstGeom>
        </p:spPr>
        <p:txBody>
          <a:bodyPr vert="horz" wrap="square" lIns="0" tIns="0" rIns="0" bIns="0" rtlCol="0">
            <a:spAutoFit/>
          </a:bodyPr>
          <a:lstStyle/>
          <a:p>
            <a:pPr marL="12700">
              <a:lnSpc>
                <a:spcPts val="1270"/>
              </a:lnSpc>
            </a:pPr>
            <a:r>
              <a:rPr sz="1100" b="1">
                <a:solidFill>
                  <a:srgbClr val="FFFFFF"/>
                </a:solidFill>
                <a:latin typeface="Garamond"/>
                <a:cs typeface="Garamond"/>
              </a:rPr>
              <a:t>Pagina</a:t>
            </a:r>
            <a:r>
              <a:rPr sz="1100" b="1" spc="-55">
                <a:solidFill>
                  <a:srgbClr val="FFFFFF"/>
                </a:solidFill>
                <a:latin typeface="Garamond"/>
                <a:cs typeface="Garamond"/>
              </a:rPr>
              <a:t> </a:t>
            </a:r>
            <a:fld id="{81D60167-4931-47E6-BA6A-407CBD079E47}" type="slidenum">
              <a:rPr sz="1100" b="1">
                <a:solidFill>
                  <a:srgbClr val="FFFFFF"/>
                </a:solidFill>
                <a:latin typeface="Garamond"/>
                <a:cs typeface="Garamond"/>
              </a:rPr>
              <a:t>2</a:t>
            </a:fld>
            <a:endParaRPr sz="1100">
              <a:latin typeface="Garamond"/>
              <a:cs typeface="Garamond"/>
            </a:endParaRPr>
          </a:p>
        </p:txBody>
      </p:sp>
      <p:pic>
        <p:nvPicPr>
          <p:cNvPr id="30" name="object 4">
            <a:extLst>
              <a:ext uri="{FF2B5EF4-FFF2-40B4-BE49-F238E27FC236}">
                <a16:creationId xmlns:a16="http://schemas.microsoft.com/office/drawing/2014/main" id="{D321BE48-64BE-C642-AEAB-09DB7172E3AA}"/>
              </a:ext>
            </a:extLst>
          </p:cNvPr>
          <p:cNvPicPr/>
          <p:nvPr/>
        </p:nvPicPr>
        <p:blipFill>
          <a:blip r:embed="rId2" cstate="print"/>
          <a:stretch>
            <a:fillRect/>
          </a:stretch>
        </p:blipFill>
        <p:spPr>
          <a:xfrm>
            <a:off x="2993514" y="4809643"/>
            <a:ext cx="1994154" cy="742950"/>
          </a:xfrm>
          <a:prstGeom prst="rect">
            <a:avLst/>
          </a:prstGeom>
        </p:spPr>
      </p:pic>
      <p:sp>
        <p:nvSpPr>
          <p:cNvPr id="32" name="object 13">
            <a:extLst>
              <a:ext uri="{FF2B5EF4-FFF2-40B4-BE49-F238E27FC236}">
                <a16:creationId xmlns:a16="http://schemas.microsoft.com/office/drawing/2014/main" id="{42FD0880-3B5C-7047-BF5D-6F002FA09B37}"/>
              </a:ext>
            </a:extLst>
          </p:cNvPr>
          <p:cNvSpPr txBox="1"/>
          <p:nvPr/>
        </p:nvSpPr>
        <p:spPr>
          <a:xfrm>
            <a:off x="3068738" y="4954129"/>
            <a:ext cx="1994154" cy="382156"/>
          </a:xfrm>
          <a:prstGeom prst="rect">
            <a:avLst/>
          </a:prstGeom>
        </p:spPr>
        <p:txBody>
          <a:bodyPr vert="horz" wrap="square" lIns="0" tIns="12700" rIns="0" bIns="0" rtlCol="0">
            <a:spAutoFit/>
          </a:bodyPr>
          <a:lstStyle/>
          <a:p>
            <a:pPr marL="12700">
              <a:lnSpc>
                <a:spcPct val="100000"/>
              </a:lnSpc>
              <a:spcBef>
                <a:spcPts val="100"/>
              </a:spcBef>
            </a:pPr>
            <a:r>
              <a:rPr lang="it-IT" sz="2400" spc="-5" dirty="0" err="1">
                <a:solidFill>
                  <a:srgbClr val="FFFFFF"/>
                </a:solidFill>
                <a:latin typeface="Garamond"/>
                <a:cs typeface="Garamond"/>
              </a:rPr>
              <a:t>Attention</a:t>
            </a:r>
            <a:r>
              <a:rPr lang="it-IT" sz="2400" spc="-5" dirty="0">
                <a:solidFill>
                  <a:srgbClr val="FFFFFF"/>
                </a:solidFill>
                <a:latin typeface="Garamond"/>
                <a:cs typeface="Garamond"/>
              </a:rPr>
              <a:t> Maps</a:t>
            </a:r>
            <a:endParaRPr sz="2400" dirty="0">
              <a:latin typeface="Garamond"/>
              <a:cs typeface="Garamond"/>
            </a:endParaRPr>
          </a:p>
        </p:txBody>
      </p:sp>
      <p:pic>
        <p:nvPicPr>
          <p:cNvPr id="34" name="object 21">
            <a:extLst>
              <a:ext uri="{FF2B5EF4-FFF2-40B4-BE49-F238E27FC236}">
                <a16:creationId xmlns:a16="http://schemas.microsoft.com/office/drawing/2014/main" id="{57EDDF25-6BDD-5D46-8AE3-B9A4BDFF04A3}"/>
              </a:ext>
            </a:extLst>
          </p:cNvPr>
          <p:cNvPicPr/>
          <p:nvPr/>
        </p:nvPicPr>
        <p:blipFill>
          <a:blip r:embed="rId3" cstate="print">
            <a:extLst>
              <a:ext uri="{28A0092B-C50C-407E-A947-70E740481C1C}">
                <a14:useLocalDpi xmlns:a14="http://schemas.microsoft.com/office/drawing/2010/main" val="0"/>
              </a:ext>
            </a:extLst>
          </a:blip>
          <a:srcRect/>
          <a:stretch/>
        </p:blipFill>
        <p:spPr>
          <a:xfrm>
            <a:off x="6868132" y="1029894"/>
            <a:ext cx="1749553" cy="1395092"/>
          </a:xfrm>
          <a:prstGeom prst="rect">
            <a:avLst/>
          </a:prstGeom>
        </p:spPr>
      </p:pic>
      <p:sp>
        <p:nvSpPr>
          <p:cNvPr id="38" name="Freccia circolare a sinistra 37">
            <a:extLst>
              <a:ext uri="{FF2B5EF4-FFF2-40B4-BE49-F238E27FC236}">
                <a16:creationId xmlns:a16="http://schemas.microsoft.com/office/drawing/2014/main" id="{52E40549-BA1E-6A40-B5CF-3CDBBA66D61D}"/>
              </a:ext>
            </a:extLst>
          </p:cNvPr>
          <p:cNvSpPr/>
          <p:nvPr/>
        </p:nvSpPr>
        <p:spPr>
          <a:xfrm>
            <a:off x="4608946" y="1837576"/>
            <a:ext cx="315893" cy="672493"/>
          </a:xfrm>
          <a:prstGeom prst="curvedLef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39" name="Freccia circolare a sinistra 38">
            <a:extLst>
              <a:ext uri="{FF2B5EF4-FFF2-40B4-BE49-F238E27FC236}">
                <a16:creationId xmlns:a16="http://schemas.microsoft.com/office/drawing/2014/main" id="{FE88C98B-EB12-6B48-9FCC-31A67484D272}"/>
              </a:ext>
            </a:extLst>
          </p:cNvPr>
          <p:cNvSpPr/>
          <p:nvPr/>
        </p:nvSpPr>
        <p:spPr>
          <a:xfrm>
            <a:off x="5158241" y="4295428"/>
            <a:ext cx="731520" cy="1216152"/>
          </a:xfrm>
          <a:prstGeom prst="curvedLef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42" name="Freccia circolare a destra 41">
            <a:extLst>
              <a:ext uri="{FF2B5EF4-FFF2-40B4-BE49-F238E27FC236}">
                <a16:creationId xmlns:a16="http://schemas.microsoft.com/office/drawing/2014/main" id="{23567A82-71B4-A946-A0BA-BDEE3CD5C4F5}"/>
              </a:ext>
            </a:extLst>
          </p:cNvPr>
          <p:cNvSpPr/>
          <p:nvPr/>
        </p:nvSpPr>
        <p:spPr>
          <a:xfrm>
            <a:off x="2100697" y="2953979"/>
            <a:ext cx="731520" cy="1216152"/>
          </a:xfrm>
          <a:prstGeom prst="curved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43" name="Freccia circolare a destra 42">
            <a:extLst>
              <a:ext uri="{FF2B5EF4-FFF2-40B4-BE49-F238E27FC236}">
                <a16:creationId xmlns:a16="http://schemas.microsoft.com/office/drawing/2014/main" id="{65F079CE-D022-2D45-935D-464212FEFF11}"/>
              </a:ext>
            </a:extLst>
          </p:cNvPr>
          <p:cNvSpPr/>
          <p:nvPr/>
        </p:nvSpPr>
        <p:spPr>
          <a:xfrm>
            <a:off x="2077475" y="4317152"/>
            <a:ext cx="731520" cy="1216152"/>
          </a:xfrm>
          <a:prstGeom prst="curved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45" name="object 10">
            <a:extLst>
              <a:ext uri="{FF2B5EF4-FFF2-40B4-BE49-F238E27FC236}">
                <a16:creationId xmlns:a16="http://schemas.microsoft.com/office/drawing/2014/main" id="{ACBFB19A-4BCA-2441-8BC8-65F164D5FC31}"/>
              </a:ext>
            </a:extLst>
          </p:cNvPr>
          <p:cNvSpPr txBox="1"/>
          <p:nvPr/>
        </p:nvSpPr>
        <p:spPr>
          <a:xfrm>
            <a:off x="5985110" y="3270600"/>
            <a:ext cx="1749553" cy="382156"/>
          </a:xfrm>
          <a:prstGeom prst="rect">
            <a:avLst/>
          </a:prstGeom>
        </p:spPr>
        <p:txBody>
          <a:bodyPr vert="horz" wrap="square" lIns="0" tIns="12700" rIns="0" bIns="0" rtlCol="0">
            <a:spAutoFit/>
          </a:bodyPr>
          <a:lstStyle/>
          <a:p>
            <a:pPr marL="12700">
              <a:lnSpc>
                <a:spcPct val="100000"/>
              </a:lnSpc>
              <a:spcBef>
                <a:spcPts val="100"/>
              </a:spcBef>
            </a:pPr>
            <a:r>
              <a:rPr lang="it-IT" sz="2400" spc="-5" dirty="0">
                <a:latin typeface="Garamond"/>
                <a:cs typeface="Garamond"/>
              </a:rPr>
              <a:t>Breast </a:t>
            </a:r>
            <a:r>
              <a:rPr lang="it-IT" sz="2400" spc="-5" dirty="0" err="1">
                <a:latin typeface="Garamond"/>
                <a:cs typeface="Garamond"/>
              </a:rPr>
              <a:t>cancer</a:t>
            </a:r>
            <a:endParaRPr sz="2400" dirty="0">
              <a:latin typeface="Garamond"/>
              <a:cs typeface="Garamond"/>
            </a:endParaRPr>
          </a:p>
        </p:txBody>
      </p:sp>
      <p:sp>
        <p:nvSpPr>
          <p:cNvPr id="26" name="object 10">
            <a:extLst>
              <a:ext uri="{FF2B5EF4-FFF2-40B4-BE49-F238E27FC236}">
                <a16:creationId xmlns:a16="http://schemas.microsoft.com/office/drawing/2014/main" id="{B627076F-B4A3-4263-94B0-745344305416}"/>
              </a:ext>
            </a:extLst>
          </p:cNvPr>
          <p:cNvSpPr txBox="1"/>
          <p:nvPr/>
        </p:nvSpPr>
        <p:spPr>
          <a:xfrm>
            <a:off x="647972" y="4670483"/>
            <a:ext cx="1275663" cy="382156"/>
          </a:xfrm>
          <a:prstGeom prst="rect">
            <a:avLst/>
          </a:prstGeom>
        </p:spPr>
        <p:txBody>
          <a:bodyPr vert="horz" wrap="square" lIns="0" tIns="12700" rIns="0" bIns="0" rtlCol="0">
            <a:spAutoFit/>
          </a:bodyPr>
          <a:lstStyle/>
          <a:p>
            <a:pPr marL="12700">
              <a:lnSpc>
                <a:spcPct val="100000"/>
              </a:lnSpc>
              <a:spcBef>
                <a:spcPts val="100"/>
              </a:spcBef>
            </a:pPr>
            <a:r>
              <a:rPr lang="it-IT" sz="2400" spc="-5" dirty="0">
                <a:latin typeface="Garamond"/>
                <a:cs typeface="Garamond"/>
              </a:rPr>
              <a:t>CIFAR-10</a:t>
            </a:r>
            <a:endParaRPr sz="2400" dirty="0">
              <a:latin typeface="Garamond"/>
              <a:cs typeface="Garamond"/>
            </a:endParaRPr>
          </a:p>
        </p:txBody>
      </p:sp>
      <p:sp>
        <p:nvSpPr>
          <p:cNvPr id="28" name="object 10">
            <a:extLst>
              <a:ext uri="{FF2B5EF4-FFF2-40B4-BE49-F238E27FC236}">
                <a16:creationId xmlns:a16="http://schemas.microsoft.com/office/drawing/2014/main" id="{49DC54C1-2B57-43AE-A8AD-1A2C2ACFA56B}"/>
              </a:ext>
            </a:extLst>
          </p:cNvPr>
          <p:cNvSpPr txBox="1"/>
          <p:nvPr/>
        </p:nvSpPr>
        <p:spPr>
          <a:xfrm>
            <a:off x="5985110" y="4618565"/>
            <a:ext cx="1749553" cy="382156"/>
          </a:xfrm>
          <a:prstGeom prst="rect">
            <a:avLst/>
          </a:prstGeom>
        </p:spPr>
        <p:txBody>
          <a:bodyPr vert="horz" wrap="square" lIns="0" tIns="12700" rIns="0" bIns="0" rtlCol="0">
            <a:spAutoFit/>
          </a:bodyPr>
          <a:lstStyle/>
          <a:p>
            <a:pPr marL="12700">
              <a:lnSpc>
                <a:spcPct val="100000"/>
              </a:lnSpc>
              <a:spcBef>
                <a:spcPts val="100"/>
              </a:spcBef>
            </a:pPr>
            <a:r>
              <a:rPr lang="it-IT" sz="2400" spc="-5" dirty="0">
                <a:latin typeface="Garamond"/>
                <a:cs typeface="Garamond"/>
              </a:rPr>
              <a:t>Breast </a:t>
            </a:r>
            <a:r>
              <a:rPr lang="it-IT" sz="2400" spc="-5" dirty="0" err="1">
                <a:latin typeface="Garamond"/>
                <a:cs typeface="Garamond"/>
              </a:rPr>
              <a:t>cancer</a:t>
            </a:r>
            <a:endParaRPr sz="2400" dirty="0">
              <a:latin typeface="Garamond"/>
              <a:cs typeface="Garamond"/>
            </a:endParaRPr>
          </a:p>
        </p:txBody>
      </p:sp>
      <p:sp>
        <p:nvSpPr>
          <p:cNvPr id="31" name="Freccia circolare a destra 30">
            <a:extLst>
              <a:ext uri="{FF2B5EF4-FFF2-40B4-BE49-F238E27FC236}">
                <a16:creationId xmlns:a16="http://schemas.microsoft.com/office/drawing/2014/main" id="{9F1C1FF3-043B-4750-A1F1-E22065EDE88D}"/>
              </a:ext>
            </a:extLst>
          </p:cNvPr>
          <p:cNvSpPr/>
          <p:nvPr/>
        </p:nvSpPr>
        <p:spPr>
          <a:xfrm>
            <a:off x="2990163" y="1832009"/>
            <a:ext cx="315893" cy="658078"/>
          </a:xfrm>
          <a:prstGeom prst="curved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33" name="Freccia circolare a sinistra 32">
            <a:extLst>
              <a:ext uri="{FF2B5EF4-FFF2-40B4-BE49-F238E27FC236}">
                <a16:creationId xmlns:a16="http://schemas.microsoft.com/office/drawing/2014/main" id="{5BF0BC7A-C68D-4E74-893F-721EDAD821E4}"/>
              </a:ext>
            </a:extLst>
          </p:cNvPr>
          <p:cNvSpPr/>
          <p:nvPr/>
        </p:nvSpPr>
        <p:spPr>
          <a:xfrm>
            <a:off x="5204196" y="2953979"/>
            <a:ext cx="731520" cy="1216152"/>
          </a:xfrm>
          <a:prstGeom prst="curvedLef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pic>
        <p:nvPicPr>
          <p:cNvPr id="35" name="object 4">
            <a:extLst>
              <a:ext uri="{FF2B5EF4-FFF2-40B4-BE49-F238E27FC236}">
                <a16:creationId xmlns:a16="http://schemas.microsoft.com/office/drawing/2014/main" id="{71EA6EE7-F524-47FF-BF25-C2668C946126}"/>
              </a:ext>
            </a:extLst>
          </p:cNvPr>
          <p:cNvPicPr/>
          <p:nvPr/>
        </p:nvPicPr>
        <p:blipFill>
          <a:blip r:embed="rId2" cstate="print"/>
          <a:stretch>
            <a:fillRect/>
          </a:stretch>
        </p:blipFill>
        <p:spPr>
          <a:xfrm>
            <a:off x="1623179" y="918539"/>
            <a:ext cx="1994154" cy="742950"/>
          </a:xfrm>
          <a:prstGeom prst="rect">
            <a:avLst/>
          </a:prstGeom>
        </p:spPr>
      </p:pic>
      <p:pic>
        <p:nvPicPr>
          <p:cNvPr id="36" name="object 4">
            <a:extLst>
              <a:ext uri="{FF2B5EF4-FFF2-40B4-BE49-F238E27FC236}">
                <a16:creationId xmlns:a16="http://schemas.microsoft.com/office/drawing/2014/main" id="{F48F89CD-F79B-411F-81FA-E8F60890315A}"/>
              </a:ext>
            </a:extLst>
          </p:cNvPr>
          <p:cNvPicPr/>
          <p:nvPr/>
        </p:nvPicPr>
        <p:blipFill>
          <a:blip r:embed="rId2" cstate="print"/>
          <a:stretch>
            <a:fillRect/>
          </a:stretch>
        </p:blipFill>
        <p:spPr>
          <a:xfrm>
            <a:off x="4334630" y="912576"/>
            <a:ext cx="2142369" cy="742950"/>
          </a:xfrm>
          <a:prstGeom prst="rect">
            <a:avLst/>
          </a:prstGeom>
        </p:spPr>
      </p:pic>
      <p:sp>
        <p:nvSpPr>
          <p:cNvPr id="3" name="CasellaDiTesto 2">
            <a:extLst>
              <a:ext uri="{FF2B5EF4-FFF2-40B4-BE49-F238E27FC236}">
                <a16:creationId xmlns:a16="http://schemas.microsoft.com/office/drawing/2014/main" id="{34322869-70B7-477F-B619-3E5029A2F676}"/>
              </a:ext>
            </a:extLst>
          </p:cNvPr>
          <p:cNvSpPr txBox="1"/>
          <p:nvPr/>
        </p:nvSpPr>
        <p:spPr>
          <a:xfrm>
            <a:off x="1712333" y="896443"/>
            <a:ext cx="1905000" cy="830997"/>
          </a:xfrm>
          <a:prstGeom prst="rect">
            <a:avLst/>
          </a:prstGeom>
          <a:noFill/>
        </p:spPr>
        <p:txBody>
          <a:bodyPr wrap="square" rtlCol="0">
            <a:spAutoFit/>
          </a:bodyPr>
          <a:lstStyle/>
          <a:p>
            <a:r>
              <a:rPr lang="it-IT" sz="2400" dirty="0">
                <a:solidFill>
                  <a:schemeClr val="bg1"/>
                </a:solidFill>
                <a:latin typeface="Garamond" panose="02020404030301010803" pitchFamily="18" charset="0"/>
              </a:rPr>
              <a:t>Model 1:</a:t>
            </a:r>
          </a:p>
          <a:p>
            <a:r>
              <a:rPr lang="it-IT" sz="2400" dirty="0">
                <a:solidFill>
                  <a:schemeClr val="bg1"/>
                </a:solidFill>
                <a:latin typeface="Garamond" panose="02020404030301010803" pitchFamily="18" charset="0"/>
              </a:rPr>
              <a:t>ResNet-50</a:t>
            </a:r>
          </a:p>
        </p:txBody>
      </p:sp>
      <p:sp>
        <p:nvSpPr>
          <p:cNvPr id="37" name="CasellaDiTesto 36">
            <a:extLst>
              <a:ext uri="{FF2B5EF4-FFF2-40B4-BE49-F238E27FC236}">
                <a16:creationId xmlns:a16="http://schemas.microsoft.com/office/drawing/2014/main" id="{B4972714-D25F-4A38-9973-53298CC70861}"/>
              </a:ext>
            </a:extLst>
          </p:cNvPr>
          <p:cNvSpPr txBox="1"/>
          <p:nvPr/>
        </p:nvSpPr>
        <p:spPr>
          <a:xfrm>
            <a:off x="4507276" y="866836"/>
            <a:ext cx="2125359" cy="830997"/>
          </a:xfrm>
          <a:prstGeom prst="rect">
            <a:avLst/>
          </a:prstGeom>
          <a:noFill/>
        </p:spPr>
        <p:txBody>
          <a:bodyPr wrap="square" rtlCol="0">
            <a:spAutoFit/>
          </a:bodyPr>
          <a:lstStyle/>
          <a:p>
            <a:r>
              <a:rPr lang="it-IT" sz="2400" dirty="0">
                <a:solidFill>
                  <a:schemeClr val="bg1"/>
                </a:solidFill>
                <a:latin typeface="Garamond" panose="02020404030301010803" pitchFamily="18" charset="0"/>
              </a:rPr>
              <a:t>Model 2:</a:t>
            </a:r>
          </a:p>
          <a:p>
            <a:r>
              <a:rPr lang="it-IT" sz="2400" dirty="0" err="1">
                <a:solidFill>
                  <a:schemeClr val="bg1"/>
                </a:solidFill>
                <a:latin typeface="Garamond" panose="02020404030301010803" pitchFamily="18" charset="0"/>
              </a:rPr>
              <a:t>PatchConvNet</a:t>
            </a:r>
            <a:endParaRPr lang="it-IT" sz="2400" dirty="0">
              <a:solidFill>
                <a:schemeClr val="bg1"/>
              </a:solidFill>
              <a:latin typeface="Garamond" panose="02020404030301010803" pitchFamily="18" charset="0"/>
            </a:endParaRPr>
          </a:p>
        </p:txBody>
      </p:sp>
      <p:sp>
        <p:nvSpPr>
          <p:cNvPr id="40" name="object 16">
            <a:extLst>
              <a:ext uri="{FF2B5EF4-FFF2-40B4-BE49-F238E27FC236}">
                <a16:creationId xmlns:a16="http://schemas.microsoft.com/office/drawing/2014/main" id="{3AB243C6-3151-4364-9CEF-E09BC44178C1}"/>
              </a:ext>
            </a:extLst>
          </p:cNvPr>
          <p:cNvSpPr txBox="1"/>
          <p:nvPr/>
        </p:nvSpPr>
        <p:spPr>
          <a:xfrm>
            <a:off x="3225657" y="2645110"/>
            <a:ext cx="1936611" cy="719108"/>
          </a:xfrm>
          <a:prstGeom prst="rect">
            <a:avLst/>
          </a:prstGeom>
        </p:spPr>
        <p:txBody>
          <a:bodyPr vert="horz" wrap="square" lIns="0" tIns="49530" rIns="0" bIns="0" rtlCol="0">
            <a:spAutoFit/>
          </a:bodyPr>
          <a:lstStyle/>
          <a:p>
            <a:pPr marL="178435" marR="5080" indent="-166370">
              <a:lnSpc>
                <a:spcPts val="2380"/>
              </a:lnSpc>
              <a:spcBef>
                <a:spcPts val="390"/>
              </a:spcBef>
            </a:pPr>
            <a:r>
              <a:rPr sz="2200" spc="-5" dirty="0">
                <a:solidFill>
                  <a:srgbClr val="FFFFFF"/>
                </a:solidFill>
                <a:latin typeface="Garamond"/>
                <a:cs typeface="Garamond"/>
              </a:rPr>
              <a:t>Model</a:t>
            </a:r>
            <a:r>
              <a:rPr sz="2200" spc="-95" dirty="0">
                <a:solidFill>
                  <a:srgbClr val="FFFFFF"/>
                </a:solidFill>
                <a:latin typeface="Garamond"/>
                <a:cs typeface="Garamond"/>
              </a:rPr>
              <a:t> </a:t>
            </a:r>
            <a:r>
              <a:rPr sz="2200" spc="-5" dirty="0">
                <a:solidFill>
                  <a:srgbClr val="FFFFFF"/>
                </a:solidFill>
                <a:latin typeface="Garamond"/>
                <a:cs typeface="Garamond"/>
              </a:rPr>
              <a:t>1:</a:t>
            </a:r>
            <a:endParaRPr lang="it-IT" sz="2200" spc="-5" dirty="0">
              <a:solidFill>
                <a:srgbClr val="FFFFFF"/>
              </a:solidFill>
              <a:latin typeface="Garamond"/>
              <a:cs typeface="Garamond"/>
            </a:endParaRPr>
          </a:p>
          <a:p>
            <a:pPr marL="178435" marR="5080" indent="-166370">
              <a:lnSpc>
                <a:spcPts val="2380"/>
              </a:lnSpc>
              <a:spcBef>
                <a:spcPts val="390"/>
              </a:spcBef>
            </a:pPr>
            <a:r>
              <a:rPr lang="it-IT" sz="2200" spc="-5" dirty="0">
                <a:solidFill>
                  <a:srgbClr val="FFFFFF"/>
                </a:solidFill>
                <a:latin typeface="Garamond"/>
                <a:cs typeface="Garamond"/>
              </a:rPr>
              <a:t>ResNet-50</a:t>
            </a:r>
            <a:endParaRPr sz="2200" dirty="0">
              <a:latin typeface="Garamond"/>
              <a:cs typeface="Garamond"/>
            </a:endParaRPr>
          </a:p>
        </p:txBody>
      </p:sp>
      <p:pic>
        <p:nvPicPr>
          <p:cNvPr id="41" name="object 4">
            <a:extLst>
              <a:ext uri="{FF2B5EF4-FFF2-40B4-BE49-F238E27FC236}">
                <a16:creationId xmlns:a16="http://schemas.microsoft.com/office/drawing/2014/main" id="{9874E11F-4120-4671-B436-D04E970B4A7D}"/>
              </a:ext>
            </a:extLst>
          </p:cNvPr>
          <p:cNvPicPr/>
          <p:nvPr/>
        </p:nvPicPr>
        <p:blipFill>
          <a:blip r:embed="rId2" cstate="print"/>
          <a:stretch>
            <a:fillRect/>
          </a:stretch>
        </p:blipFill>
        <p:spPr>
          <a:xfrm>
            <a:off x="2990163" y="2609850"/>
            <a:ext cx="1994154" cy="742950"/>
          </a:xfrm>
          <a:prstGeom prst="rect">
            <a:avLst/>
          </a:prstGeom>
        </p:spPr>
      </p:pic>
      <p:sp>
        <p:nvSpPr>
          <p:cNvPr id="44" name="CasellaDiTesto 43">
            <a:extLst>
              <a:ext uri="{FF2B5EF4-FFF2-40B4-BE49-F238E27FC236}">
                <a16:creationId xmlns:a16="http://schemas.microsoft.com/office/drawing/2014/main" id="{C2DCE7E7-1263-4549-A87B-175D7F5E1922}"/>
              </a:ext>
            </a:extLst>
          </p:cNvPr>
          <p:cNvSpPr txBox="1"/>
          <p:nvPr/>
        </p:nvSpPr>
        <p:spPr>
          <a:xfrm>
            <a:off x="3299196" y="2694387"/>
            <a:ext cx="1905000" cy="461665"/>
          </a:xfrm>
          <a:prstGeom prst="rect">
            <a:avLst/>
          </a:prstGeom>
          <a:noFill/>
        </p:spPr>
        <p:txBody>
          <a:bodyPr wrap="square" rtlCol="0">
            <a:spAutoFit/>
          </a:bodyPr>
          <a:lstStyle/>
          <a:p>
            <a:r>
              <a:rPr lang="it-IT" sz="2400" dirty="0">
                <a:solidFill>
                  <a:schemeClr val="bg1"/>
                </a:solidFill>
                <a:latin typeface="Garamond" panose="02020404030301010803" pitchFamily="18" charset="0"/>
              </a:rPr>
              <a:t>Dataset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71880" y="260596"/>
            <a:ext cx="2615083" cy="382156"/>
          </a:xfrm>
          <a:prstGeom prst="rect">
            <a:avLst/>
          </a:prstGeom>
        </p:spPr>
        <p:txBody>
          <a:bodyPr vert="horz" wrap="square" lIns="0" tIns="12700" rIns="0" bIns="0" rtlCol="0">
            <a:spAutoFit/>
          </a:bodyPr>
          <a:lstStyle/>
          <a:p>
            <a:pPr marL="12700">
              <a:lnSpc>
                <a:spcPct val="100000"/>
              </a:lnSpc>
              <a:spcBef>
                <a:spcPts val="100"/>
              </a:spcBef>
            </a:pPr>
            <a:r>
              <a:rPr spc="-5" dirty="0"/>
              <a:t>Model</a:t>
            </a:r>
            <a:r>
              <a:rPr spc="-40" dirty="0"/>
              <a:t> </a:t>
            </a:r>
            <a:r>
              <a:rPr dirty="0"/>
              <a:t>1:</a:t>
            </a:r>
            <a:r>
              <a:rPr spc="-40" dirty="0"/>
              <a:t> </a:t>
            </a:r>
            <a:r>
              <a:rPr lang="it-IT" spc="-40" dirty="0"/>
              <a:t>ResNet-50</a:t>
            </a:r>
            <a:endParaRPr dirty="0"/>
          </a:p>
        </p:txBody>
      </p:sp>
      <p:sp>
        <p:nvSpPr>
          <p:cNvPr id="4" name="object 4"/>
          <p:cNvSpPr txBox="1"/>
          <p:nvPr/>
        </p:nvSpPr>
        <p:spPr>
          <a:xfrm>
            <a:off x="1171880" y="914400"/>
            <a:ext cx="7428888" cy="2668038"/>
          </a:xfrm>
          <a:prstGeom prst="rect">
            <a:avLst/>
          </a:prstGeom>
        </p:spPr>
        <p:txBody>
          <a:bodyPr vert="horz" wrap="square" lIns="0" tIns="13335" rIns="0" bIns="0" rtlCol="0">
            <a:spAutoFit/>
          </a:bodyPr>
          <a:lstStyle/>
          <a:p>
            <a:pPr marL="20955">
              <a:spcBef>
                <a:spcPts val="1685"/>
              </a:spcBef>
            </a:pPr>
            <a:r>
              <a:rPr lang="en-US" b="1" spc="-5" dirty="0">
                <a:latin typeface="Garamond"/>
                <a:cs typeface="Garamond"/>
              </a:rPr>
              <a:t>Complete</a:t>
            </a:r>
            <a:r>
              <a:rPr lang="en-US" b="1" spc="-15" dirty="0">
                <a:latin typeface="Garamond"/>
                <a:cs typeface="Garamond"/>
              </a:rPr>
              <a:t> </a:t>
            </a:r>
            <a:r>
              <a:rPr lang="en-US" b="1" spc="-5" dirty="0">
                <a:latin typeface="Garamond"/>
                <a:cs typeface="Garamond"/>
              </a:rPr>
              <a:t>architecture</a:t>
            </a:r>
            <a:r>
              <a:rPr lang="en-US" b="1" spc="5" dirty="0">
                <a:latin typeface="Garamond"/>
                <a:cs typeface="Garamond"/>
              </a:rPr>
              <a:t> </a:t>
            </a:r>
            <a:r>
              <a:rPr lang="en-US" b="1" spc="-5" dirty="0">
                <a:latin typeface="Garamond"/>
                <a:cs typeface="Garamond"/>
              </a:rPr>
              <a:t>implemented</a:t>
            </a:r>
            <a:endParaRPr lang="en-US" dirty="0">
              <a:latin typeface="Garamond" panose="02020404030301010803" pitchFamily="18" charset="0"/>
            </a:endParaRPr>
          </a:p>
          <a:p>
            <a:pPr marL="306705" indent="-285750">
              <a:lnSpc>
                <a:spcPct val="100000"/>
              </a:lnSpc>
              <a:spcBef>
                <a:spcPts val="1685"/>
              </a:spcBef>
              <a:buFont typeface="Arial" panose="020B0604020202020204" pitchFamily="34" charset="0"/>
              <a:buChar char="•"/>
            </a:pPr>
            <a:r>
              <a:rPr lang="en-US" sz="1400" dirty="0">
                <a:latin typeface="Garamond" panose="02020404030301010803" pitchFamily="18" charset="0"/>
              </a:rPr>
              <a:t>The basic design goal of CNNs was to create a network where the neurons in the early layer of the network would extract local visual features, and neurons in later layers would combine these features to form high-order features;</a:t>
            </a:r>
          </a:p>
          <a:p>
            <a:pPr marL="306705" indent="-285750">
              <a:lnSpc>
                <a:spcPct val="100000"/>
              </a:lnSpc>
              <a:spcBef>
                <a:spcPts val="1685"/>
              </a:spcBef>
              <a:buFont typeface="Arial" panose="020B0604020202020204" pitchFamily="34" charset="0"/>
              <a:buChar char="•"/>
            </a:pPr>
            <a:r>
              <a:rPr lang="en-US" sz="1400" dirty="0">
                <a:latin typeface="Garamond" panose="02020404030301010803" pitchFamily="18" charset="0"/>
              </a:rPr>
              <a:t>Deep networks are hard to train because of the vanishing gradient problem, as the gradient is backpropagated to earlier layer. As the network goes deeper, its performance gets saturated or even starts degrading rapidly;</a:t>
            </a:r>
          </a:p>
          <a:p>
            <a:pPr marL="306705" indent="-285750">
              <a:lnSpc>
                <a:spcPct val="100000"/>
              </a:lnSpc>
              <a:spcBef>
                <a:spcPts val="1685"/>
              </a:spcBef>
              <a:buFont typeface="Arial" panose="020B0604020202020204" pitchFamily="34" charset="0"/>
              <a:buChar char="•"/>
            </a:pPr>
            <a:r>
              <a:rPr lang="en-US" sz="1400" dirty="0">
                <a:latin typeface="Garamond" panose="02020404030301010803" pitchFamily="18" charset="0"/>
              </a:rPr>
              <a:t>ResNet-50 is a convolutional neural network that is 50 layers deep (48 Convolution layers along with 1 </a:t>
            </a:r>
            <a:r>
              <a:rPr lang="en-US" sz="1400" dirty="0" err="1">
                <a:latin typeface="Garamond" panose="02020404030301010803" pitchFamily="18" charset="0"/>
              </a:rPr>
              <a:t>MaxPool</a:t>
            </a:r>
            <a:r>
              <a:rPr lang="en-US" sz="1400" dirty="0">
                <a:latin typeface="Garamond" panose="02020404030301010803" pitchFamily="18" charset="0"/>
              </a:rPr>
              <a:t> and 1 Average Pool layer). </a:t>
            </a:r>
            <a:endParaRPr sz="1400" dirty="0">
              <a:latin typeface="Garamond" panose="02020404030301010803" pitchFamily="18" charset="0"/>
              <a:cs typeface="Garamond"/>
            </a:endParaRPr>
          </a:p>
        </p:txBody>
      </p:sp>
      <p:pic>
        <p:nvPicPr>
          <p:cNvPr id="8" name="object 8"/>
          <p:cNvPicPr/>
          <p:nvPr/>
        </p:nvPicPr>
        <p:blipFill>
          <a:blip r:embed="rId2">
            <a:extLst>
              <a:ext uri="{28A0092B-C50C-407E-A947-70E740481C1C}">
                <a14:useLocalDpi xmlns:a14="http://schemas.microsoft.com/office/drawing/2010/main" val="0"/>
              </a:ext>
            </a:extLst>
          </a:blip>
          <a:srcRect/>
          <a:stretch/>
        </p:blipFill>
        <p:spPr>
          <a:xfrm>
            <a:off x="1495708" y="4235956"/>
            <a:ext cx="7331223" cy="1833756"/>
          </a:xfrm>
          <a:prstGeom prst="rect">
            <a:avLst/>
          </a:prstGeom>
        </p:spPr>
      </p:pic>
      <p:sp>
        <p:nvSpPr>
          <p:cNvPr id="22" name="object 22"/>
          <p:cNvSpPr txBox="1">
            <a:spLocks noGrp="1"/>
          </p:cNvSpPr>
          <p:nvPr>
            <p:ph type="ftr" sz="quarter" idx="5"/>
          </p:nvPr>
        </p:nvSpPr>
        <p:spPr>
          <a:xfrm>
            <a:off x="1285696" y="6130339"/>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sp>
        <p:nvSpPr>
          <p:cNvPr id="23" name="object 23"/>
          <p:cNvSpPr txBox="1">
            <a:spLocks noGrp="1"/>
          </p:cNvSpPr>
          <p:nvPr>
            <p:ph type="dt" sz="half" idx="6"/>
          </p:nvPr>
        </p:nvSpPr>
        <p:spPr>
          <a:xfrm>
            <a:off x="4954015" y="6188323"/>
            <a:ext cx="685164" cy="166712"/>
          </a:xfrm>
          <a:prstGeom prst="rect">
            <a:avLst/>
          </a:prstGeom>
        </p:spPr>
        <p:txBody>
          <a:bodyPr vert="horz" wrap="square" lIns="0" tIns="0" rIns="0" bIns="0" rtlCol="0">
            <a:spAutoFit/>
          </a:bodyPr>
          <a:lstStyle/>
          <a:p>
            <a:pPr marL="12700">
              <a:lnSpc>
                <a:spcPts val="1270"/>
              </a:lnSpc>
            </a:pPr>
            <a:fld id="{E20F3FA2-A314-4449-A814-3C6F24281E7E}" type="datetime1">
              <a:rPr lang="it-IT" smtClean="0"/>
              <a:t>18/03/2022</a:t>
            </a:fld>
            <a:endParaRPr dirty="0"/>
          </a:p>
        </p:txBody>
      </p:sp>
      <p:sp>
        <p:nvSpPr>
          <p:cNvPr id="24" name="object 24"/>
          <p:cNvSpPr txBox="1"/>
          <p:nvPr/>
        </p:nvSpPr>
        <p:spPr>
          <a:xfrm>
            <a:off x="7840471" y="6188323"/>
            <a:ext cx="577850" cy="183515"/>
          </a:xfrm>
          <a:prstGeom prst="rect">
            <a:avLst/>
          </a:prstGeom>
        </p:spPr>
        <p:txBody>
          <a:bodyPr vert="horz" wrap="square" lIns="0" tIns="0" rIns="0" bIns="0" rtlCol="0">
            <a:spAutoFit/>
          </a:bodyPr>
          <a:lstStyle/>
          <a:p>
            <a:pPr marL="12700">
              <a:lnSpc>
                <a:spcPts val="1270"/>
              </a:lnSpc>
            </a:pPr>
            <a:r>
              <a:rPr sz="1100" b="1" err="1">
                <a:solidFill>
                  <a:srgbClr val="FFFFFF"/>
                </a:solidFill>
                <a:latin typeface="Garamond"/>
                <a:cs typeface="Garamond"/>
              </a:rPr>
              <a:t>Pagina</a:t>
            </a:r>
            <a:r>
              <a:rPr sz="1100" b="1" spc="-55">
                <a:solidFill>
                  <a:srgbClr val="FFFFFF"/>
                </a:solidFill>
                <a:latin typeface="Garamond"/>
                <a:cs typeface="Garamond"/>
              </a:rPr>
              <a:t> </a:t>
            </a:r>
            <a:fld id="{81D60167-4931-47E6-BA6A-407CBD079E47}" type="slidenum">
              <a:rPr sz="1100" b="1">
                <a:solidFill>
                  <a:srgbClr val="FFFFFF"/>
                </a:solidFill>
                <a:latin typeface="Garamond"/>
                <a:cs typeface="Garamond"/>
              </a:rPr>
              <a:t>3</a:t>
            </a:fld>
            <a:endParaRPr sz="1100">
              <a:latin typeface="Garamond"/>
              <a:cs typeface="Garamond"/>
            </a:endParaRPr>
          </a:p>
        </p:txBody>
      </p:sp>
      <p:grpSp>
        <p:nvGrpSpPr>
          <p:cNvPr id="26" name="object 10">
            <a:extLst>
              <a:ext uri="{FF2B5EF4-FFF2-40B4-BE49-F238E27FC236}">
                <a16:creationId xmlns:a16="http://schemas.microsoft.com/office/drawing/2014/main" id="{8DD36CA7-48AD-474A-B37A-35313ED9A64F}"/>
              </a:ext>
            </a:extLst>
          </p:cNvPr>
          <p:cNvGrpSpPr/>
          <p:nvPr/>
        </p:nvGrpSpPr>
        <p:grpSpPr>
          <a:xfrm>
            <a:off x="171668" y="4295904"/>
            <a:ext cx="976630" cy="568325"/>
            <a:chOff x="99440" y="4492752"/>
            <a:chExt cx="976630" cy="568325"/>
          </a:xfrm>
        </p:grpSpPr>
        <p:pic>
          <p:nvPicPr>
            <p:cNvPr id="29" name="object 11">
              <a:extLst>
                <a:ext uri="{FF2B5EF4-FFF2-40B4-BE49-F238E27FC236}">
                  <a16:creationId xmlns:a16="http://schemas.microsoft.com/office/drawing/2014/main" id="{1F533F87-F764-4411-9137-7958532781CC}"/>
                </a:ext>
              </a:extLst>
            </p:cNvPr>
            <p:cNvPicPr/>
            <p:nvPr/>
          </p:nvPicPr>
          <p:blipFill>
            <a:blip r:embed="rId3" cstate="print"/>
            <a:stretch>
              <a:fillRect/>
            </a:stretch>
          </p:blipFill>
          <p:spPr>
            <a:xfrm>
              <a:off x="498347" y="4492752"/>
              <a:ext cx="175259" cy="144780"/>
            </a:xfrm>
            <a:prstGeom prst="rect">
              <a:avLst/>
            </a:prstGeom>
          </p:spPr>
        </p:pic>
        <p:sp>
          <p:nvSpPr>
            <p:cNvPr id="30" name="object 12">
              <a:extLst>
                <a:ext uri="{FF2B5EF4-FFF2-40B4-BE49-F238E27FC236}">
                  <a16:creationId xmlns:a16="http://schemas.microsoft.com/office/drawing/2014/main" id="{3A234383-6DD5-408C-B590-D581C749CBE6}"/>
                </a:ext>
              </a:extLst>
            </p:cNvPr>
            <p:cNvSpPr/>
            <p:nvPr/>
          </p:nvSpPr>
          <p:spPr>
            <a:xfrm>
              <a:off x="108965" y="4662678"/>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31" name="object 21">
            <a:extLst>
              <a:ext uri="{FF2B5EF4-FFF2-40B4-BE49-F238E27FC236}">
                <a16:creationId xmlns:a16="http://schemas.microsoft.com/office/drawing/2014/main" id="{1CCA93C5-AB09-4396-B9A3-24BEB6689A05}"/>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32" name="object 16">
            <a:extLst>
              <a:ext uri="{FF2B5EF4-FFF2-40B4-BE49-F238E27FC236}">
                <a16:creationId xmlns:a16="http://schemas.microsoft.com/office/drawing/2014/main" id="{DBD44853-4320-4990-A4D6-0648D7101ED2}"/>
              </a:ext>
            </a:extLst>
          </p:cNvPr>
          <p:cNvSpPr/>
          <p:nvPr/>
        </p:nvSpPr>
        <p:spPr>
          <a:xfrm>
            <a:off x="190718" y="3847337"/>
            <a:ext cx="957580" cy="388620"/>
          </a:xfrm>
          <a:custGeom>
            <a:avLst/>
            <a:gdLst/>
            <a:ahLst/>
            <a:cxnLst/>
            <a:rect l="l" t="t" r="r" b="b"/>
            <a:pathLst>
              <a:path w="957580" h="388620">
                <a:moveTo>
                  <a:pt x="918210" y="0"/>
                </a:moveTo>
                <a:lnTo>
                  <a:pt x="38862" y="0"/>
                </a:lnTo>
                <a:lnTo>
                  <a:pt x="23735" y="3053"/>
                </a:lnTo>
                <a:lnTo>
                  <a:pt x="11382" y="11382"/>
                </a:lnTo>
                <a:lnTo>
                  <a:pt x="3053" y="23735"/>
                </a:lnTo>
                <a:lnTo>
                  <a:pt x="0" y="38861"/>
                </a:lnTo>
                <a:lnTo>
                  <a:pt x="0" y="349757"/>
                </a:lnTo>
                <a:lnTo>
                  <a:pt x="3053" y="364884"/>
                </a:lnTo>
                <a:lnTo>
                  <a:pt x="11382" y="377237"/>
                </a:lnTo>
                <a:lnTo>
                  <a:pt x="23735" y="385566"/>
                </a:lnTo>
                <a:lnTo>
                  <a:pt x="38862" y="388619"/>
                </a:lnTo>
                <a:lnTo>
                  <a:pt x="918210" y="388619"/>
                </a:lnTo>
                <a:lnTo>
                  <a:pt x="933336" y="385566"/>
                </a:lnTo>
                <a:lnTo>
                  <a:pt x="945689" y="377237"/>
                </a:lnTo>
                <a:lnTo>
                  <a:pt x="954018" y="364884"/>
                </a:lnTo>
                <a:lnTo>
                  <a:pt x="957072" y="349757"/>
                </a:lnTo>
                <a:lnTo>
                  <a:pt x="957072" y="38861"/>
                </a:lnTo>
                <a:lnTo>
                  <a:pt x="954018" y="23735"/>
                </a:lnTo>
                <a:lnTo>
                  <a:pt x="945689" y="11382"/>
                </a:lnTo>
                <a:lnTo>
                  <a:pt x="933336" y="3053"/>
                </a:lnTo>
                <a:lnTo>
                  <a:pt x="918210" y="0"/>
                </a:lnTo>
                <a:close/>
              </a:path>
            </a:pathLst>
          </a:custGeom>
          <a:solidFill>
            <a:srgbClr val="862536"/>
          </a:solidFill>
        </p:spPr>
        <p:txBody>
          <a:bodyPr wrap="square" lIns="0" tIns="0" rIns="0" bIns="0" rtlCol="0"/>
          <a:lstStyle/>
          <a:p>
            <a:endParaRPr/>
          </a:p>
        </p:txBody>
      </p:sp>
      <p:sp>
        <p:nvSpPr>
          <p:cNvPr id="33" name="object 17">
            <a:extLst>
              <a:ext uri="{FF2B5EF4-FFF2-40B4-BE49-F238E27FC236}">
                <a16:creationId xmlns:a16="http://schemas.microsoft.com/office/drawing/2014/main" id="{D6961C25-9BD8-4307-BB05-117406C4520C}"/>
              </a:ext>
            </a:extLst>
          </p:cNvPr>
          <p:cNvSpPr txBox="1"/>
          <p:nvPr/>
        </p:nvSpPr>
        <p:spPr>
          <a:xfrm>
            <a:off x="394287" y="3959956"/>
            <a:ext cx="5143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Garamond"/>
                <a:cs typeface="Garamond"/>
              </a:rPr>
              <a:t>Model</a:t>
            </a:r>
            <a:r>
              <a:rPr sz="1200" spc="-70" dirty="0">
                <a:solidFill>
                  <a:srgbClr val="FFFFFF"/>
                </a:solidFill>
                <a:latin typeface="Garamond"/>
                <a:cs typeface="Garamond"/>
              </a:rPr>
              <a:t> </a:t>
            </a:r>
            <a:r>
              <a:rPr sz="1200" dirty="0">
                <a:solidFill>
                  <a:srgbClr val="FFFFFF"/>
                </a:solidFill>
                <a:latin typeface="Garamond"/>
                <a:cs typeface="Garamond"/>
              </a:rPr>
              <a:t>1</a:t>
            </a:r>
            <a:endParaRPr sz="1200" dirty="0">
              <a:latin typeface="Garamond"/>
              <a:cs typeface="Garamond"/>
            </a:endParaRPr>
          </a:p>
        </p:txBody>
      </p:sp>
      <p:grpSp>
        <p:nvGrpSpPr>
          <p:cNvPr id="34" name="object 10">
            <a:extLst>
              <a:ext uri="{FF2B5EF4-FFF2-40B4-BE49-F238E27FC236}">
                <a16:creationId xmlns:a16="http://schemas.microsoft.com/office/drawing/2014/main" id="{B5E048BB-AED7-4254-BDAB-AD41EA2A24C8}"/>
              </a:ext>
            </a:extLst>
          </p:cNvPr>
          <p:cNvGrpSpPr/>
          <p:nvPr/>
        </p:nvGrpSpPr>
        <p:grpSpPr>
          <a:xfrm>
            <a:off x="190718" y="4928394"/>
            <a:ext cx="957580" cy="555882"/>
            <a:chOff x="108965" y="4408615"/>
            <a:chExt cx="957580" cy="555882"/>
          </a:xfrm>
        </p:grpSpPr>
        <p:pic>
          <p:nvPicPr>
            <p:cNvPr id="35" name="object 11">
              <a:extLst>
                <a:ext uri="{FF2B5EF4-FFF2-40B4-BE49-F238E27FC236}">
                  <a16:creationId xmlns:a16="http://schemas.microsoft.com/office/drawing/2014/main" id="{F33F981A-7766-4039-AE88-390C70CCD9BB}"/>
                </a:ext>
              </a:extLst>
            </p:cNvPr>
            <p:cNvPicPr/>
            <p:nvPr/>
          </p:nvPicPr>
          <p:blipFill>
            <a:blip r:embed="rId3" cstate="print"/>
            <a:stretch>
              <a:fillRect/>
            </a:stretch>
          </p:blipFill>
          <p:spPr>
            <a:xfrm>
              <a:off x="465257" y="4408615"/>
              <a:ext cx="175259" cy="144780"/>
            </a:xfrm>
            <a:prstGeom prst="rect">
              <a:avLst/>
            </a:prstGeom>
          </p:spPr>
        </p:pic>
        <p:sp>
          <p:nvSpPr>
            <p:cNvPr id="36" name="object 12">
              <a:extLst>
                <a:ext uri="{FF2B5EF4-FFF2-40B4-BE49-F238E27FC236}">
                  <a16:creationId xmlns:a16="http://schemas.microsoft.com/office/drawing/2014/main" id="{7B93F929-E18B-40A9-AB41-BA2085979AC9}"/>
                </a:ext>
              </a:extLst>
            </p:cNvPr>
            <p:cNvSpPr/>
            <p:nvPr/>
          </p:nvSpPr>
          <p:spPr>
            <a:xfrm>
              <a:off x="108965" y="4575877"/>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37" name="object 21">
            <a:extLst>
              <a:ext uri="{FF2B5EF4-FFF2-40B4-BE49-F238E27FC236}">
                <a16:creationId xmlns:a16="http://schemas.microsoft.com/office/drawing/2014/main" id="{6679E3FD-5DE7-4D29-BF3D-C257FB17EEC7}"/>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latin typeface="Garamond"/>
                <a:cs typeface="Garamond"/>
              </a:rPr>
              <a:t>Evaluation</a:t>
            </a:r>
            <a:endParaRPr sz="1200" dirty="0">
              <a:latin typeface="Garamond"/>
              <a:cs typeface="Garamond"/>
            </a:endParaRPr>
          </a:p>
        </p:txBody>
      </p:sp>
      <p:grpSp>
        <p:nvGrpSpPr>
          <p:cNvPr id="46" name="object 10">
            <a:extLst>
              <a:ext uri="{FF2B5EF4-FFF2-40B4-BE49-F238E27FC236}">
                <a16:creationId xmlns:a16="http://schemas.microsoft.com/office/drawing/2014/main" id="{75C6B0EB-260E-4101-B384-60FD1591412C}"/>
              </a:ext>
            </a:extLst>
          </p:cNvPr>
          <p:cNvGrpSpPr/>
          <p:nvPr/>
        </p:nvGrpSpPr>
        <p:grpSpPr>
          <a:xfrm>
            <a:off x="188191" y="5556729"/>
            <a:ext cx="957580" cy="561815"/>
            <a:chOff x="102049" y="4412624"/>
            <a:chExt cx="957580" cy="561815"/>
          </a:xfrm>
        </p:grpSpPr>
        <p:pic>
          <p:nvPicPr>
            <p:cNvPr id="47" name="object 11">
              <a:extLst>
                <a:ext uri="{FF2B5EF4-FFF2-40B4-BE49-F238E27FC236}">
                  <a16:creationId xmlns:a16="http://schemas.microsoft.com/office/drawing/2014/main" id="{0D613900-E992-44B9-BC90-0CD8B3F477BE}"/>
                </a:ext>
              </a:extLst>
            </p:cNvPr>
            <p:cNvPicPr/>
            <p:nvPr/>
          </p:nvPicPr>
          <p:blipFill>
            <a:blip r:embed="rId3" cstate="print"/>
            <a:stretch>
              <a:fillRect/>
            </a:stretch>
          </p:blipFill>
          <p:spPr>
            <a:xfrm>
              <a:off x="474782" y="4412624"/>
              <a:ext cx="175259" cy="144780"/>
            </a:xfrm>
            <a:prstGeom prst="rect">
              <a:avLst/>
            </a:prstGeom>
          </p:spPr>
        </p:pic>
        <p:sp>
          <p:nvSpPr>
            <p:cNvPr id="48" name="object 12">
              <a:extLst>
                <a:ext uri="{FF2B5EF4-FFF2-40B4-BE49-F238E27FC236}">
                  <a16:creationId xmlns:a16="http://schemas.microsoft.com/office/drawing/2014/main" id="{319CE29F-ECB5-4510-B9BE-F061262671C9}"/>
                </a:ext>
              </a:extLst>
            </p:cNvPr>
            <p:cNvSpPr/>
            <p:nvPr/>
          </p:nvSpPr>
          <p:spPr>
            <a:xfrm>
              <a:off x="102049" y="458581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49" name="object 21">
            <a:extLst>
              <a:ext uri="{FF2B5EF4-FFF2-40B4-BE49-F238E27FC236}">
                <a16:creationId xmlns:a16="http://schemas.microsoft.com/office/drawing/2014/main" id="{CEA013FD-C8E8-4733-831D-A2EBE7209B72}"/>
              </a:ext>
            </a:extLst>
          </p:cNvPr>
          <p:cNvSpPr txBox="1"/>
          <p:nvPr/>
        </p:nvSpPr>
        <p:spPr>
          <a:xfrm>
            <a:off x="186313" y="5830024"/>
            <a:ext cx="961985"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Attention</a:t>
            </a:r>
            <a:r>
              <a:rPr lang="it-IT" sz="1200" dirty="0">
                <a:latin typeface="Garamond"/>
                <a:cs typeface="Garamond"/>
              </a:rPr>
              <a:t> Maps</a:t>
            </a:r>
            <a:endParaRPr sz="1200" dirty="0">
              <a:latin typeface="Garamond"/>
              <a:cs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71880" y="260596"/>
            <a:ext cx="4238320" cy="382156"/>
          </a:xfrm>
          <a:prstGeom prst="rect">
            <a:avLst/>
          </a:prstGeom>
        </p:spPr>
        <p:txBody>
          <a:bodyPr vert="horz" wrap="square" lIns="0" tIns="12700" rIns="0" bIns="0" rtlCol="0">
            <a:spAutoFit/>
          </a:bodyPr>
          <a:lstStyle/>
          <a:p>
            <a:pPr marL="12700">
              <a:lnSpc>
                <a:spcPct val="100000"/>
              </a:lnSpc>
              <a:spcBef>
                <a:spcPts val="100"/>
              </a:spcBef>
            </a:pPr>
            <a:r>
              <a:rPr spc="-5" dirty="0"/>
              <a:t>Model</a:t>
            </a:r>
            <a:r>
              <a:rPr spc="-40" dirty="0"/>
              <a:t> </a:t>
            </a:r>
            <a:r>
              <a:rPr lang="it-IT" spc="-40" dirty="0"/>
              <a:t>2</a:t>
            </a:r>
            <a:r>
              <a:rPr dirty="0"/>
              <a:t>:</a:t>
            </a:r>
            <a:r>
              <a:rPr spc="-40" dirty="0"/>
              <a:t> </a:t>
            </a:r>
            <a:r>
              <a:rPr lang="it-IT" spc="-40" dirty="0" err="1"/>
              <a:t>PatchConvNet</a:t>
            </a:r>
            <a:r>
              <a:rPr lang="it-IT" spc="-40" dirty="0"/>
              <a:t> S60</a:t>
            </a:r>
            <a:endParaRPr dirty="0"/>
          </a:p>
        </p:txBody>
      </p:sp>
      <p:sp>
        <p:nvSpPr>
          <p:cNvPr id="4" name="object 4"/>
          <p:cNvSpPr txBox="1"/>
          <p:nvPr/>
        </p:nvSpPr>
        <p:spPr>
          <a:xfrm>
            <a:off x="1310475" y="719225"/>
            <a:ext cx="7652332" cy="4991751"/>
          </a:xfrm>
          <a:prstGeom prst="rect">
            <a:avLst/>
          </a:prstGeom>
        </p:spPr>
        <p:txBody>
          <a:bodyPr vert="horz" wrap="square" lIns="0" tIns="13335" rIns="0" bIns="0" rtlCol="0">
            <a:spAutoFit/>
          </a:bodyPr>
          <a:lstStyle/>
          <a:p>
            <a:pPr marL="12700">
              <a:lnSpc>
                <a:spcPct val="100000"/>
              </a:lnSpc>
              <a:spcBef>
                <a:spcPts val="105"/>
              </a:spcBef>
            </a:pPr>
            <a:r>
              <a:rPr lang="en-US" b="1" spc="-5" dirty="0">
                <a:latin typeface="Garamond"/>
                <a:cs typeface="Garamond"/>
              </a:rPr>
              <a:t>Complete</a:t>
            </a:r>
            <a:r>
              <a:rPr lang="en-US" b="1" spc="-15" dirty="0">
                <a:latin typeface="Garamond"/>
                <a:cs typeface="Garamond"/>
              </a:rPr>
              <a:t> </a:t>
            </a:r>
            <a:r>
              <a:rPr lang="en-US" b="1" spc="-5" dirty="0">
                <a:latin typeface="Garamond"/>
                <a:cs typeface="Garamond"/>
              </a:rPr>
              <a:t>architecture</a:t>
            </a:r>
            <a:r>
              <a:rPr lang="en-US" b="1" spc="5" dirty="0">
                <a:latin typeface="Garamond"/>
                <a:cs typeface="Garamond"/>
              </a:rPr>
              <a:t> </a:t>
            </a:r>
            <a:r>
              <a:rPr lang="en-US" b="1" spc="-5" dirty="0">
                <a:latin typeface="Garamond"/>
                <a:cs typeface="Garamond"/>
              </a:rPr>
              <a:t>implemented</a:t>
            </a:r>
          </a:p>
          <a:p>
            <a:pPr marL="12700">
              <a:lnSpc>
                <a:spcPct val="100000"/>
              </a:lnSpc>
              <a:spcBef>
                <a:spcPts val="105"/>
              </a:spcBef>
            </a:pPr>
            <a:r>
              <a:rPr lang="en-US" sz="1400" dirty="0" err="1">
                <a:latin typeface="Garamond" panose="02020404030301010803" pitchFamily="18" charset="0"/>
              </a:rPr>
              <a:t>PatchConvNet</a:t>
            </a:r>
            <a:r>
              <a:rPr lang="en-US" sz="1400" dirty="0">
                <a:latin typeface="Garamond" panose="02020404030301010803" pitchFamily="18" charset="0"/>
              </a:rPr>
              <a:t> is a deep neural network created merging features of two popular models: Vision Transformers and Convolutional networks:</a:t>
            </a:r>
          </a:p>
          <a:p>
            <a:pPr marL="20955">
              <a:lnSpc>
                <a:spcPct val="100000"/>
              </a:lnSpc>
              <a:spcBef>
                <a:spcPts val="1685"/>
              </a:spcBef>
            </a:pPr>
            <a:r>
              <a:rPr lang="it-IT" sz="1600" b="1" spc="-5" dirty="0" err="1">
                <a:latin typeface="Garamond" panose="02020404030301010803" pitchFamily="18" charset="0"/>
                <a:cs typeface="Garamond"/>
              </a:rPr>
              <a:t>ViT</a:t>
            </a:r>
            <a:r>
              <a:rPr lang="it-IT" sz="1600" b="1" spc="-5" dirty="0">
                <a:latin typeface="Garamond" panose="02020404030301010803" pitchFamily="18" charset="0"/>
                <a:cs typeface="Garamond"/>
              </a:rPr>
              <a:t>:</a:t>
            </a:r>
            <a:endParaRPr sz="1600" dirty="0">
              <a:latin typeface="Garamond" panose="02020404030301010803" pitchFamily="18" charset="0"/>
              <a:cs typeface="Garamond"/>
            </a:endParaRPr>
          </a:p>
          <a:p>
            <a:pPr marL="765175" lvl="1" indent="-287655">
              <a:lnSpc>
                <a:spcPct val="100000"/>
              </a:lnSpc>
              <a:spcBef>
                <a:spcPts val="120"/>
              </a:spcBef>
              <a:buFont typeface="Arial"/>
              <a:buChar char="•"/>
              <a:tabLst>
                <a:tab pos="765175" algn="l"/>
                <a:tab pos="765810" algn="l"/>
              </a:tabLst>
            </a:pPr>
            <a:r>
              <a:rPr lang="it-IT" sz="1400" dirty="0">
                <a:latin typeface="Garamond" panose="02020404030301010803" pitchFamily="18" charset="0"/>
              </a:rPr>
              <a:t>Patch </a:t>
            </a:r>
            <a:r>
              <a:rPr lang="it-IT" sz="1400" dirty="0" err="1">
                <a:latin typeface="Garamond" panose="02020404030301010803" pitchFamily="18" charset="0"/>
              </a:rPr>
              <a:t>based</a:t>
            </a:r>
            <a:r>
              <a:rPr lang="it-IT" sz="1400" dirty="0">
                <a:latin typeface="Garamond" panose="02020404030301010803" pitchFamily="18" charset="0"/>
              </a:rPr>
              <a:t> processing;</a:t>
            </a:r>
          </a:p>
          <a:p>
            <a:pPr marL="765175" lvl="1" indent="-287655">
              <a:lnSpc>
                <a:spcPct val="100000"/>
              </a:lnSpc>
              <a:spcBef>
                <a:spcPts val="120"/>
              </a:spcBef>
              <a:buFont typeface="Arial"/>
              <a:buChar char="•"/>
              <a:tabLst>
                <a:tab pos="765175" algn="l"/>
                <a:tab pos="765810" algn="l"/>
              </a:tabLst>
            </a:pPr>
            <a:r>
              <a:rPr lang="en-US" sz="1400" dirty="0">
                <a:latin typeface="Garamond" panose="02020404030301010803" pitchFamily="18" charset="0"/>
              </a:rPr>
              <a:t>aggregation of the image information based on a so called “class token”, used in comparison with the patches more related to the </a:t>
            </a:r>
            <a:r>
              <a:rPr lang="en-US" sz="1400" dirty="0" err="1">
                <a:latin typeface="Garamond" panose="02020404030301010803" pitchFamily="18" charset="0"/>
              </a:rPr>
              <a:t>classifcation</a:t>
            </a:r>
            <a:r>
              <a:rPr lang="en-US" sz="1400" dirty="0">
                <a:latin typeface="Garamond" panose="02020404030301010803" pitchFamily="18" charset="0"/>
              </a:rPr>
              <a:t> decision;</a:t>
            </a:r>
          </a:p>
          <a:p>
            <a:pPr marL="765175" lvl="1" indent="-287655">
              <a:lnSpc>
                <a:spcPct val="100000"/>
              </a:lnSpc>
              <a:spcBef>
                <a:spcPts val="120"/>
              </a:spcBef>
              <a:buFont typeface="Arial"/>
              <a:buChar char="•"/>
              <a:tabLst>
                <a:tab pos="765175" algn="l"/>
                <a:tab pos="765810" algn="l"/>
              </a:tabLst>
            </a:pPr>
            <a:r>
              <a:rPr lang="en-US" sz="1400" dirty="0">
                <a:latin typeface="Garamond" panose="02020404030301010803" pitchFamily="18" charset="0"/>
              </a:rPr>
              <a:t>a </a:t>
            </a:r>
            <a:r>
              <a:rPr lang="en-US" sz="1400" dirty="0" err="1">
                <a:latin typeface="Garamond" panose="02020404030301010803" pitchFamily="18" charset="0"/>
              </a:rPr>
              <a:t>softmax</a:t>
            </a:r>
            <a:r>
              <a:rPr lang="en-US" sz="1400" dirty="0">
                <a:latin typeface="Garamond" panose="02020404030301010803" pitchFamily="18" charset="0"/>
              </a:rPr>
              <a:t> in a self-attention block for producing attention maps: they show relationship between class token and patches;</a:t>
            </a:r>
            <a:endParaRPr sz="1400" dirty="0">
              <a:latin typeface="Garamond" panose="02020404030301010803" pitchFamily="18" charset="0"/>
              <a:cs typeface="Garamond"/>
            </a:endParaRPr>
          </a:p>
          <a:p>
            <a:pPr marL="20320">
              <a:lnSpc>
                <a:spcPct val="100000"/>
              </a:lnSpc>
              <a:tabLst>
                <a:tab pos="307340" algn="l"/>
                <a:tab pos="308610" algn="l"/>
              </a:tabLst>
            </a:pPr>
            <a:r>
              <a:rPr lang="it-IT" sz="1600" b="1" spc="-10" dirty="0" err="1">
                <a:latin typeface="Garamond" panose="02020404030301010803" pitchFamily="18" charset="0"/>
                <a:cs typeface="Garamond"/>
              </a:rPr>
              <a:t>ConvNets</a:t>
            </a:r>
            <a:r>
              <a:rPr lang="it-IT" sz="1600" b="1" spc="5" dirty="0">
                <a:latin typeface="Garamond" panose="02020404030301010803" pitchFamily="18" charset="0"/>
                <a:cs typeface="Garamond"/>
              </a:rPr>
              <a:t>:</a:t>
            </a:r>
            <a:endParaRPr sz="1600" dirty="0">
              <a:latin typeface="Garamond" panose="02020404030301010803" pitchFamily="18" charset="0"/>
              <a:cs typeface="Garamond"/>
            </a:endParaRPr>
          </a:p>
          <a:p>
            <a:pPr marL="765175" lvl="1" indent="-287655">
              <a:lnSpc>
                <a:spcPct val="100000"/>
              </a:lnSpc>
              <a:buFont typeface="Arial"/>
              <a:buChar char="•"/>
              <a:tabLst>
                <a:tab pos="765175" algn="l"/>
                <a:tab pos="765810" algn="l"/>
              </a:tabLst>
            </a:pPr>
            <a:r>
              <a:rPr lang="it-IT" sz="1400" dirty="0">
                <a:latin typeface="Garamond" panose="02020404030301010803" pitchFamily="18" charset="0"/>
              </a:rPr>
              <a:t>a </a:t>
            </a:r>
            <a:r>
              <a:rPr lang="it-IT" sz="1400" dirty="0" err="1">
                <a:latin typeface="Garamond" panose="02020404030301010803" pitchFamily="18" charset="0"/>
              </a:rPr>
              <a:t>convolutional</a:t>
            </a:r>
            <a:r>
              <a:rPr lang="it-IT" sz="1400" dirty="0">
                <a:latin typeface="Garamond" panose="02020404030301010803" pitchFamily="18" charset="0"/>
              </a:rPr>
              <a:t> network;</a:t>
            </a:r>
          </a:p>
          <a:p>
            <a:pPr marL="765175" lvl="1" indent="-287655">
              <a:lnSpc>
                <a:spcPct val="100000"/>
              </a:lnSpc>
              <a:buFont typeface="Arial"/>
              <a:buChar char="•"/>
              <a:tabLst>
                <a:tab pos="765175" algn="l"/>
                <a:tab pos="765810" algn="l"/>
              </a:tabLst>
            </a:pPr>
            <a:r>
              <a:rPr lang="it-IT" sz="1400" dirty="0" err="1">
                <a:latin typeface="Garamond" panose="02020404030301010803" pitchFamily="18" charset="0"/>
              </a:rPr>
              <a:t>using</a:t>
            </a:r>
            <a:r>
              <a:rPr lang="it-IT" sz="1400" dirty="0">
                <a:latin typeface="Garamond" panose="02020404030301010803" pitchFamily="18" charset="0"/>
              </a:rPr>
              <a:t> patch processing; </a:t>
            </a:r>
          </a:p>
          <a:p>
            <a:pPr marL="765175" lvl="1" indent="-287655">
              <a:lnSpc>
                <a:spcPct val="100000"/>
              </a:lnSpc>
              <a:buFont typeface="Arial"/>
              <a:buChar char="•"/>
              <a:tabLst>
                <a:tab pos="765175" algn="l"/>
                <a:tab pos="765810" algn="l"/>
              </a:tabLst>
            </a:pPr>
            <a:r>
              <a:rPr lang="en-US" sz="1400" dirty="0">
                <a:latin typeface="Garamond" panose="02020404030301010803" pitchFamily="18" charset="0"/>
              </a:rPr>
              <a:t>producing attention maps with a single class token.</a:t>
            </a:r>
          </a:p>
          <a:p>
            <a:pPr marL="20320">
              <a:tabLst>
                <a:tab pos="765175" algn="l"/>
                <a:tab pos="765810" algn="l"/>
              </a:tabLst>
            </a:pPr>
            <a:endParaRPr lang="en-US" sz="1400" dirty="0">
              <a:latin typeface="Garamond" panose="02020404030301010803" pitchFamily="18" charset="0"/>
            </a:endParaRPr>
          </a:p>
          <a:p>
            <a:pPr marL="20320">
              <a:tabLst>
                <a:tab pos="765175" algn="l"/>
                <a:tab pos="765810" algn="l"/>
              </a:tabLst>
            </a:pPr>
            <a:r>
              <a:rPr lang="en-US" sz="1400" dirty="0">
                <a:latin typeface="Garamond" panose="02020404030301010803" pitchFamily="18" charset="0"/>
              </a:rPr>
              <a:t>					      </a:t>
            </a:r>
            <a:r>
              <a:rPr lang="en-US" b="1" dirty="0">
                <a:latin typeface="Garamond" panose="02020404030301010803" pitchFamily="18" charset="0"/>
              </a:rPr>
              <a:t>History</a:t>
            </a:r>
          </a:p>
          <a:p>
            <a:pPr marL="20320">
              <a:tabLst>
                <a:tab pos="765175" algn="l"/>
                <a:tab pos="765810" algn="l"/>
              </a:tabLst>
            </a:pPr>
            <a:r>
              <a:rPr lang="en-US" sz="1400" dirty="0">
                <a:latin typeface="Garamond" panose="02020404030301010803" pitchFamily="18" charset="0"/>
              </a:rPr>
              <a:t>The attention based processing has been introduced by </a:t>
            </a:r>
            <a:r>
              <a:rPr lang="en-US" sz="1400" dirty="0" err="1">
                <a:latin typeface="Garamond" panose="02020404030301010803" pitchFamily="18" charset="0"/>
              </a:rPr>
              <a:t>ViT</a:t>
            </a:r>
            <a:r>
              <a:rPr lang="en-US" sz="1400" dirty="0">
                <a:latin typeface="Garamond" panose="02020404030301010803" pitchFamily="18" charset="0"/>
              </a:rPr>
              <a:t>: it processes images as a set of non-         overlapping patches without convolutions or </a:t>
            </a:r>
            <a:r>
              <a:rPr lang="en-US" sz="1400" dirty="0" err="1">
                <a:latin typeface="Garamond" panose="02020404030301010803" pitchFamily="18" charset="0"/>
              </a:rPr>
              <a:t>downsamplings</a:t>
            </a:r>
            <a:r>
              <a:rPr lang="en-US" sz="1400" dirty="0">
                <a:latin typeface="Garamond" panose="02020404030301010803" pitchFamily="18" charset="0"/>
              </a:rPr>
              <a:t>.</a:t>
            </a:r>
          </a:p>
          <a:p>
            <a:pPr marL="20320">
              <a:tabLst>
                <a:tab pos="765175" algn="l"/>
                <a:tab pos="765810" algn="l"/>
              </a:tabLst>
            </a:pPr>
            <a:endParaRPr lang="en-US" sz="1400" dirty="0">
              <a:latin typeface="Garamond" panose="02020404030301010803" pitchFamily="18" charset="0"/>
            </a:endParaRPr>
          </a:p>
          <a:p>
            <a:pPr marL="20320">
              <a:tabLst>
                <a:tab pos="765175" algn="l"/>
                <a:tab pos="765810" algn="l"/>
              </a:tabLst>
            </a:pPr>
            <a:r>
              <a:rPr lang="en-US" sz="1400" dirty="0">
                <a:latin typeface="Garamond" panose="02020404030301010803" pitchFamily="18" charset="0"/>
              </a:rPr>
              <a:t>Many works are now reintroducing them in </a:t>
            </a:r>
            <a:r>
              <a:rPr lang="en-US" sz="1400" dirty="0" err="1">
                <a:latin typeface="Garamond" panose="02020404030301010803" pitchFamily="18" charset="0"/>
              </a:rPr>
              <a:t>ViT</a:t>
            </a:r>
            <a:r>
              <a:rPr lang="en-US" sz="1400" dirty="0">
                <a:latin typeface="Garamond" panose="02020404030301010803" pitchFamily="18" charset="0"/>
              </a:rPr>
              <a:t> and classification decision is obtained through a </a:t>
            </a:r>
            <a:r>
              <a:rPr lang="en-US" sz="1400" dirty="0" err="1">
                <a:latin typeface="Garamond" panose="02020404030301010803" pitchFamily="18" charset="0"/>
              </a:rPr>
              <a:t>selfattention</a:t>
            </a:r>
            <a:r>
              <a:rPr lang="en-US" sz="1400" dirty="0">
                <a:latin typeface="Garamond" panose="02020404030301010803" pitchFamily="18" charset="0"/>
              </a:rPr>
              <a:t> mechanism offering a direct access to the location of the information used to make it, inspired to the idea of Vision Transformers.</a:t>
            </a:r>
          </a:p>
        </p:txBody>
      </p:sp>
      <p:sp>
        <p:nvSpPr>
          <p:cNvPr id="23" name="object 23"/>
          <p:cNvSpPr txBox="1">
            <a:spLocks noGrp="1"/>
          </p:cNvSpPr>
          <p:nvPr>
            <p:ph type="dt" sz="half" idx="6"/>
          </p:nvPr>
        </p:nvSpPr>
        <p:spPr>
          <a:xfrm>
            <a:off x="4954015" y="6188323"/>
            <a:ext cx="685164" cy="166712"/>
          </a:xfrm>
          <a:prstGeom prst="rect">
            <a:avLst/>
          </a:prstGeom>
        </p:spPr>
        <p:txBody>
          <a:bodyPr vert="horz" wrap="square" lIns="0" tIns="0" rIns="0" bIns="0" rtlCol="0">
            <a:spAutoFit/>
          </a:bodyPr>
          <a:lstStyle/>
          <a:p>
            <a:pPr marL="12700">
              <a:lnSpc>
                <a:spcPts val="1270"/>
              </a:lnSpc>
            </a:pPr>
            <a:fld id="{5D9F3C2B-9857-46C4-8137-BCFD0ACDD014}" type="datetime1">
              <a:rPr lang="it-IT" smtClean="0"/>
              <a:t>18/03/2022</a:t>
            </a:fld>
            <a:endParaRPr dirty="0"/>
          </a:p>
        </p:txBody>
      </p:sp>
      <p:sp>
        <p:nvSpPr>
          <p:cNvPr id="24" name="object 24"/>
          <p:cNvSpPr txBox="1"/>
          <p:nvPr/>
        </p:nvSpPr>
        <p:spPr>
          <a:xfrm>
            <a:off x="7840471" y="6188323"/>
            <a:ext cx="577850" cy="183515"/>
          </a:xfrm>
          <a:prstGeom prst="rect">
            <a:avLst/>
          </a:prstGeom>
        </p:spPr>
        <p:txBody>
          <a:bodyPr vert="horz" wrap="square" lIns="0" tIns="0" rIns="0" bIns="0" rtlCol="0">
            <a:spAutoFit/>
          </a:bodyPr>
          <a:lstStyle/>
          <a:p>
            <a:pPr marL="12700">
              <a:lnSpc>
                <a:spcPts val="1270"/>
              </a:lnSpc>
            </a:pPr>
            <a:r>
              <a:rPr sz="1100" b="1" err="1">
                <a:solidFill>
                  <a:srgbClr val="FFFFFF"/>
                </a:solidFill>
                <a:latin typeface="Garamond"/>
                <a:cs typeface="Garamond"/>
              </a:rPr>
              <a:t>Pagina</a:t>
            </a:r>
            <a:r>
              <a:rPr sz="1100" b="1" spc="-55">
                <a:solidFill>
                  <a:srgbClr val="FFFFFF"/>
                </a:solidFill>
                <a:latin typeface="Garamond"/>
                <a:cs typeface="Garamond"/>
              </a:rPr>
              <a:t> </a:t>
            </a:r>
            <a:fld id="{81D60167-4931-47E6-BA6A-407CBD079E47}" type="slidenum">
              <a:rPr sz="1100" b="1">
                <a:solidFill>
                  <a:srgbClr val="FFFFFF"/>
                </a:solidFill>
                <a:latin typeface="Garamond"/>
                <a:cs typeface="Garamond"/>
              </a:rPr>
              <a:t>4</a:t>
            </a:fld>
            <a:endParaRPr sz="1100">
              <a:latin typeface="Garamond"/>
              <a:cs typeface="Garamond"/>
            </a:endParaRPr>
          </a:p>
        </p:txBody>
      </p:sp>
      <p:sp>
        <p:nvSpPr>
          <p:cNvPr id="25" name="object 22">
            <a:extLst>
              <a:ext uri="{FF2B5EF4-FFF2-40B4-BE49-F238E27FC236}">
                <a16:creationId xmlns:a16="http://schemas.microsoft.com/office/drawing/2014/main" id="{76E66F8F-5D5F-44A3-AC44-00A95F30831B}"/>
              </a:ext>
            </a:extLst>
          </p:cNvPr>
          <p:cNvSpPr txBox="1">
            <a:spLocks noGrp="1"/>
          </p:cNvSpPr>
          <p:nvPr>
            <p:ph type="ftr" sz="quarter" idx="5"/>
          </p:nvPr>
        </p:nvSpPr>
        <p:spPr>
          <a:xfrm>
            <a:off x="1285804" y="6127373"/>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grpSp>
        <p:nvGrpSpPr>
          <p:cNvPr id="29" name="object 10">
            <a:extLst>
              <a:ext uri="{FF2B5EF4-FFF2-40B4-BE49-F238E27FC236}">
                <a16:creationId xmlns:a16="http://schemas.microsoft.com/office/drawing/2014/main" id="{02C1CBC1-8D66-4A52-942C-6195746E4043}"/>
              </a:ext>
            </a:extLst>
          </p:cNvPr>
          <p:cNvGrpSpPr/>
          <p:nvPr/>
        </p:nvGrpSpPr>
        <p:grpSpPr>
          <a:xfrm>
            <a:off x="171668" y="4295904"/>
            <a:ext cx="976630" cy="568325"/>
            <a:chOff x="99440" y="4492752"/>
            <a:chExt cx="976630" cy="568325"/>
          </a:xfrm>
        </p:grpSpPr>
        <p:pic>
          <p:nvPicPr>
            <p:cNvPr id="30" name="object 11">
              <a:extLst>
                <a:ext uri="{FF2B5EF4-FFF2-40B4-BE49-F238E27FC236}">
                  <a16:creationId xmlns:a16="http://schemas.microsoft.com/office/drawing/2014/main" id="{8AA685DE-E708-4FF3-B3F7-6B3CFF2A588D}"/>
                </a:ext>
              </a:extLst>
            </p:cNvPr>
            <p:cNvPicPr/>
            <p:nvPr/>
          </p:nvPicPr>
          <p:blipFill>
            <a:blip r:embed="rId2" cstate="print"/>
            <a:stretch>
              <a:fillRect/>
            </a:stretch>
          </p:blipFill>
          <p:spPr>
            <a:xfrm>
              <a:off x="498347" y="4492752"/>
              <a:ext cx="175259" cy="144780"/>
            </a:xfrm>
            <a:prstGeom prst="rect">
              <a:avLst/>
            </a:prstGeom>
          </p:spPr>
        </p:pic>
        <p:sp>
          <p:nvSpPr>
            <p:cNvPr id="31" name="object 12">
              <a:extLst>
                <a:ext uri="{FF2B5EF4-FFF2-40B4-BE49-F238E27FC236}">
                  <a16:creationId xmlns:a16="http://schemas.microsoft.com/office/drawing/2014/main" id="{2EB70156-7F8A-4E9A-91AE-A78BDE6D7C31}"/>
                </a:ext>
              </a:extLst>
            </p:cNvPr>
            <p:cNvSpPr/>
            <p:nvPr/>
          </p:nvSpPr>
          <p:spPr>
            <a:xfrm>
              <a:off x="108965" y="4662678"/>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32" name="object 21">
            <a:extLst>
              <a:ext uri="{FF2B5EF4-FFF2-40B4-BE49-F238E27FC236}">
                <a16:creationId xmlns:a16="http://schemas.microsoft.com/office/drawing/2014/main" id="{BF885755-CBC5-4EC9-B14B-59180063105B}"/>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33" name="object 16">
            <a:extLst>
              <a:ext uri="{FF2B5EF4-FFF2-40B4-BE49-F238E27FC236}">
                <a16:creationId xmlns:a16="http://schemas.microsoft.com/office/drawing/2014/main" id="{A4171E44-FB25-48DE-99E7-95F303C527BF}"/>
              </a:ext>
            </a:extLst>
          </p:cNvPr>
          <p:cNvSpPr/>
          <p:nvPr/>
        </p:nvSpPr>
        <p:spPr>
          <a:xfrm>
            <a:off x="190718" y="3847337"/>
            <a:ext cx="957580" cy="388620"/>
          </a:xfrm>
          <a:custGeom>
            <a:avLst/>
            <a:gdLst/>
            <a:ahLst/>
            <a:cxnLst/>
            <a:rect l="l" t="t" r="r" b="b"/>
            <a:pathLst>
              <a:path w="957580" h="388620">
                <a:moveTo>
                  <a:pt x="918210" y="0"/>
                </a:moveTo>
                <a:lnTo>
                  <a:pt x="38862" y="0"/>
                </a:lnTo>
                <a:lnTo>
                  <a:pt x="23735" y="3053"/>
                </a:lnTo>
                <a:lnTo>
                  <a:pt x="11382" y="11382"/>
                </a:lnTo>
                <a:lnTo>
                  <a:pt x="3053" y="23735"/>
                </a:lnTo>
                <a:lnTo>
                  <a:pt x="0" y="38861"/>
                </a:lnTo>
                <a:lnTo>
                  <a:pt x="0" y="349757"/>
                </a:lnTo>
                <a:lnTo>
                  <a:pt x="3053" y="364884"/>
                </a:lnTo>
                <a:lnTo>
                  <a:pt x="11382" y="377237"/>
                </a:lnTo>
                <a:lnTo>
                  <a:pt x="23735" y="385566"/>
                </a:lnTo>
                <a:lnTo>
                  <a:pt x="38862" y="388619"/>
                </a:lnTo>
                <a:lnTo>
                  <a:pt x="918210" y="388619"/>
                </a:lnTo>
                <a:lnTo>
                  <a:pt x="933336" y="385566"/>
                </a:lnTo>
                <a:lnTo>
                  <a:pt x="945689" y="377237"/>
                </a:lnTo>
                <a:lnTo>
                  <a:pt x="954018" y="364884"/>
                </a:lnTo>
                <a:lnTo>
                  <a:pt x="957072" y="349757"/>
                </a:lnTo>
                <a:lnTo>
                  <a:pt x="957072" y="38861"/>
                </a:lnTo>
                <a:lnTo>
                  <a:pt x="954018" y="23735"/>
                </a:lnTo>
                <a:lnTo>
                  <a:pt x="945689" y="11382"/>
                </a:lnTo>
                <a:lnTo>
                  <a:pt x="933336" y="3053"/>
                </a:lnTo>
                <a:lnTo>
                  <a:pt x="918210" y="0"/>
                </a:lnTo>
                <a:close/>
              </a:path>
            </a:pathLst>
          </a:custGeom>
          <a:solidFill>
            <a:srgbClr val="862536"/>
          </a:solidFill>
        </p:spPr>
        <p:txBody>
          <a:bodyPr wrap="square" lIns="0" tIns="0" rIns="0" bIns="0" rtlCol="0"/>
          <a:lstStyle/>
          <a:p>
            <a:endParaRPr/>
          </a:p>
        </p:txBody>
      </p:sp>
      <p:sp>
        <p:nvSpPr>
          <p:cNvPr id="34" name="object 17">
            <a:extLst>
              <a:ext uri="{FF2B5EF4-FFF2-40B4-BE49-F238E27FC236}">
                <a16:creationId xmlns:a16="http://schemas.microsoft.com/office/drawing/2014/main" id="{67F727AB-F86D-4FBB-93B9-79E60C699785}"/>
              </a:ext>
            </a:extLst>
          </p:cNvPr>
          <p:cNvSpPr txBox="1"/>
          <p:nvPr/>
        </p:nvSpPr>
        <p:spPr>
          <a:xfrm>
            <a:off x="394287" y="3959956"/>
            <a:ext cx="514350"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Garamond"/>
                <a:cs typeface="Garamond"/>
              </a:rPr>
              <a:t>Model</a:t>
            </a:r>
            <a:r>
              <a:rPr sz="1200" spc="-70" dirty="0">
                <a:solidFill>
                  <a:srgbClr val="FFFFFF"/>
                </a:solidFill>
                <a:latin typeface="Garamond"/>
                <a:cs typeface="Garamond"/>
              </a:rPr>
              <a:t> </a:t>
            </a:r>
            <a:r>
              <a:rPr lang="it-IT" sz="1200" spc="-70" dirty="0">
                <a:solidFill>
                  <a:srgbClr val="FFFFFF"/>
                </a:solidFill>
                <a:latin typeface="Garamond"/>
                <a:cs typeface="Garamond"/>
              </a:rPr>
              <a:t>2</a:t>
            </a:r>
            <a:endParaRPr sz="1200" dirty="0">
              <a:latin typeface="Garamond"/>
              <a:cs typeface="Garamond"/>
            </a:endParaRPr>
          </a:p>
        </p:txBody>
      </p:sp>
      <p:grpSp>
        <p:nvGrpSpPr>
          <p:cNvPr id="35" name="object 10">
            <a:extLst>
              <a:ext uri="{FF2B5EF4-FFF2-40B4-BE49-F238E27FC236}">
                <a16:creationId xmlns:a16="http://schemas.microsoft.com/office/drawing/2014/main" id="{3ED7011B-C4C5-4AA4-A430-FD9ED2B0B56E}"/>
              </a:ext>
            </a:extLst>
          </p:cNvPr>
          <p:cNvGrpSpPr/>
          <p:nvPr/>
        </p:nvGrpSpPr>
        <p:grpSpPr>
          <a:xfrm>
            <a:off x="190718" y="4928394"/>
            <a:ext cx="957580" cy="555882"/>
            <a:chOff x="108965" y="4408615"/>
            <a:chExt cx="957580" cy="555882"/>
          </a:xfrm>
        </p:grpSpPr>
        <p:pic>
          <p:nvPicPr>
            <p:cNvPr id="36" name="object 11">
              <a:extLst>
                <a:ext uri="{FF2B5EF4-FFF2-40B4-BE49-F238E27FC236}">
                  <a16:creationId xmlns:a16="http://schemas.microsoft.com/office/drawing/2014/main" id="{A6F24D88-300C-481B-B739-AE918A89E00A}"/>
                </a:ext>
              </a:extLst>
            </p:cNvPr>
            <p:cNvPicPr/>
            <p:nvPr/>
          </p:nvPicPr>
          <p:blipFill>
            <a:blip r:embed="rId2" cstate="print"/>
            <a:stretch>
              <a:fillRect/>
            </a:stretch>
          </p:blipFill>
          <p:spPr>
            <a:xfrm>
              <a:off x="465257" y="4408615"/>
              <a:ext cx="175259" cy="144780"/>
            </a:xfrm>
            <a:prstGeom prst="rect">
              <a:avLst/>
            </a:prstGeom>
          </p:spPr>
        </p:pic>
        <p:sp>
          <p:nvSpPr>
            <p:cNvPr id="37" name="object 12">
              <a:extLst>
                <a:ext uri="{FF2B5EF4-FFF2-40B4-BE49-F238E27FC236}">
                  <a16:creationId xmlns:a16="http://schemas.microsoft.com/office/drawing/2014/main" id="{45AAD740-A5E3-432F-AAA2-31171F7CBE9F}"/>
                </a:ext>
              </a:extLst>
            </p:cNvPr>
            <p:cNvSpPr/>
            <p:nvPr/>
          </p:nvSpPr>
          <p:spPr>
            <a:xfrm>
              <a:off x="108965" y="4575877"/>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46" name="object 21">
            <a:extLst>
              <a:ext uri="{FF2B5EF4-FFF2-40B4-BE49-F238E27FC236}">
                <a16:creationId xmlns:a16="http://schemas.microsoft.com/office/drawing/2014/main" id="{E600F3DF-0D02-4651-A7E7-97AAE50B00CB}"/>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latin typeface="Garamond"/>
                <a:cs typeface="Garamond"/>
              </a:rPr>
              <a:t>Evaluation</a:t>
            </a:r>
            <a:endParaRPr sz="1200" dirty="0">
              <a:latin typeface="Garamond"/>
              <a:cs typeface="Garamond"/>
            </a:endParaRPr>
          </a:p>
        </p:txBody>
      </p:sp>
      <p:grpSp>
        <p:nvGrpSpPr>
          <p:cNvPr id="47" name="object 10">
            <a:extLst>
              <a:ext uri="{FF2B5EF4-FFF2-40B4-BE49-F238E27FC236}">
                <a16:creationId xmlns:a16="http://schemas.microsoft.com/office/drawing/2014/main" id="{B9C6C075-6D55-429E-AAB1-3936FD106328}"/>
              </a:ext>
            </a:extLst>
          </p:cNvPr>
          <p:cNvGrpSpPr/>
          <p:nvPr/>
        </p:nvGrpSpPr>
        <p:grpSpPr>
          <a:xfrm>
            <a:off x="188191" y="5556729"/>
            <a:ext cx="957580" cy="561815"/>
            <a:chOff x="102049" y="4412624"/>
            <a:chExt cx="957580" cy="561815"/>
          </a:xfrm>
        </p:grpSpPr>
        <p:pic>
          <p:nvPicPr>
            <p:cNvPr id="48" name="object 11">
              <a:extLst>
                <a:ext uri="{FF2B5EF4-FFF2-40B4-BE49-F238E27FC236}">
                  <a16:creationId xmlns:a16="http://schemas.microsoft.com/office/drawing/2014/main" id="{7141EB79-275F-4EA4-9D7C-21A11173BF29}"/>
                </a:ext>
              </a:extLst>
            </p:cNvPr>
            <p:cNvPicPr/>
            <p:nvPr/>
          </p:nvPicPr>
          <p:blipFill>
            <a:blip r:embed="rId2" cstate="print"/>
            <a:stretch>
              <a:fillRect/>
            </a:stretch>
          </p:blipFill>
          <p:spPr>
            <a:xfrm>
              <a:off x="474782" y="4412624"/>
              <a:ext cx="175259" cy="144780"/>
            </a:xfrm>
            <a:prstGeom prst="rect">
              <a:avLst/>
            </a:prstGeom>
          </p:spPr>
        </p:pic>
        <p:sp>
          <p:nvSpPr>
            <p:cNvPr id="49" name="object 12">
              <a:extLst>
                <a:ext uri="{FF2B5EF4-FFF2-40B4-BE49-F238E27FC236}">
                  <a16:creationId xmlns:a16="http://schemas.microsoft.com/office/drawing/2014/main" id="{D66ECB21-62E4-40ED-9DE7-C9FDDE7426A8}"/>
                </a:ext>
              </a:extLst>
            </p:cNvPr>
            <p:cNvSpPr/>
            <p:nvPr/>
          </p:nvSpPr>
          <p:spPr>
            <a:xfrm>
              <a:off x="102049" y="458581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50" name="object 21">
            <a:extLst>
              <a:ext uri="{FF2B5EF4-FFF2-40B4-BE49-F238E27FC236}">
                <a16:creationId xmlns:a16="http://schemas.microsoft.com/office/drawing/2014/main" id="{4F1ED03C-9140-4D3E-B334-D0BE418D5C66}"/>
              </a:ext>
            </a:extLst>
          </p:cNvPr>
          <p:cNvSpPr txBox="1"/>
          <p:nvPr/>
        </p:nvSpPr>
        <p:spPr>
          <a:xfrm>
            <a:off x="186313" y="5830024"/>
            <a:ext cx="961985"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Attention</a:t>
            </a:r>
            <a:r>
              <a:rPr lang="it-IT" sz="1200" dirty="0">
                <a:latin typeface="Garamond"/>
                <a:cs typeface="Garamond"/>
              </a:rPr>
              <a:t> Maps</a:t>
            </a:r>
            <a:endParaRPr sz="1200" dirty="0">
              <a:latin typeface="Garamond"/>
              <a:cs typeface="Garamond"/>
            </a:endParaRPr>
          </a:p>
        </p:txBody>
      </p:sp>
    </p:spTree>
    <p:extLst>
      <p:ext uri="{BB962C8B-B14F-4D97-AF65-F5344CB8AC3E}">
        <p14:creationId xmlns:p14="http://schemas.microsoft.com/office/powerpoint/2010/main" val="34980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94916" y="788288"/>
            <a:ext cx="7796684" cy="764953"/>
          </a:xfrm>
          <a:prstGeom prst="rect">
            <a:avLst/>
          </a:prstGeom>
        </p:spPr>
        <p:txBody>
          <a:bodyPr vert="horz" wrap="square" lIns="0" tIns="13335" rIns="0" bIns="0" rtlCol="0">
            <a:spAutoFit/>
          </a:bodyPr>
          <a:lstStyle/>
          <a:p>
            <a:pPr marL="12700">
              <a:lnSpc>
                <a:spcPct val="100000"/>
              </a:lnSpc>
              <a:spcBef>
                <a:spcPts val="105"/>
              </a:spcBef>
            </a:pPr>
            <a:r>
              <a:rPr lang="it-IT" sz="2000" b="1" spc="-10" dirty="0">
                <a:latin typeface="Garamond"/>
                <a:cs typeface="Garamond"/>
              </a:rPr>
              <a:t>The </a:t>
            </a:r>
            <a:r>
              <a:rPr lang="it-IT" sz="2000" b="1" spc="-10" dirty="0" err="1">
                <a:latin typeface="Garamond"/>
                <a:cs typeface="Garamond"/>
              </a:rPr>
              <a:t>architecture</a:t>
            </a:r>
            <a:endParaRPr lang="it-IT" sz="2000" b="1" spc="-10" dirty="0">
              <a:latin typeface="Garamond"/>
              <a:cs typeface="Garamond"/>
            </a:endParaRPr>
          </a:p>
          <a:p>
            <a:pPr marL="12700">
              <a:lnSpc>
                <a:spcPct val="100000"/>
              </a:lnSpc>
              <a:spcBef>
                <a:spcPts val="105"/>
              </a:spcBef>
            </a:pPr>
            <a:r>
              <a:rPr lang="en-US" sz="1400" dirty="0">
                <a:latin typeface="Garamond" panose="02020404030301010803" pitchFamily="18" charset="0"/>
              </a:rPr>
              <a:t>The goal of this innovative architecture is to combine a high resolution feature map with the </a:t>
            </a:r>
            <a:r>
              <a:rPr lang="en-US" sz="1400" dirty="0" err="1">
                <a:latin typeface="Garamond" panose="02020404030301010803" pitchFamily="18" charset="0"/>
              </a:rPr>
              <a:t>mantainance</a:t>
            </a:r>
            <a:r>
              <a:rPr lang="en-US" sz="1400" dirty="0">
                <a:latin typeface="Garamond" panose="02020404030301010803" pitchFamily="18" charset="0"/>
              </a:rPr>
              <a:t> of the resolution all across the layers</a:t>
            </a:r>
            <a:endParaRPr sz="1400" dirty="0">
              <a:latin typeface="Garamond" panose="02020404030301010803" pitchFamily="18" charset="0"/>
              <a:cs typeface="Garamond"/>
            </a:endParaRPr>
          </a:p>
        </p:txBody>
      </p:sp>
      <p:sp>
        <p:nvSpPr>
          <p:cNvPr id="25" name="object 25"/>
          <p:cNvSpPr txBox="1">
            <a:spLocks noGrp="1"/>
          </p:cNvSpPr>
          <p:nvPr>
            <p:ph type="ftr" sz="quarter" idx="5"/>
          </p:nvPr>
        </p:nvSpPr>
        <p:spPr>
          <a:xfrm>
            <a:off x="1270351" y="6121769"/>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p>
        </p:txBody>
      </p:sp>
      <p:sp>
        <p:nvSpPr>
          <p:cNvPr id="26" name="object 26"/>
          <p:cNvSpPr txBox="1">
            <a:spLocks noGrp="1"/>
          </p:cNvSpPr>
          <p:nvPr>
            <p:ph type="dt" sz="half" idx="6"/>
          </p:nvPr>
        </p:nvSpPr>
        <p:spPr>
          <a:xfrm>
            <a:off x="4954015" y="6188323"/>
            <a:ext cx="685164" cy="166712"/>
          </a:xfrm>
          <a:prstGeom prst="rect">
            <a:avLst/>
          </a:prstGeom>
        </p:spPr>
        <p:txBody>
          <a:bodyPr vert="horz" wrap="square" lIns="0" tIns="0" rIns="0" bIns="0" rtlCol="0">
            <a:spAutoFit/>
          </a:bodyPr>
          <a:lstStyle/>
          <a:p>
            <a:pPr marL="12700">
              <a:lnSpc>
                <a:spcPts val="1270"/>
              </a:lnSpc>
            </a:pPr>
            <a:fld id="{D06C6AC0-C802-4E6D-AD2E-3741080420BA}" type="datetime1">
              <a:rPr lang="it-IT" smtClean="0"/>
              <a:t>18/03/2022</a:t>
            </a:fld>
            <a:endParaRPr dirty="0"/>
          </a:p>
        </p:txBody>
      </p:sp>
      <p:sp>
        <p:nvSpPr>
          <p:cNvPr id="27" name="object 27"/>
          <p:cNvSpPr txBox="1"/>
          <p:nvPr/>
        </p:nvSpPr>
        <p:spPr>
          <a:xfrm>
            <a:off x="7840471" y="6188323"/>
            <a:ext cx="577850" cy="183515"/>
          </a:xfrm>
          <a:prstGeom prst="rect">
            <a:avLst/>
          </a:prstGeom>
        </p:spPr>
        <p:txBody>
          <a:bodyPr vert="horz" wrap="square" lIns="0" tIns="0" rIns="0" bIns="0" rtlCol="0">
            <a:spAutoFit/>
          </a:bodyPr>
          <a:lstStyle/>
          <a:p>
            <a:pPr marL="12700">
              <a:lnSpc>
                <a:spcPts val="1270"/>
              </a:lnSpc>
            </a:pPr>
            <a:r>
              <a:rPr sz="1100" b="1" err="1">
                <a:solidFill>
                  <a:srgbClr val="FFFFFF"/>
                </a:solidFill>
                <a:latin typeface="Garamond"/>
                <a:cs typeface="Garamond"/>
              </a:rPr>
              <a:t>Pagina</a:t>
            </a:r>
            <a:r>
              <a:rPr sz="1100" b="1" spc="-55">
                <a:solidFill>
                  <a:srgbClr val="FFFFFF"/>
                </a:solidFill>
                <a:latin typeface="Garamond"/>
                <a:cs typeface="Garamond"/>
              </a:rPr>
              <a:t> </a:t>
            </a:r>
            <a:fld id="{81D60167-4931-47E6-BA6A-407CBD079E47}" type="slidenum">
              <a:rPr sz="1100" b="1">
                <a:solidFill>
                  <a:srgbClr val="FFFFFF"/>
                </a:solidFill>
                <a:latin typeface="Garamond"/>
                <a:cs typeface="Garamond"/>
              </a:rPr>
              <a:t>5</a:t>
            </a:fld>
            <a:endParaRPr sz="1100">
              <a:latin typeface="Garamond"/>
              <a:cs typeface="Garamond"/>
            </a:endParaRPr>
          </a:p>
        </p:txBody>
      </p:sp>
      <p:sp>
        <p:nvSpPr>
          <p:cNvPr id="20" name="object 20"/>
          <p:cNvSpPr txBox="1"/>
          <p:nvPr/>
        </p:nvSpPr>
        <p:spPr>
          <a:xfrm>
            <a:off x="1112206" y="1800413"/>
            <a:ext cx="7740539" cy="2604752"/>
          </a:xfrm>
          <a:prstGeom prst="rect">
            <a:avLst/>
          </a:prstGeom>
        </p:spPr>
        <p:txBody>
          <a:bodyPr vert="horz" wrap="square" lIns="0" tIns="12065" rIns="0" bIns="0" rtlCol="0">
            <a:spAutoFit/>
          </a:bodyPr>
          <a:lstStyle/>
          <a:p>
            <a:pPr marL="299085" marR="5080" indent="-287020">
              <a:lnSpc>
                <a:spcPct val="107300"/>
              </a:lnSpc>
              <a:spcBef>
                <a:spcPts val="95"/>
              </a:spcBef>
              <a:buFont typeface="Arial"/>
              <a:buChar char="•"/>
              <a:tabLst>
                <a:tab pos="299085" algn="l"/>
                <a:tab pos="299720" algn="l"/>
              </a:tabLst>
            </a:pPr>
            <a:r>
              <a:rPr lang="en-US" sz="1400" dirty="0">
                <a:latin typeface="Garamond" panose="02020404030301010803" pitchFamily="18" charset="0"/>
              </a:rPr>
              <a:t>The </a:t>
            </a:r>
            <a:r>
              <a:rPr lang="en-US" sz="1400" b="1" dirty="0">
                <a:latin typeface="Garamond" panose="02020404030301010803" pitchFamily="18" charset="0"/>
              </a:rPr>
              <a:t>convolutional stem </a:t>
            </a:r>
            <a:r>
              <a:rPr lang="en-US" sz="1400" dirty="0">
                <a:latin typeface="Garamond" panose="02020404030301010803" pitchFamily="18" charset="0"/>
              </a:rPr>
              <a:t>is the first part of the network where the images are segmented and mapped into a set of vectors: the patches. This is applied to images of size W× H×3 and produces a vector map according to W/16×H/16×d in case of patches whose size is 16×16 or W/4 × H/4×d in case of patches whose size is 4×4.</a:t>
            </a:r>
          </a:p>
          <a:p>
            <a:pPr marL="299085" marR="5080" indent="-287020">
              <a:lnSpc>
                <a:spcPct val="107300"/>
              </a:lnSpc>
              <a:spcBef>
                <a:spcPts val="95"/>
              </a:spcBef>
              <a:buFont typeface="Arial"/>
              <a:buChar char="•"/>
              <a:tabLst>
                <a:tab pos="299085" algn="l"/>
                <a:tab pos="299720" algn="l"/>
              </a:tabLst>
            </a:pPr>
            <a:endParaRPr lang="en-US" sz="1400" dirty="0">
              <a:latin typeface="Garamond" panose="02020404030301010803" pitchFamily="18" charset="0"/>
            </a:endParaRPr>
          </a:p>
          <a:p>
            <a:pPr marL="299085" marR="5080" indent="-287020">
              <a:lnSpc>
                <a:spcPct val="107300"/>
              </a:lnSpc>
              <a:spcBef>
                <a:spcPts val="95"/>
              </a:spcBef>
              <a:buFont typeface="Arial"/>
              <a:buChar char="•"/>
              <a:tabLst>
                <a:tab pos="299085" algn="l"/>
                <a:tab pos="299720" algn="l"/>
              </a:tabLst>
            </a:pPr>
            <a:r>
              <a:rPr lang="en-US" sz="1400" dirty="0">
                <a:latin typeface="Garamond" panose="02020404030301010803" pitchFamily="18" charset="0"/>
              </a:rPr>
              <a:t>The </a:t>
            </a:r>
            <a:r>
              <a:rPr lang="en-US" sz="1400" b="1" dirty="0">
                <a:latin typeface="Garamond" panose="02020404030301010803" pitchFamily="18" charset="0"/>
              </a:rPr>
              <a:t>column</a:t>
            </a:r>
            <a:r>
              <a:rPr lang="en-US" sz="1400" dirty="0">
                <a:latin typeface="Garamond" panose="02020404030301010803" pitchFamily="18" charset="0"/>
              </a:rPr>
              <a:t> is the core of the network and it consists of N residual convolutional block. The output of this block has the same shape of the input: the number of vectors representing the patches. </a:t>
            </a:r>
          </a:p>
          <a:p>
            <a:pPr marL="299085" marR="5080" indent="-287020">
              <a:lnSpc>
                <a:spcPct val="107300"/>
              </a:lnSpc>
              <a:spcBef>
                <a:spcPts val="95"/>
              </a:spcBef>
              <a:buFont typeface="Arial"/>
              <a:buChar char="•"/>
              <a:tabLst>
                <a:tab pos="299085" algn="l"/>
                <a:tab pos="299720" algn="l"/>
              </a:tabLst>
            </a:pPr>
            <a:endParaRPr lang="en-US" sz="1400" dirty="0">
              <a:latin typeface="Garamond" panose="02020404030301010803" pitchFamily="18" charset="0"/>
            </a:endParaRPr>
          </a:p>
          <a:p>
            <a:pPr marL="299085" marR="5080" indent="-287020">
              <a:lnSpc>
                <a:spcPct val="107300"/>
              </a:lnSpc>
              <a:spcBef>
                <a:spcPts val="95"/>
              </a:spcBef>
              <a:buFont typeface="Arial"/>
              <a:buChar char="•"/>
              <a:tabLst>
                <a:tab pos="299085" algn="l"/>
                <a:tab pos="299720" algn="l"/>
              </a:tabLst>
            </a:pPr>
            <a:r>
              <a:rPr lang="en-US" sz="1400" b="1" dirty="0">
                <a:latin typeface="Garamond" panose="02020404030301010803" pitchFamily="18" charset="0"/>
              </a:rPr>
              <a:t>Attention-based pooling </a:t>
            </a:r>
            <a:r>
              <a:rPr lang="en-US" sz="1400" dirty="0">
                <a:latin typeface="Garamond" panose="02020404030301010803" pitchFamily="18" charset="0"/>
              </a:rPr>
              <a:t>is at the output of the trunk where the pre-processed vectors are aggregated using a </a:t>
            </a:r>
            <a:r>
              <a:rPr lang="en-US" sz="1400" dirty="0" err="1">
                <a:latin typeface="Garamond" panose="02020404030301010803" pitchFamily="18" charset="0"/>
              </a:rPr>
              <a:t>crossattention</a:t>
            </a:r>
            <a:r>
              <a:rPr lang="en-US" sz="1400" dirty="0">
                <a:latin typeface="Garamond" panose="02020404030301010803" pitchFamily="18" charset="0"/>
              </a:rPr>
              <a:t> layer.</a:t>
            </a:r>
          </a:p>
          <a:p>
            <a:pPr marL="299085" marR="5080" indent="-287020">
              <a:lnSpc>
                <a:spcPct val="107300"/>
              </a:lnSpc>
              <a:spcBef>
                <a:spcPts val="95"/>
              </a:spcBef>
              <a:buFont typeface="Arial"/>
              <a:buChar char="•"/>
              <a:tabLst>
                <a:tab pos="299085" algn="l"/>
                <a:tab pos="299720" algn="l"/>
              </a:tabLst>
            </a:pPr>
            <a:endParaRPr lang="en-US" sz="1400" dirty="0">
              <a:latin typeface="Garamond" panose="02020404030301010803" pitchFamily="18" charset="0"/>
            </a:endParaRPr>
          </a:p>
        </p:txBody>
      </p:sp>
      <p:sp>
        <p:nvSpPr>
          <p:cNvPr id="28" name="object 3">
            <a:extLst>
              <a:ext uri="{FF2B5EF4-FFF2-40B4-BE49-F238E27FC236}">
                <a16:creationId xmlns:a16="http://schemas.microsoft.com/office/drawing/2014/main" id="{CD8BC824-6B2B-4444-A067-8B2B87DDBACC}"/>
              </a:ext>
            </a:extLst>
          </p:cNvPr>
          <p:cNvSpPr txBox="1">
            <a:spLocks noGrp="1"/>
          </p:cNvSpPr>
          <p:nvPr>
            <p:ph type="title"/>
          </p:nvPr>
        </p:nvSpPr>
        <p:spPr>
          <a:xfrm>
            <a:off x="1194917" y="307590"/>
            <a:ext cx="4238320" cy="382156"/>
          </a:xfrm>
          <a:prstGeom prst="rect">
            <a:avLst/>
          </a:prstGeom>
        </p:spPr>
        <p:txBody>
          <a:bodyPr vert="horz" wrap="square" lIns="0" tIns="12700" rIns="0" bIns="0" rtlCol="0">
            <a:spAutoFit/>
          </a:bodyPr>
          <a:lstStyle/>
          <a:p>
            <a:pPr marL="12700">
              <a:lnSpc>
                <a:spcPct val="100000"/>
              </a:lnSpc>
              <a:spcBef>
                <a:spcPts val="100"/>
              </a:spcBef>
            </a:pPr>
            <a:r>
              <a:rPr spc="-5" dirty="0"/>
              <a:t>Model</a:t>
            </a:r>
            <a:r>
              <a:rPr spc="-40" dirty="0"/>
              <a:t> </a:t>
            </a:r>
            <a:r>
              <a:rPr lang="it-IT" spc="-40" dirty="0"/>
              <a:t>2</a:t>
            </a:r>
            <a:r>
              <a:rPr dirty="0"/>
              <a:t>:</a:t>
            </a:r>
            <a:r>
              <a:rPr spc="-40" dirty="0"/>
              <a:t> </a:t>
            </a:r>
            <a:r>
              <a:rPr lang="it-IT" spc="-40" dirty="0" err="1"/>
              <a:t>PatchConvNet</a:t>
            </a:r>
            <a:r>
              <a:rPr lang="it-IT" spc="-40" dirty="0"/>
              <a:t> S60</a:t>
            </a:r>
            <a:endParaRPr dirty="0"/>
          </a:p>
        </p:txBody>
      </p:sp>
      <p:grpSp>
        <p:nvGrpSpPr>
          <p:cNvPr id="43" name="object 10">
            <a:extLst>
              <a:ext uri="{FF2B5EF4-FFF2-40B4-BE49-F238E27FC236}">
                <a16:creationId xmlns:a16="http://schemas.microsoft.com/office/drawing/2014/main" id="{E7FAD12E-EB39-4067-8980-F76B6DB9DD22}"/>
              </a:ext>
            </a:extLst>
          </p:cNvPr>
          <p:cNvGrpSpPr/>
          <p:nvPr/>
        </p:nvGrpSpPr>
        <p:grpSpPr>
          <a:xfrm>
            <a:off x="171668" y="4295904"/>
            <a:ext cx="976630" cy="568325"/>
            <a:chOff x="99440" y="4492752"/>
            <a:chExt cx="976630" cy="568325"/>
          </a:xfrm>
        </p:grpSpPr>
        <p:pic>
          <p:nvPicPr>
            <p:cNvPr id="44" name="object 11">
              <a:extLst>
                <a:ext uri="{FF2B5EF4-FFF2-40B4-BE49-F238E27FC236}">
                  <a16:creationId xmlns:a16="http://schemas.microsoft.com/office/drawing/2014/main" id="{1C8643C3-94CB-4FF2-838C-AF77E3D11AF7}"/>
                </a:ext>
              </a:extLst>
            </p:cNvPr>
            <p:cNvPicPr/>
            <p:nvPr/>
          </p:nvPicPr>
          <p:blipFill>
            <a:blip r:embed="rId2" cstate="print"/>
            <a:stretch>
              <a:fillRect/>
            </a:stretch>
          </p:blipFill>
          <p:spPr>
            <a:xfrm>
              <a:off x="498347" y="4492752"/>
              <a:ext cx="175259" cy="144780"/>
            </a:xfrm>
            <a:prstGeom prst="rect">
              <a:avLst/>
            </a:prstGeom>
          </p:spPr>
        </p:pic>
        <p:sp>
          <p:nvSpPr>
            <p:cNvPr id="45" name="object 12">
              <a:extLst>
                <a:ext uri="{FF2B5EF4-FFF2-40B4-BE49-F238E27FC236}">
                  <a16:creationId xmlns:a16="http://schemas.microsoft.com/office/drawing/2014/main" id="{FD701438-F2AF-4603-B5E9-3D243F48CBD2}"/>
                </a:ext>
              </a:extLst>
            </p:cNvPr>
            <p:cNvSpPr/>
            <p:nvPr/>
          </p:nvSpPr>
          <p:spPr>
            <a:xfrm>
              <a:off x="108965" y="4662678"/>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46" name="object 21">
            <a:extLst>
              <a:ext uri="{FF2B5EF4-FFF2-40B4-BE49-F238E27FC236}">
                <a16:creationId xmlns:a16="http://schemas.microsoft.com/office/drawing/2014/main" id="{B5112D1B-472E-4582-9BE2-F4CDCBAA3D7C}"/>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47" name="object 16">
            <a:extLst>
              <a:ext uri="{FF2B5EF4-FFF2-40B4-BE49-F238E27FC236}">
                <a16:creationId xmlns:a16="http://schemas.microsoft.com/office/drawing/2014/main" id="{E92C40A8-88A4-4B49-982B-52F7B1EBD49F}"/>
              </a:ext>
            </a:extLst>
          </p:cNvPr>
          <p:cNvSpPr/>
          <p:nvPr/>
        </p:nvSpPr>
        <p:spPr>
          <a:xfrm>
            <a:off x="190718" y="3847337"/>
            <a:ext cx="957580" cy="388620"/>
          </a:xfrm>
          <a:custGeom>
            <a:avLst/>
            <a:gdLst/>
            <a:ahLst/>
            <a:cxnLst/>
            <a:rect l="l" t="t" r="r" b="b"/>
            <a:pathLst>
              <a:path w="957580" h="388620">
                <a:moveTo>
                  <a:pt x="918210" y="0"/>
                </a:moveTo>
                <a:lnTo>
                  <a:pt x="38862" y="0"/>
                </a:lnTo>
                <a:lnTo>
                  <a:pt x="23735" y="3053"/>
                </a:lnTo>
                <a:lnTo>
                  <a:pt x="11382" y="11382"/>
                </a:lnTo>
                <a:lnTo>
                  <a:pt x="3053" y="23735"/>
                </a:lnTo>
                <a:lnTo>
                  <a:pt x="0" y="38861"/>
                </a:lnTo>
                <a:lnTo>
                  <a:pt x="0" y="349757"/>
                </a:lnTo>
                <a:lnTo>
                  <a:pt x="3053" y="364884"/>
                </a:lnTo>
                <a:lnTo>
                  <a:pt x="11382" y="377237"/>
                </a:lnTo>
                <a:lnTo>
                  <a:pt x="23735" y="385566"/>
                </a:lnTo>
                <a:lnTo>
                  <a:pt x="38862" y="388619"/>
                </a:lnTo>
                <a:lnTo>
                  <a:pt x="918210" y="388619"/>
                </a:lnTo>
                <a:lnTo>
                  <a:pt x="933336" y="385566"/>
                </a:lnTo>
                <a:lnTo>
                  <a:pt x="945689" y="377237"/>
                </a:lnTo>
                <a:lnTo>
                  <a:pt x="954018" y="364884"/>
                </a:lnTo>
                <a:lnTo>
                  <a:pt x="957072" y="349757"/>
                </a:lnTo>
                <a:lnTo>
                  <a:pt x="957072" y="38861"/>
                </a:lnTo>
                <a:lnTo>
                  <a:pt x="954018" y="23735"/>
                </a:lnTo>
                <a:lnTo>
                  <a:pt x="945689" y="11382"/>
                </a:lnTo>
                <a:lnTo>
                  <a:pt x="933336" y="3053"/>
                </a:lnTo>
                <a:lnTo>
                  <a:pt x="918210" y="0"/>
                </a:lnTo>
                <a:close/>
              </a:path>
            </a:pathLst>
          </a:custGeom>
          <a:solidFill>
            <a:srgbClr val="862536"/>
          </a:solidFill>
        </p:spPr>
        <p:txBody>
          <a:bodyPr wrap="square" lIns="0" tIns="0" rIns="0" bIns="0" rtlCol="0"/>
          <a:lstStyle/>
          <a:p>
            <a:endParaRPr/>
          </a:p>
        </p:txBody>
      </p:sp>
      <p:sp>
        <p:nvSpPr>
          <p:cNvPr id="48" name="object 17">
            <a:extLst>
              <a:ext uri="{FF2B5EF4-FFF2-40B4-BE49-F238E27FC236}">
                <a16:creationId xmlns:a16="http://schemas.microsoft.com/office/drawing/2014/main" id="{F09ECD47-7DEC-4966-9F1F-D3AE55B75AF9}"/>
              </a:ext>
            </a:extLst>
          </p:cNvPr>
          <p:cNvSpPr txBox="1"/>
          <p:nvPr/>
        </p:nvSpPr>
        <p:spPr>
          <a:xfrm>
            <a:off x="394287" y="3959956"/>
            <a:ext cx="514350"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Garamond"/>
                <a:cs typeface="Garamond"/>
              </a:rPr>
              <a:t>Model</a:t>
            </a:r>
            <a:r>
              <a:rPr sz="1200" spc="-70" dirty="0">
                <a:solidFill>
                  <a:srgbClr val="FFFFFF"/>
                </a:solidFill>
                <a:latin typeface="Garamond"/>
                <a:cs typeface="Garamond"/>
              </a:rPr>
              <a:t> </a:t>
            </a:r>
            <a:r>
              <a:rPr lang="it-IT" sz="1200" spc="-70" dirty="0">
                <a:solidFill>
                  <a:srgbClr val="FFFFFF"/>
                </a:solidFill>
                <a:latin typeface="Garamond"/>
                <a:cs typeface="Garamond"/>
              </a:rPr>
              <a:t>2</a:t>
            </a:r>
            <a:endParaRPr sz="1200" dirty="0">
              <a:latin typeface="Garamond"/>
              <a:cs typeface="Garamond"/>
            </a:endParaRPr>
          </a:p>
        </p:txBody>
      </p:sp>
      <p:grpSp>
        <p:nvGrpSpPr>
          <p:cNvPr id="49" name="object 10">
            <a:extLst>
              <a:ext uri="{FF2B5EF4-FFF2-40B4-BE49-F238E27FC236}">
                <a16:creationId xmlns:a16="http://schemas.microsoft.com/office/drawing/2014/main" id="{F88E783B-0355-4853-B06D-A304B9941D3D}"/>
              </a:ext>
            </a:extLst>
          </p:cNvPr>
          <p:cNvGrpSpPr/>
          <p:nvPr/>
        </p:nvGrpSpPr>
        <p:grpSpPr>
          <a:xfrm>
            <a:off x="190718" y="4928394"/>
            <a:ext cx="957580" cy="555882"/>
            <a:chOff x="108965" y="4408615"/>
            <a:chExt cx="957580" cy="555882"/>
          </a:xfrm>
        </p:grpSpPr>
        <p:pic>
          <p:nvPicPr>
            <p:cNvPr id="50" name="object 11">
              <a:extLst>
                <a:ext uri="{FF2B5EF4-FFF2-40B4-BE49-F238E27FC236}">
                  <a16:creationId xmlns:a16="http://schemas.microsoft.com/office/drawing/2014/main" id="{CA365D7F-E2C3-4215-9D9F-74E1B78F33A2}"/>
                </a:ext>
              </a:extLst>
            </p:cNvPr>
            <p:cNvPicPr/>
            <p:nvPr/>
          </p:nvPicPr>
          <p:blipFill>
            <a:blip r:embed="rId2" cstate="print"/>
            <a:stretch>
              <a:fillRect/>
            </a:stretch>
          </p:blipFill>
          <p:spPr>
            <a:xfrm>
              <a:off x="465257" y="4408615"/>
              <a:ext cx="175259" cy="144780"/>
            </a:xfrm>
            <a:prstGeom prst="rect">
              <a:avLst/>
            </a:prstGeom>
          </p:spPr>
        </p:pic>
        <p:sp>
          <p:nvSpPr>
            <p:cNvPr id="51" name="object 12">
              <a:extLst>
                <a:ext uri="{FF2B5EF4-FFF2-40B4-BE49-F238E27FC236}">
                  <a16:creationId xmlns:a16="http://schemas.microsoft.com/office/drawing/2014/main" id="{EF0DD428-BFAA-421A-9F54-1C616974E6FD}"/>
                </a:ext>
              </a:extLst>
            </p:cNvPr>
            <p:cNvSpPr/>
            <p:nvPr/>
          </p:nvSpPr>
          <p:spPr>
            <a:xfrm>
              <a:off x="108965" y="4575877"/>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52" name="object 21">
            <a:extLst>
              <a:ext uri="{FF2B5EF4-FFF2-40B4-BE49-F238E27FC236}">
                <a16:creationId xmlns:a16="http://schemas.microsoft.com/office/drawing/2014/main" id="{D53DFE29-18CA-4A45-B7E9-5E05375B1690}"/>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latin typeface="Garamond"/>
                <a:cs typeface="Garamond"/>
              </a:rPr>
              <a:t>Evaluation</a:t>
            </a:r>
            <a:endParaRPr sz="1200" dirty="0">
              <a:latin typeface="Garamond"/>
              <a:cs typeface="Garamond"/>
            </a:endParaRPr>
          </a:p>
        </p:txBody>
      </p:sp>
      <p:grpSp>
        <p:nvGrpSpPr>
          <p:cNvPr id="53" name="object 10">
            <a:extLst>
              <a:ext uri="{FF2B5EF4-FFF2-40B4-BE49-F238E27FC236}">
                <a16:creationId xmlns:a16="http://schemas.microsoft.com/office/drawing/2014/main" id="{E90F79FE-97C5-4044-AA99-54BA4EC2C888}"/>
              </a:ext>
            </a:extLst>
          </p:cNvPr>
          <p:cNvGrpSpPr/>
          <p:nvPr/>
        </p:nvGrpSpPr>
        <p:grpSpPr>
          <a:xfrm>
            <a:off x="188191" y="5556729"/>
            <a:ext cx="957580" cy="561815"/>
            <a:chOff x="102049" y="4412624"/>
            <a:chExt cx="957580" cy="561815"/>
          </a:xfrm>
        </p:grpSpPr>
        <p:pic>
          <p:nvPicPr>
            <p:cNvPr id="54" name="object 11">
              <a:extLst>
                <a:ext uri="{FF2B5EF4-FFF2-40B4-BE49-F238E27FC236}">
                  <a16:creationId xmlns:a16="http://schemas.microsoft.com/office/drawing/2014/main" id="{060EDE6E-3891-4642-A99D-3835BC567487}"/>
                </a:ext>
              </a:extLst>
            </p:cNvPr>
            <p:cNvPicPr/>
            <p:nvPr/>
          </p:nvPicPr>
          <p:blipFill>
            <a:blip r:embed="rId2" cstate="print"/>
            <a:stretch>
              <a:fillRect/>
            </a:stretch>
          </p:blipFill>
          <p:spPr>
            <a:xfrm>
              <a:off x="474782" y="4412624"/>
              <a:ext cx="175259" cy="144780"/>
            </a:xfrm>
            <a:prstGeom prst="rect">
              <a:avLst/>
            </a:prstGeom>
          </p:spPr>
        </p:pic>
        <p:sp>
          <p:nvSpPr>
            <p:cNvPr id="55" name="object 12">
              <a:extLst>
                <a:ext uri="{FF2B5EF4-FFF2-40B4-BE49-F238E27FC236}">
                  <a16:creationId xmlns:a16="http://schemas.microsoft.com/office/drawing/2014/main" id="{2AE0CF25-1997-4D66-B5B2-ACD2B1C16C3E}"/>
                </a:ext>
              </a:extLst>
            </p:cNvPr>
            <p:cNvSpPr/>
            <p:nvPr/>
          </p:nvSpPr>
          <p:spPr>
            <a:xfrm>
              <a:off x="102049" y="458581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56" name="object 21">
            <a:extLst>
              <a:ext uri="{FF2B5EF4-FFF2-40B4-BE49-F238E27FC236}">
                <a16:creationId xmlns:a16="http://schemas.microsoft.com/office/drawing/2014/main" id="{835B98D3-3F13-4036-9B02-BA76BFABB7EF}"/>
              </a:ext>
            </a:extLst>
          </p:cNvPr>
          <p:cNvSpPr txBox="1"/>
          <p:nvPr/>
        </p:nvSpPr>
        <p:spPr>
          <a:xfrm>
            <a:off x="186313" y="5830024"/>
            <a:ext cx="961985"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Attention</a:t>
            </a:r>
            <a:r>
              <a:rPr lang="it-IT" sz="1200" dirty="0">
                <a:latin typeface="Garamond"/>
                <a:cs typeface="Garamond"/>
              </a:rPr>
              <a:t> Maps</a:t>
            </a:r>
            <a:endParaRPr sz="1200" dirty="0">
              <a:latin typeface="Garamond"/>
              <a:cs typeface="Garamond"/>
            </a:endParaRPr>
          </a:p>
        </p:txBody>
      </p:sp>
      <p:pic>
        <p:nvPicPr>
          <p:cNvPr id="4" name="Immagine 3">
            <a:extLst>
              <a:ext uri="{FF2B5EF4-FFF2-40B4-BE49-F238E27FC236}">
                <a16:creationId xmlns:a16="http://schemas.microsoft.com/office/drawing/2014/main" id="{BD9BA54A-BCFE-4276-98A5-E94445B71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938" y="4184335"/>
            <a:ext cx="7908062" cy="1822641"/>
          </a:xfrm>
          <a:prstGeom prst="rect">
            <a:avLst/>
          </a:prstGeom>
        </p:spPr>
      </p:pic>
    </p:spTree>
    <p:extLst>
      <p:ext uri="{BB962C8B-B14F-4D97-AF65-F5344CB8AC3E}">
        <p14:creationId xmlns:p14="http://schemas.microsoft.com/office/powerpoint/2010/main" val="24041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94917" y="413765"/>
            <a:ext cx="7021195" cy="391160"/>
          </a:xfrm>
          <a:prstGeom prst="rect">
            <a:avLst/>
          </a:prstGeom>
        </p:spPr>
        <p:txBody>
          <a:bodyPr vert="horz" wrap="square" lIns="0" tIns="12700" rIns="0" bIns="0" rtlCol="0">
            <a:spAutoFit/>
          </a:bodyPr>
          <a:lstStyle/>
          <a:p>
            <a:pPr marL="12700">
              <a:lnSpc>
                <a:spcPct val="100000"/>
              </a:lnSpc>
              <a:spcBef>
                <a:spcPts val="100"/>
              </a:spcBef>
            </a:pPr>
            <a:r>
              <a:rPr spc="-5" dirty="0"/>
              <a:t>Dataset: </a:t>
            </a:r>
            <a:r>
              <a:rPr lang="it-IT" sz="1900" spc="-10" dirty="0"/>
              <a:t>CIFAR-10</a:t>
            </a:r>
            <a:endParaRPr sz="1900" dirty="0"/>
          </a:p>
        </p:txBody>
      </p:sp>
      <p:sp>
        <p:nvSpPr>
          <p:cNvPr id="4" name="object 4"/>
          <p:cNvSpPr txBox="1"/>
          <p:nvPr/>
        </p:nvSpPr>
        <p:spPr>
          <a:xfrm>
            <a:off x="1295400" y="1025142"/>
            <a:ext cx="7491883" cy="3437223"/>
          </a:xfrm>
          <a:prstGeom prst="rect">
            <a:avLst/>
          </a:prstGeom>
        </p:spPr>
        <p:txBody>
          <a:bodyPr vert="horz" wrap="square" lIns="0" tIns="13335" rIns="0" bIns="0" rtlCol="0">
            <a:spAutoFit/>
          </a:bodyPr>
          <a:lstStyle/>
          <a:p>
            <a:pPr marL="12700">
              <a:lnSpc>
                <a:spcPct val="100000"/>
              </a:lnSpc>
              <a:spcBef>
                <a:spcPts val="105"/>
              </a:spcBef>
            </a:pPr>
            <a:r>
              <a:rPr b="1" dirty="0">
                <a:latin typeface="Garamond"/>
                <a:cs typeface="Garamond"/>
              </a:rPr>
              <a:t>Pre-processing</a:t>
            </a:r>
            <a:r>
              <a:rPr b="1" spc="-45" dirty="0">
                <a:latin typeface="Garamond"/>
                <a:cs typeface="Garamond"/>
              </a:rPr>
              <a:t> </a:t>
            </a:r>
            <a:r>
              <a:rPr b="1" dirty="0">
                <a:latin typeface="Garamond"/>
                <a:cs typeface="Garamond"/>
              </a:rPr>
              <a:t>and</a:t>
            </a:r>
            <a:r>
              <a:rPr b="1" spc="-5" dirty="0">
                <a:latin typeface="Garamond"/>
                <a:cs typeface="Garamond"/>
              </a:rPr>
              <a:t> </a:t>
            </a:r>
            <a:r>
              <a:rPr b="1" dirty="0">
                <a:latin typeface="Garamond"/>
                <a:cs typeface="Garamond"/>
              </a:rPr>
              <a:t>split steps</a:t>
            </a:r>
            <a:endParaRPr dirty="0">
              <a:latin typeface="Garamond"/>
              <a:cs typeface="Garamond"/>
            </a:endParaRPr>
          </a:p>
          <a:p>
            <a:pPr marL="29845">
              <a:lnSpc>
                <a:spcPct val="100000"/>
              </a:lnSpc>
              <a:spcBef>
                <a:spcPts val="1325"/>
              </a:spcBef>
            </a:pPr>
            <a:r>
              <a:rPr lang="en-US" sz="1400" dirty="0">
                <a:latin typeface="Garamond"/>
                <a:cs typeface="Garamond"/>
              </a:rPr>
              <a:t>The dataset used is the popular CIFAR-10: it consists of 60,000 </a:t>
            </a:r>
            <a:r>
              <a:rPr lang="en-US" sz="1400" dirty="0" err="1">
                <a:latin typeface="Garamond"/>
                <a:cs typeface="Garamond"/>
              </a:rPr>
              <a:t>colour</a:t>
            </a:r>
            <a:r>
              <a:rPr lang="en-US" sz="1400" dirty="0">
                <a:latin typeface="Garamond"/>
                <a:cs typeface="Garamond"/>
              </a:rPr>
              <a:t> images, whose size is 32x32, divided in 10 classes</a:t>
            </a:r>
            <a:r>
              <a:rPr lang="en-US" sz="1400" spc="-10" dirty="0">
                <a:latin typeface="Garamond"/>
                <a:cs typeface="Garamond"/>
              </a:rPr>
              <a:t>, with 6,000 images per class.</a:t>
            </a:r>
          </a:p>
          <a:p>
            <a:pPr marL="29845">
              <a:lnSpc>
                <a:spcPct val="100000"/>
              </a:lnSpc>
              <a:spcBef>
                <a:spcPts val="1325"/>
              </a:spcBef>
            </a:pPr>
            <a:r>
              <a:rPr lang="en-US" sz="1400" spc="-10" dirty="0">
                <a:latin typeface="Garamond"/>
              </a:rPr>
              <a:t>We use the usual split of this dataset, composed of 50,000 training images and 10,000 test images.</a:t>
            </a:r>
          </a:p>
          <a:p>
            <a:pPr marL="29845">
              <a:lnSpc>
                <a:spcPct val="100000"/>
              </a:lnSpc>
              <a:spcBef>
                <a:spcPts val="1325"/>
              </a:spcBef>
            </a:pPr>
            <a:r>
              <a:rPr lang="en-US" b="1" spc="-10" dirty="0">
                <a:latin typeface="Garamond"/>
              </a:rPr>
              <a:t>Data-Augmentation:</a:t>
            </a:r>
          </a:p>
          <a:p>
            <a:pPr marL="29845">
              <a:lnSpc>
                <a:spcPct val="100000"/>
              </a:lnSpc>
              <a:spcBef>
                <a:spcPts val="1325"/>
              </a:spcBef>
            </a:pPr>
            <a:r>
              <a:rPr lang="en-US" sz="1400" spc="-10" dirty="0">
                <a:latin typeface="Garamond"/>
              </a:rPr>
              <a:t>• We flip the images with respect to the horizontal axis (</a:t>
            </a:r>
            <a:r>
              <a:rPr lang="en-US" sz="1400" i="1" spc="-10" dirty="0" err="1">
                <a:latin typeface="Garamond"/>
              </a:rPr>
              <a:t>RandomHorizontalFlip</a:t>
            </a:r>
            <a:r>
              <a:rPr lang="en-US" sz="1400" spc="-10" dirty="0">
                <a:latin typeface="Garamond"/>
              </a:rPr>
              <a:t>);</a:t>
            </a:r>
          </a:p>
          <a:p>
            <a:pPr marL="29845">
              <a:lnSpc>
                <a:spcPct val="100000"/>
              </a:lnSpc>
              <a:spcBef>
                <a:spcPts val="1325"/>
              </a:spcBef>
            </a:pPr>
            <a:r>
              <a:rPr lang="en-US" sz="1400" spc="-10" dirty="0">
                <a:latin typeface="Garamond"/>
              </a:rPr>
              <a:t>• We rotate the images to a specified fixed angle of 10° (</a:t>
            </a:r>
            <a:r>
              <a:rPr lang="en-US" sz="1400" i="1" spc="-10" dirty="0" err="1">
                <a:latin typeface="Garamond"/>
              </a:rPr>
              <a:t>RandomRotation</a:t>
            </a:r>
            <a:r>
              <a:rPr lang="en-US" sz="1400" spc="-10" dirty="0">
                <a:latin typeface="Garamond"/>
              </a:rPr>
              <a:t>);</a:t>
            </a:r>
          </a:p>
          <a:p>
            <a:pPr marL="29845">
              <a:lnSpc>
                <a:spcPct val="100000"/>
              </a:lnSpc>
              <a:spcBef>
                <a:spcPts val="1325"/>
              </a:spcBef>
            </a:pPr>
            <a:r>
              <a:rPr lang="en-US" sz="1400" spc="-10" dirty="0">
                <a:latin typeface="Garamond"/>
              </a:rPr>
              <a:t>• We performs actions like zooms, change shear angles (</a:t>
            </a:r>
            <a:r>
              <a:rPr lang="en-US" sz="1400" i="1" spc="-10" dirty="0" err="1">
                <a:latin typeface="Garamond"/>
              </a:rPr>
              <a:t>RandomAffine</a:t>
            </a:r>
            <a:r>
              <a:rPr lang="en-US" sz="1400" spc="-10" dirty="0">
                <a:latin typeface="Garamond"/>
              </a:rPr>
              <a:t>);</a:t>
            </a:r>
          </a:p>
          <a:p>
            <a:pPr marL="29845">
              <a:lnSpc>
                <a:spcPct val="100000"/>
              </a:lnSpc>
              <a:spcBef>
                <a:spcPts val="1325"/>
              </a:spcBef>
            </a:pPr>
            <a:r>
              <a:rPr lang="en-US" sz="1400" spc="-10" dirty="0">
                <a:latin typeface="Garamond"/>
              </a:rPr>
              <a:t>• In the end we randomly change the brightness, saturation, and other properties of an image (</a:t>
            </a:r>
            <a:r>
              <a:rPr lang="en-US" sz="1400" i="1" spc="-10" dirty="0" err="1">
                <a:latin typeface="Garamond"/>
              </a:rPr>
              <a:t>ColorJitter</a:t>
            </a:r>
            <a:r>
              <a:rPr lang="en-US" sz="1400" spc="-10" dirty="0">
                <a:latin typeface="Garamond"/>
              </a:rPr>
              <a:t>).</a:t>
            </a:r>
            <a:endParaRPr sz="1400" spc="-10" dirty="0">
              <a:latin typeface="Garamond"/>
            </a:endParaRPr>
          </a:p>
          <a:p>
            <a:pPr marL="2637155">
              <a:lnSpc>
                <a:spcPts val="1515"/>
              </a:lnSpc>
            </a:pPr>
            <a:endParaRPr sz="1400" dirty="0">
              <a:latin typeface="Garamond"/>
              <a:cs typeface="Garamond"/>
            </a:endParaRPr>
          </a:p>
        </p:txBody>
      </p:sp>
      <p:sp>
        <p:nvSpPr>
          <p:cNvPr id="8" name="object 8"/>
          <p:cNvSpPr txBox="1"/>
          <p:nvPr/>
        </p:nvSpPr>
        <p:spPr>
          <a:xfrm>
            <a:off x="2294889" y="4706873"/>
            <a:ext cx="272415" cy="162560"/>
          </a:xfrm>
          <a:prstGeom prst="rect">
            <a:avLst/>
          </a:prstGeom>
        </p:spPr>
        <p:txBody>
          <a:bodyPr vert="horz" wrap="square" lIns="0" tIns="12700" rIns="0" bIns="0" rtlCol="0">
            <a:spAutoFit/>
          </a:bodyPr>
          <a:lstStyle/>
          <a:p>
            <a:pPr marL="12700">
              <a:lnSpc>
                <a:spcPct val="100000"/>
              </a:lnSpc>
              <a:spcBef>
                <a:spcPts val="100"/>
              </a:spcBef>
            </a:pPr>
            <a:r>
              <a:rPr sz="900">
                <a:solidFill>
                  <a:srgbClr val="FFFFFF"/>
                </a:solidFill>
                <a:latin typeface="Garamond"/>
                <a:cs typeface="Garamond"/>
              </a:rPr>
              <a:t>I</a:t>
            </a:r>
            <a:r>
              <a:rPr sz="900" spc="-5">
                <a:solidFill>
                  <a:srgbClr val="FFFFFF"/>
                </a:solidFill>
                <a:latin typeface="Garamond"/>
                <a:cs typeface="Garamond"/>
              </a:rPr>
              <a:t>np</a:t>
            </a:r>
            <a:r>
              <a:rPr sz="900">
                <a:solidFill>
                  <a:srgbClr val="FFFFFF"/>
                </a:solidFill>
                <a:latin typeface="Garamond"/>
                <a:cs typeface="Garamond"/>
              </a:rPr>
              <a:t>ut</a:t>
            </a:r>
            <a:endParaRPr sz="900">
              <a:latin typeface="Garamond"/>
              <a:cs typeface="Garamond"/>
            </a:endParaRPr>
          </a:p>
        </p:txBody>
      </p:sp>
      <p:sp>
        <p:nvSpPr>
          <p:cNvPr id="13" name="object 13"/>
          <p:cNvSpPr txBox="1"/>
          <p:nvPr/>
        </p:nvSpPr>
        <p:spPr>
          <a:xfrm>
            <a:off x="3696080" y="4706873"/>
            <a:ext cx="353060" cy="162560"/>
          </a:xfrm>
          <a:prstGeom prst="rect">
            <a:avLst/>
          </a:prstGeom>
        </p:spPr>
        <p:txBody>
          <a:bodyPr vert="horz" wrap="square" lIns="0" tIns="12700" rIns="0" bIns="0" rtlCol="0">
            <a:spAutoFit/>
          </a:bodyPr>
          <a:lstStyle/>
          <a:p>
            <a:pPr marL="12700">
              <a:lnSpc>
                <a:spcPct val="100000"/>
              </a:lnSpc>
              <a:spcBef>
                <a:spcPts val="100"/>
              </a:spcBef>
            </a:pPr>
            <a:r>
              <a:rPr sz="900">
                <a:solidFill>
                  <a:srgbClr val="FFFFFF"/>
                </a:solidFill>
                <a:latin typeface="Garamond"/>
                <a:cs typeface="Garamond"/>
              </a:rPr>
              <a:t>Output</a:t>
            </a:r>
            <a:endParaRPr sz="900">
              <a:latin typeface="Garamond"/>
              <a:cs typeface="Garamond"/>
            </a:endParaRPr>
          </a:p>
        </p:txBody>
      </p:sp>
      <p:sp>
        <p:nvSpPr>
          <p:cNvPr id="17" name="object 17"/>
          <p:cNvSpPr txBox="1"/>
          <p:nvPr/>
        </p:nvSpPr>
        <p:spPr>
          <a:xfrm>
            <a:off x="5751957" y="4706873"/>
            <a:ext cx="272415" cy="162560"/>
          </a:xfrm>
          <a:prstGeom prst="rect">
            <a:avLst/>
          </a:prstGeom>
        </p:spPr>
        <p:txBody>
          <a:bodyPr vert="horz" wrap="square" lIns="0" tIns="12700" rIns="0" bIns="0" rtlCol="0">
            <a:spAutoFit/>
          </a:bodyPr>
          <a:lstStyle/>
          <a:p>
            <a:pPr marL="12700">
              <a:lnSpc>
                <a:spcPct val="100000"/>
              </a:lnSpc>
              <a:spcBef>
                <a:spcPts val="100"/>
              </a:spcBef>
            </a:pPr>
            <a:r>
              <a:rPr sz="900">
                <a:solidFill>
                  <a:srgbClr val="FFFFFF"/>
                </a:solidFill>
                <a:latin typeface="Garamond"/>
                <a:cs typeface="Garamond"/>
              </a:rPr>
              <a:t>I</a:t>
            </a:r>
            <a:r>
              <a:rPr sz="900" spc="-5">
                <a:solidFill>
                  <a:srgbClr val="FFFFFF"/>
                </a:solidFill>
                <a:latin typeface="Garamond"/>
                <a:cs typeface="Garamond"/>
              </a:rPr>
              <a:t>np</a:t>
            </a:r>
            <a:r>
              <a:rPr sz="900">
                <a:solidFill>
                  <a:srgbClr val="FFFFFF"/>
                </a:solidFill>
                <a:latin typeface="Garamond"/>
                <a:cs typeface="Garamond"/>
              </a:rPr>
              <a:t>ut</a:t>
            </a:r>
            <a:endParaRPr sz="900">
              <a:latin typeface="Garamond"/>
              <a:cs typeface="Garamond"/>
            </a:endParaRPr>
          </a:p>
        </p:txBody>
      </p:sp>
      <p:sp>
        <p:nvSpPr>
          <p:cNvPr id="22" name="object 22"/>
          <p:cNvSpPr txBox="1"/>
          <p:nvPr/>
        </p:nvSpPr>
        <p:spPr>
          <a:xfrm>
            <a:off x="7153147" y="4706873"/>
            <a:ext cx="353060" cy="162560"/>
          </a:xfrm>
          <a:prstGeom prst="rect">
            <a:avLst/>
          </a:prstGeom>
        </p:spPr>
        <p:txBody>
          <a:bodyPr vert="horz" wrap="square" lIns="0" tIns="12700" rIns="0" bIns="0" rtlCol="0">
            <a:spAutoFit/>
          </a:bodyPr>
          <a:lstStyle/>
          <a:p>
            <a:pPr marL="12700">
              <a:lnSpc>
                <a:spcPct val="100000"/>
              </a:lnSpc>
              <a:spcBef>
                <a:spcPts val="100"/>
              </a:spcBef>
            </a:pPr>
            <a:r>
              <a:rPr sz="900">
                <a:solidFill>
                  <a:srgbClr val="FFFFFF"/>
                </a:solidFill>
                <a:latin typeface="Garamond"/>
                <a:cs typeface="Garamond"/>
              </a:rPr>
              <a:t>Output</a:t>
            </a:r>
            <a:endParaRPr sz="900">
              <a:latin typeface="Garamond"/>
              <a:cs typeface="Garamond"/>
            </a:endParaRPr>
          </a:p>
        </p:txBody>
      </p:sp>
      <p:sp>
        <p:nvSpPr>
          <p:cNvPr id="42" name="object 42"/>
          <p:cNvSpPr txBox="1">
            <a:spLocks noGrp="1"/>
          </p:cNvSpPr>
          <p:nvPr>
            <p:ph type="dt" sz="half" idx="6"/>
          </p:nvPr>
        </p:nvSpPr>
        <p:spPr>
          <a:prstGeom prst="rect">
            <a:avLst/>
          </a:prstGeom>
        </p:spPr>
        <p:txBody>
          <a:bodyPr vert="horz" wrap="square" lIns="0" tIns="0" rIns="0" bIns="0" rtlCol="0">
            <a:spAutoFit/>
          </a:bodyPr>
          <a:lstStyle/>
          <a:p>
            <a:pPr marL="12700">
              <a:lnSpc>
                <a:spcPts val="1270"/>
              </a:lnSpc>
            </a:pPr>
            <a:fld id="{BBEC48CB-3891-44DA-9AF2-2B3CA2804AC2}" type="datetime1">
              <a:rPr lang="it-IT" smtClean="0"/>
              <a:t>18/03/2022</a:t>
            </a:fld>
            <a:endParaRPr/>
          </a:p>
        </p:txBody>
      </p:sp>
      <p:sp>
        <p:nvSpPr>
          <p:cNvPr id="43" name="object 43"/>
          <p:cNvSpPr txBox="1"/>
          <p:nvPr/>
        </p:nvSpPr>
        <p:spPr>
          <a:xfrm>
            <a:off x="7840471" y="6188323"/>
            <a:ext cx="577850" cy="183515"/>
          </a:xfrm>
          <a:prstGeom prst="rect">
            <a:avLst/>
          </a:prstGeom>
        </p:spPr>
        <p:txBody>
          <a:bodyPr vert="horz" wrap="square" lIns="0" tIns="0" rIns="0" bIns="0" rtlCol="0">
            <a:spAutoFit/>
          </a:bodyPr>
          <a:lstStyle/>
          <a:p>
            <a:pPr marL="12700">
              <a:lnSpc>
                <a:spcPts val="1270"/>
              </a:lnSpc>
            </a:pPr>
            <a:r>
              <a:rPr sz="1100" b="1" err="1">
                <a:solidFill>
                  <a:srgbClr val="FFFFFF"/>
                </a:solidFill>
                <a:latin typeface="Garamond"/>
                <a:cs typeface="Garamond"/>
              </a:rPr>
              <a:t>Pagina</a:t>
            </a:r>
            <a:r>
              <a:rPr sz="1100" b="1" spc="-55">
                <a:solidFill>
                  <a:srgbClr val="FFFFFF"/>
                </a:solidFill>
                <a:latin typeface="Garamond"/>
                <a:cs typeface="Garamond"/>
              </a:rPr>
              <a:t> </a:t>
            </a:r>
            <a:fld id="{81D60167-4931-47E6-BA6A-407CBD079E47}" type="slidenum">
              <a:rPr sz="1100" b="1">
                <a:solidFill>
                  <a:srgbClr val="FFFFFF"/>
                </a:solidFill>
                <a:latin typeface="Garamond"/>
                <a:cs typeface="Garamond"/>
              </a:rPr>
              <a:t>6</a:t>
            </a:fld>
            <a:endParaRPr sz="1100">
              <a:latin typeface="Garamond"/>
              <a:cs typeface="Garamond"/>
            </a:endParaRPr>
          </a:p>
        </p:txBody>
      </p:sp>
      <p:sp>
        <p:nvSpPr>
          <p:cNvPr id="58" name="object 22">
            <a:extLst>
              <a:ext uri="{FF2B5EF4-FFF2-40B4-BE49-F238E27FC236}">
                <a16:creationId xmlns:a16="http://schemas.microsoft.com/office/drawing/2014/main" id="{C2AA05D3-FC51-4DAD-B463-801CE0A61138}"/>
              </a:ext>
            </a:extLst>
          </p:cNvPr>
          <p:cNvSpPr txBox="1">
            <a:spLocks noGrp="1"/>
          </p:cNvSpPr>
          <p:nvPr>
            <p:ph type="ftr" sz="quarter" idx="5"/>
          </p:nvPr>
        </p:nvSpPr>
        <p:spPr>
          <a:xfrm>
            <a:off x="1295400" y="6127373"/>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sp>
        <p:nvSpPr>
          <p:cNvPr id="62" name="object 21">
            <a:extLst>
              <a:ext uri="{FF2B5EF4-FFF2-40B4-BE49-F238E27FC236}">
                <a16:creationId xmlns:a16="http://schemas.microsoft.com/office/drawing/2014/main" id="{68DA9E4E-5AE1-4084-ADD7-A876FFC939D1}"/>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64" name="object 17">
            <a:extLst>
              <a:ext uri="{FF2B5EF4-FFF2-40B4-BE49-F238E27FC236}">
                <a16:creationId xmlns:a16="http://schemas.microsoft.com/office/drawing/2014/main" id="{E9620818-3FBF-4891-A93F-8A5849682D25}"/>
              </a:ext>
            </a:extLst>
          </p:cNvPr>
          <p:cNvSpPr txBox="1"/>
          <p:nvPr/>
        </p:nvSpPr>
        <p:spPr>
          <a:xfrm>
            <a:off x="381000" y="3962400"/>
            <a:ext cx="514350" cy="197490"/>
          </a:xfrm>
          <a:prstGeom prst="rect">
            <a:avLst/>
          </a:prstGeom>
        </p:spPr>
        <p:txBody>
          <a:bodyPr vert="horz" wrap="square" lIns="0" tIns="12700" rIns="0" bIns="0" rtlCol="0">
            <a:spAutoFit/>
          </a:bodyPr>
          <a:lstStyle/>
          <a:p>
            <a:pPr marL="12700">
              <a:lnSpc>
                <a:spcPct val="100000"/>
              </a:lnSpc>
              <a:spcBef>
                <a:spcPts val="100"/>
              </a:spcBef>
            </a:pPr>
            <a:r>
              <a:rPr lang="it-IT" sz="1200" spc="-5" dirty="0">
                <a:latin typeface="Garamond"/>
                <a:cs typeface="Garamond"/>
              </a:rPr>
              <a:t>Models</a:t>
            </a:r>
            <a:endParaRPr sz="1200" dirty="0">
              <a:latin typeface="Garamond"/>
              <a:cs typeface="Garamond"/>
            </a:endParaRPr>
          </a:p>
        </p:txBody>
      </p:sp>
      <p:grpSp>
        <p:nvGrpSpPr>
          <p:cNvPr id="65" name="object 10">
            <a:extLst>
              <a:ext uri="{FF2B5EF4-FFF2-40B4-BE49-F238E27FC236}">
                <a16:creationId xmlns:a16="http://schemas.microsoft.com/office/drawing/2014/main" id="{BEF7CFD4-18D1-4A34-BBF3-FF5C73CA3435}"/>
              </a:ext>
            </a:extLst>
          </p:cNvPr>
          <p:cNvGrpSpPr/>
          <p:nvPr/>
        </p:nvGrpSpPr>
        <p:grpSpPr>
          <a:xfrm>
            <a:off x="190718" y="4928394"/>
            <a:ext cx="957580" cy="555882"/>
            <a:chOff x="108965" y="4408615"/>
            <a:chExt cx="957580" cy="555882"/>
          </a:xfrm>
        </p:grpSpPr>
        <p:pic>
          <p:nvPicPr>
            <p:cNvPr id="66" name="object 11">
              <a:extLst>
                <a:ext uri="{FF2B5EF4-FFF2-40B4-BE49-F238E27FC236}">
                  <a16:creationId xmlns:a16="http://schemas.microsoft.com/office/drawing/2014/main" id="{568B4E25-2AB5-4993-AAE4-DA6F4FB4565C}"/>
                </a:ext>
              </a:extLst>
            </p:cNvPr>
            <p:cNvPicPr/>
            <p:nvPr/>
          </p:nvPicPr>
          <p:blipFill>
            <a:blip r:embed="rId2" cstate="print"/>
            <a:stretch>
              <a:fillRect/>
            </a:stretch>
          </p:blipFill>
          <p:spPr>
            <a:xfrm>
              <a:off x="465257" y="4408615"/>
              <a:ext cx="175259" cy="144780"/>
            </a:xfrm>
            <a:prstGeom prst="rect">
              <a:avLst/>
            </a:prstGeom>
          </p:spPr>
        </p:pic>
        <p:sp>
          <p:nvSpPr>
            <p:cNvPr id="67" name="object 12">
              <a:extLst>
                <a:ext uri="{FF2B5EF4-FFF2-40B4-BE49-F238E27FC236}">
                  <a16:creationId xmlns:a16="http://schemas.microsoft.com/office/drawing/2014/main" id="{0CA88963-00EC-4A34-A476-37E02DAD85D5}"/>
                </a:ext>
              </a:extLst>
            </p:cNvPr>
            <p:cNvSpPr/>
            <p:nvPr/>
          </p:nvSpPr>
          <p:spPr>
            <a:xfrm>
              <a:off x="108965" y="4575877"/>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68" name="object 21">
            <a:extLst>
              <a:ext uri="{FF2B5EF4-FFF2-40B4-BE49-F238E27FC236}">
                <a16:creationId xmlns:a16="http://schemas.microsoft.com/office/drawing/2014/main" id="{2A450B9E-08F7-4DE0-8520-7AFEFB4E657E}"/>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latin typeface="Garamond"/>
                <a:cs typeface="Garamond"/>
              </a:rPr>
              <a:t>Evaluation</a:t>
            </a:r>
            <a:endParaRPr sz="1200" dirty="0">
              <a:latin typeface="Garamond"/>
              <a:cs typeface="Garamond"/>
            </a:endParaRPr>
          </a:p>
        </p:txBody>
      </p:sp>
      <p:grpSp>
        <p:nvGrpSpPr>
          <p:cNvPr id="69" name="object 10">
            <a:extLst>
              <a:ext uri="{FF2B5EF4-FFF2-40B4-BE49-F238E27FC236}">
                <a16:creationId xmlns:a16="http://schemas.microsoft.com/office/drawing/2014/main" id="{AED057A0-B411-40A6-8629-7573054FF00E}"/>
              </a:ext>
            </a:extLst>
          </p:cNvPr>
          <p:cNvGrpSpPr/>
          <p:nvPr/>
        </p:nvGrpSpPr>
        <p:grpSpPr>
          <a:xfrm>
            <a:off x="188191" y="5556729"/>
            <a:ext cx="957580" cy="561815"/>
            <a:chOff x="102049" y="4412624"/>
            <a:chExt cx="957580" cy="561815"/>
          </a:xfrm>
        </p:grpSpPr>
        <p:pic>
          <p:nvPicPr>
            <p:cNvPr id="70" name="object 11">
              <a:extLst>
                <a:ext uri="{FF2B5EF4-FFF2-40B4-BE49-F238E27FC236}">
                  <a16:creationId xmlns:a16="http://schemas.microsoft.com/office/drawing/2014/main" id="{63007BD2-583F-4463-9611-21A87B6770D8}"/>
                </a:ext>
              </a:extLst>
            </p:cNvPr>
            <p:cNvPicPr/>
            <p:nvPr/>
          </p:nvPicPr>
          <p:blipFill>
            <a:blip r:embed="rId2" cstate="print"/>
            <a:stretch>
              <a:fillRect/>
            </a:stretch>
          </p:blipFill>
          <p:spPr>
            <a:xfrm>
              <a:off x="474782" y="4412624"/>
              <a:ext cx="175259" cy="144780"/>
            </a:xfrm>
            <a:prstGeom prst="rect">
              <a:avLst/>
            </a:prstGeom>
          </p:spPr>
        </p:pic>
        <p:sp>
          <p:nvSpPr>
            <p:cNvPr id="71" name="object 12">
              <a:extLst>
                <a:ext uri="{FF2B5EF4-FFF2-40B4-BE49-F238E27FC236}">
                  <a16:creationId xmlns:a16="http://schemas.microsoft.com/office/drawing/2014/main" id="{BECB59CB-4E23-4F4E-88AB-57F704ED05E4}"/>
                </a:ext>
              </a:extLst>
            </p:cNvPr>
            <p:cNvSpPr/>
            <p:nvPr/>
          </p:nvSpPr>
          <p:spPr>
            <a:xfrm>
              <a:off x="102049" y="458581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72" name="object 21">
            <a:extLst>
              <a:ext uri="{FF2B5EF4-FFF2-40B4-BE49-F238E27FC236}">
                <a16:creationId xmlns:a16="http://schemas.microsoft.com/office/drawing/2014/main" id="{927DC06E-1AAB-43DE-B6CA-5CDDF2B5DBD5}"/>
              </a:ext>
            </a:extLst>
          </p:cNvPr>
          <p:cNvSpPr txBox="1"/>
          <p:nvPr/>
        </p:nvSpPr>
        <p:spPr>
          <a:xfrm>
            <a:off x="186313" y="5830024"/>
            <a:ext cx="961985"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Attention</a:t>
            </a:r>
            <a:r>
              <a:rPr lang="it-IT" sz="1200" dirty="0">
                <a:latin typeface="Garamond"/>
                <a:cs typeface="Garamond"/>
              </a:rPr>
              <a:t> Maps</a:t>
            </a:r>
            <a:endParaRPr sz="1200" dirty="0">
              <a:latin typeface="Garamond"/>
              <a:cs typeface="Garamond"/>
            </a:endParaRPr>
          </a:p>
        </p:txBody>
      </p:sp>
      <p:sp>
        <p:nvSpPr>
          <p:cNvPr id="75" name="object 12">
            <a:extLst>
              <a:ext uri="{FF2B5EF4-FFF2-40B4-BE49-F238E27FC236}">
                <a16:creationId xmlns:a16="http://schemas.microsoft.com/office/drawing/2014/main" id="{6401B8D1-9B25-459F-B7F8-F8960AD4B406}"/>
              </a:ext>
            </a:extLst>
          </p:cNvPr>
          <p:cNvSpPr/>
          <p:nvPr/>
        </p:nvSpPr>
        <p:spPr>
          <a:xfrm>
            <a:off x="196562" y="3860533"/>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sp>
        <p:nvSpPr>
          <p:cNvPr id="76" name="object 16">
            <a:extLst>
              <a:ext uri="{FF2B5EF4-FFF2-40B4-BE49-F238E27FC236}">
                <a16:creationId xmlns:a16="http://schemas.microsoft.com/office/drawing/2014/main" id="{36E7CF73-D04E-4B1F-AC31-95035ECBD71C}"/>
              </a:ext>
            </a:extLst>
          </p:cNvPr>
          <p:cNvSpPr/>
          <p:nvPr/>
        </p:nvSpPr>
        <p:spPr>
          <a:xfrm>
            <a:off x="196562" y="4428924"/>
            <a:ext cx="957580" cy="388620"/>
          </a:xfrm>
          <a:custGeom>
            <a:avLst/>
            <a:gdLst/>
            <a:ahLst/>
            <a:cxnLst/>
            <a:rect l="l" t="t" r="r" b="b"/>
            <a:pathLst>
              <a:path w="957580" h="388620">
                <a:moveTo>
                  <a:pt x="918210" y="0"/>
                </a:moveTo>
                <a:lnTo>
                  <a:pt x="38862" y="0"/>
                </a:lnTo>
                <a:lnTo>
                  <a:pt x="23735" y="3053"/>
                </a:lnTo>
                <a:lnTo>
                  <a:pt x="11382" y="11382"/>
                </a:lnTo>
                <a:lnTo>
                  <a:pt x="3053" y="23735"/>
                </a:lnTo>
                <a:lnTo>
                  <a:pt x="0" y="38861"/>
                </a:lnTo>
                <a:lnTo>
                  <a:pt x="0" y="349757"/>
                </a:lnTo>
                <a:lnTo>
                  <a:pt x="3053" y="364884"/>
                </a:lnTo>
                <a:lnTo>
                  <a:pt x="11382" y="377237"/>
                </a:lnTo>
                <a:lnTo>
                  <a:pt x="23735" y="385566"/>
                </a:lnTo>
                <a:lnTo>
                  <a:pt x="38862" y="388619"/>
                </a:lnTo>
                <a:lnTo>
                  <a:pt x="918210" y="388619"/>
                </a:lnTo>
                <a:lnTo>
                  <a:pt x="933336" y="385566"/>
                </a:lnTo>
                <a:lnTo>
                  <a:pt x="945689" y="377237"/>
                </a:lnTo>
                <a:lnTo>
                  <a:pt x="954018" y="364884"/>
                </a:lnTo>
                <a:lnTo>
                  <a:pt x="957072" y="349757"/>
                </a:lnTo>
                <a:lnTo>
                  <a:pt x="957072" y="38861"/>
                </a:lnTo>
                <a:lnTo>
                  <a:pt x="954018" y="23735"/>
                </a:lnTo>
                <a:lnTo>
                  <a:pt x="945689" y="11382"/>
                </a:lnTo>
                <a:lnTo>
                  <a:pt x="933336" y="3053"/>
                </a:lnTo>
                <a:lnTo>
                  <a:pt x="918210" y="0"/>
                </a:lnTo>
                <a:close/>
              </a:path>
            </a:pathLst>
          </a:custGeom>
          <a:solidFill>
            <a:srgbClr val="862536"/>
          </a:solidFill>
        </p:spPr>
        <p:txBody>
          <a:bodyPr wrap="square" lIns="0" tIns="0" rIns="0" bIns="0" rtlCol="0"/>
          <a:lstStyle/>
          <a:p>
            <a:pPr algn="ctr"/>
            <a:endParaRPr sz="1200" dirty="0">
              <a:solidFill>
                <a:schemeClr val="bg1"/>
              </a:solidFill>
              <a:latin typeface="Garamond" panose="02020404030301010803" pitchFamily="18" charset="0"/>
            </a:endParaRPr>
          </a:p>
        </p:txBody>
      </p:sp>
      <p:pic>
        <p:nvPicPr>
          <p:cNvPr id="77" name="object 11">
            <a:extLst>
              <a:ext uri="{FF2B5EF4-FFF2-40B4-BE49-F238E27FC236}">
                <a16:creationId xmlns:a16="http://schemas.microsoft.com/office/drawing/2014/main" id="{96EF0570-E0B3-419F-9DB3-89F18D5516A3}"/>
              </a:ext>
            </a:extLst>
          </p:cNvPr>
          <p:cNvPicPr/>
          <p:nvPr/>
        </p:nvPicPr>
        <p:blipFill>
          <a:blip r:embed="rId2" cstate="print"/>
          <a:stretch>
            <a:fillRect/>
          </a:stretch>
        </p:blipFill>
        <p:spPr>
          <a:xfrm>
            <a:off x="556466" y="4256030"/>
            <a:ext cx="175259" cy="144780"/>
          </a:xfrm>
          <a:prstGeom prst="rect">
            <a:avLst/>
          </a:prstGeom>
        </p:spPr>
      </p:pic>
      <p:sp>
        <p:nvSpPr>
          <p:cNvPr id="28" name="CasellaDiTesto 27">
            <a:extLst>
              <a:ext uri="{FF2B5EF4-FFF2-40B4-BE49-F238E27FC236}">
                <a16:creationId xmlns:a16="http://schemas.microsoft.com/office/drawing/2014/main" id="{ED783C03-0D24-41DA-A3D0-786549FCBFE2}"/>
              </a:ext>
            </a:extLst>
          </p:cNvPr>
          <p:cNvSpPr txBox="1"/>
          <p:nvPr/>
        </p:nvSpPr>
        <p:spPr>
          <a:xfrm>
            <a:off x="278300" y="4478542"/>
            <a:ext cx="924656" cy="276999"/>
          </a:xfrm>
          <a:prstGeom prst="rect">
            <a:avLst/>
          </a:prstGeom>
          <a:noFill/>
        </p:spPr>
        <p:txBody>
          <a:bodyPr wrap="square" rtlCol="0">
            <a:spAutoFit/>
          </a:bodyPr>
          <a:lstStyle/>
          <a:p>
            <a:r>
              <a:rPr lang="it-IT" sz="1200" dirty="0">
                <a:solidFill>
                  <a:schemeClr val="bg1"/>
                </a:solidFill>
                <a:latin typeface="Garamond" panose="02020404030301010803" pitchFamily="18" charset="0"/>
              </a:rPr>
              <a:t>Dataset 1</a:t>
            </a:r>
          </a:p>
        </p:txBody>
      </p:sp>
      <p:pic>
        <p:nvPicPr>
          <p:cNvPr id="29" name="Immagine 28">
            <a:extLst>
              <a:ext uri="{FF2B5EF4-FFF2-40B4-BE49-F238E27FC236}">
                <a16:creationId xmlns:a16="http://schemas.microsoft.com/office/drawing/2014/main" id="{B3549B14-9E85-4E57-A6F8-A26EFF924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355" y="4383582"/>
            <a:ext cx="1591311" cy="1591311"/>
          </a:xfrm>
          <a:prstGeom prst="rect">
            <a:avLst/>
          </a:prstGeom>
        </p:spPr>
      </p:pic>
      <p:pic>
        <p:nvPicPr>
          <p:cNvPr id="31" name="Immagine 30">
            <a:extLst>
              <a:ext uri="{FF2B5EF4-FFF2-40B4-BE49-F238E27FC236}">
                <a16:creationId xmlns:a16="http://schemas.microsoft.com/office/drawing/2014/main" id="{3BF817AC-2437-4B6A-9EA1-1309F60B7B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3618" y="4405416"/>
            <a:ext cx="1591311" cy="1591311"/>
          </a:xfrm>
          <a:prstGeom prst="rect">
            <a:avLst/>
          </a:prstGeom>
        </p:spPr>
      </p:pic>
      <p:sp>
        <p:nvSpPr>
          <p:cNvPr id="32" name="Freccia a destra 31">
            <a:extLst>
              <a:ext uri="{FF2B5EF4-FFF2-40B4-BE49-F238E27FC236}">
                <a16:creationId xmlns:a16="http://schemas.microsoft.com/office/drawing/2014/main" id="{B4503A08-0DF1-407F-B9FD-1EF0353727EB}"/>
              </a:ext>
            </a:extLst>
          </p:cNvPr>
          <p:cNvSpPr/>
          <p:nvPr/>
        </p:nvSpPr>
        <p:spPr>
          <a:xfrm>
            <a:off x="3886200" y="4806519"/>
            <a:ext cx="1130558" cy="666732"/>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194917" y="418338"/>
            <a:ext cx="5205883" cy="382156"/>
          </a:xfrm>
          <a:prstGeom prst="rect">
            <a:avLst/>
          </a:prstGeom>
        </p:spPr>
        <p:txBody>
          <a:bodyPr vert="horz" wrap="square" lIns="0" tIns="12700" rIns="0" bIns="0" rtlCol="0">
            <a:spAutoFit/>
          </a:bodyPr>
          <a:lstStyle/>
          <a:p>
            <a:pPr marL="12700">
              <a:lnSpc>
                <a:spcPct val="100000"/>
              </a:lnSpc>
              <a:spcBef>
                <a:spcPts val="100"/>
              </a:spcBef>
            </a:pPr>
            <a:r>
              <a:rPr spc="-40" dirty="0"/>
              <a:t> </a:t>
            </a:r>
            <a:r>
              <a:rPr lang="it-IT" spc="-40" dirty="0"/>
              <a:t>Training </a:t>
            </a:r>
            <a:r>
              <a:rPr lang="it-IT" spc="-40" dirty="0" err="1"/>
              <a:t>receipts</a:t>
            </a:r>
            <a:endParaRPr dirty="0"/>
          </a:p>
        </p:txBody>
      </p:sp>
      <p:sp>
        <p:nvSpPr>
          <p:cNvPr id="11" name="object 11"/>
          <p:cNvSpPr txBox="1"/>
          <p:nvPr/>
        </p:nvSpPr>
        <p:spPr>
          <a:xfrm>
            <a:off x="413729" y="900069"/>
            <a:ext cx="8566438" cy="3447739"/>
          </a:xfrm>
          <a:prstGeom prst="rect">
            <a:avLst/>
          </a:prstGeom>
        </p:spPr>
        <p:txBody>
          <a:bodyPr vert="horz" wrap="square" lIns="0" tIns="13335" rIns="0" bIns="0" rtlCol="0">
            <a:spAutoFit/>
          </a:bodyPr>
          <a:lstStyle/>
          <a:p>
            <a:pPr marL="970915">
              <a:lnSpc>
                <a:spcPct val="100000"/>
              </a:lnSpc>
              <a:spcBef>
                <a:spcPts val="105"/>
              </a:spcBef>
            </a:pPr>
            <a:r>
              <a:rPr lang="en-US" sz="1600" b="1" spc="-5" dirty="0">
                <a:latin typeface="Garamond"/>
                <a:cs typeface="Garamond"/>
              </a:rPr>
              <a:t>Optimizers:</a:t>
            </a:r>
          </a:p>
          <a:p>
            <a:pPr marL="970915">
              <a:lnSpc>
                <a:spcPct val="100000"/>
              </a:lnSpc>
              <a:spcBef>
                <a:spcPts val="105"/>
              </a:spcBef>
            </a:pPr>
            <a:r>
              <a:rPr lang="en-US" sz="1400" spc="-5" dirty="0">
                <a:latin typeface="Garamond"/>
                <a:cs typeface="Garamond"/>
              </a:rPr>
              <a:t>We adopt the same optimizer of the paper: </a:t>
            </a:r>
            <a:r>
              <a:rPr lang="en-US" sz="1400" b="1" spc="-5" dirty="0">
                <a:latin typeface="Garamond"/>
                <a:cs typeface="Garamond"/>
              </a:rPr>
              <a:t>Lamb</a:t>
            </a:r>
            <a:r>
              <a:rPr lang="en-US" sz="1400" spc="-5" dirty="0">
                <a:latin typeface="Garamond"/>
                <a:cs typeface="Garamond"/>
              </a:rPr>
              <a:t>: the principle is the </a:t>
            </a:r>
            <a:r>
              <a:rPr lang="en-US" sz="1400" spc="-5" dirty="0" err="1">
                <a:latin typeface="Garamond"/>
                <a:cs typeface="Garamond"/>
              </a:rPr>
              <a:t>layerwise</a:t>
            </a:r>
            <a:r>
              <a:rPr lang="en-US" sz="1400" spc="-5" dirty="0">
                <a:latin typeface="Garamond"/>
                <a:cs typeface="Garamond"/>
              </a:rPr>
              <a:t> adaptation strategy, used in order to accelerate training of deep neural networks using large mini-batches.</a:t>
            </a:r>
            <a:endParaRPr lang="en-US" sz="1400" spc="-5" dirty="0">
              <a:latin typeface="Garamond"/>
              <a:cs typeface="Cambria Math"/>
            </a:endParaRPr>
          </a:p>
          <a:p>
            <a:pPr marL="970915">
              <a:lnSpc>
                <a:spcPct val="100000"/>
              </a:lnSpc>
              <a:spcBef>
                <a:spcPts val="105"/>
              </a:spcBef>
            </a:pPr>
            <a:r>
              <a:rPr lang="en-US" sz="1400" spc="-5" dirty="0">
                <a:latin typeface="Garamond"/>
              </a:rPr>
              <a:t>We make also preliminary experiments with other optimizers, in particular </a:t>
            </a:r>
            <a:r>
              <a:rPr lang="en-US" sz="1400" b="1" spc="-5" dirty="0">
                <a:latin typeface="Garamond"/>
              </a:rPr>
              <a:t>SGD</a:t>
            </a:r>
            <a:r>
              <a:rPr lang="en-US" sz="1400" spc="-5" dirty="0">
                <a:latin typeface="Garamond"/>
              </a:rPr>
              <a:t> and </a:t>
            </a:r>
            <a:r>
              <a:rPr lang="en-US" sz="1400" b="1" spc="-5" dirty="0">
                <a:latin typeface="Garamond"/>
              </a:rPr>
              <a:t>Adam.</a:t>
            </a:r>
          </a:p>
          <a:p>
            <a:pPr marL="970915">
              <a:lnSpc>
                <a:spcPct val="100000"/>
              </a:lnSpc>
              <a:spcBef>
                <a:spcPts val="105"/>
              </a:spcBef>
            </a:pPr>
            <a:endParaRPr lang="en-US" sz="1400" b="1" spc="-5" dirty="0">
              <a:latin typeface="Garamond"/>
            </a:endParaRPr>
          </a:p>
          <a:p>
            <a:pPr marL="970915">
              <a:lnSpc>
                <a:spcPct val="100000"/>
              </a:lnSpc>
              <a:spcBef>
                <a:spcPts val="105"/>
              </a:spcBef>
            </a:pPr>
            <a:r>
              <a:rPr lang="en-US" sz="1400" spc="-5" dirty="0">
                <a:latin typeface="Garamond"/>
              </a:rPr>
              <a:t>For the </a:t>
            </a:r>
            <a:r>
              <a:rPr lang="en-US" sz="1400" b="1" spc="-5" dirty="0">
                <a:latin typeface="Garamond"/>
              </a:rPr>
              <a:t>loss function</a:t>
            </a:r>
            <a:r>
              <a:rPr lang="en-US" sz="1400" spc="-5" dirty="0">
                <a:latin typeface="Garamond"/>
              </a:rPr>
              <a:t>, we use the </a:t>
            </a:r>
            <a:r>
              <a:rPr lang="en-US" sz="1400" b="1" spc="-5" dirty="0" err="1">
                <a:latin typeface="Garamond"/>
              </a:rPr>
              <a:t>CrossEntropyLoss</a:t>
            </a:r>
            <a:r>
              <a:rPr lang="en-US" sz="1400" spc="-5" dirty="0">
                <a:latin typeface="Garamond"/>
              </a:rPr>
              <a:t> that is useful when training a classification problem with C=10 classes.</a:t>
            </a:r>
          </a:p>
          <a:p>
            <a:pPr marL="970915">
              <a:lnSpc>
                <a:spcPct val="100000"/>
              </a:lnSpc>
              <a:spcBef>
                <a:spcPts val="105"/>
              </a:spcBef>
            </a:pPr>
            <a:endParaRPr lang="en-US" sz="1400" spc="-5" dirty="0">
              <a:latin typeface="Garamond"/>
            </a:endParaRPr>
          </a:p>
          <a:p>
            <a:pPr marL="970915">
              <a:lnSpc>
                <a:spcPct val="100000"/>
              </a:lnSpc>
              <a:spcBef>
                <a:spcPts val="105"/>
              </a:spcBef>
            </a:pPr>
            <a:r>
              <a:rPr lang="en-US" sz="1600" b="1" spc="-5" dirty="0">
                <a:latin typeface="Garamond"/>
              </a:rPr>
              <a:t>Training:</a:t>
            </a:r>
          </a:p>
          <a:p>
            <a:pPr marL="970915">
              <a:lnSpc>
                <a:spcPct val="100000"/>
              </a:lnSpc>
              <a:spcBef>
                <a:spcPts val="105"/>
              </a:spcBef>
            </a:pPr>
            <a:r>
              <a:rPr lang="en-US" sz="1400" spc="-5" dirty="0">
                <a:latin typeface="Garamond"/>
              </a:rPr>
              <a:t>We train our models during 50 epochs using a learning rate (</a:t>
            </a:r>
            <a:r>
              <a:rPr lang="en-US" sz="1400" spc="-5" dirty="0" err="1">
                <a:latin typeface="Garamond"/>
              </a:rPr>
              <a:t>lr</a:t>
            </a:r>
            <a:r>
              <a:rPr lang="en-US" sz="1400" spc="-5" dirty="0">
                <a:latin typeface="Garamond"/>
              </a:rPr>
              <a:t>) of 3x10−3 or 0.01. For both of this values we fixed the weight decay (wd) to 0.01.</a:t>
            </a:r>
          </a:p>
          <a:p>
            <a:pPr marL="970915">
              <a:lnSpc>
                <a:spcPct val="100000"/>
              </a:lnSpc>
              <a:spcBef>
                <a:spcPts val="105"/>
              </a:spcBef>
            </a:pPr>
            <a:endParaRPr lang="en-US" sz="1400" spc="-5" dirty="0">
              <a:latin typeface="Garamond"/>
            </a:endParaRPr>
          </a:p>
          <a:p>
            <a:pPr marL="970915">
              <a:lnSpc>
                <a:spcPct val="100000"/>
              </a:lnSpc>
              <a:spcBef>
                <a:spcPts val="105"/>
              </a:spcBef>
            </a:pPr>
            <a:r>
              <a:rPr lang="en-US" sz="1400" b="1" spc="-5" dirty="0">
                <a:latin typeface="Garamond"/>
              </a:rPr>
              <a:t>Early Stopping:</a:t>
            </a:r>
          </a:p>
          <a:p>
            <a:pPr marL="970915">
              <a:lnSpc>
                <a:spcPct val="100000"/>
              </a:lnSpc>
              <a:spcBef>
                <a:spcPts val="105"/>
              </a:spcBef>
            </a:pPr>
            <a:r>
              <a:rPr lang="en-US" sz="1400" spc="-5" dirty="0">
                <a:latin typeface="Garamond"/>
              </a:rPr>
              <a:t>It is a form of regularization used to avoid overfitting on the training dataset. If the loss stops decreasing</a:t>
            </a:r>
          </a:p>
          <a:p>
            <a:pPr marL="970915">
              <a:lnSpc>
                <a:spcPct val="100000"/>
              </a:lnSpc>
              <a:spcBef>
                <a:spcPts val="105"/>
              </a:spcBef>
            </a:pPr>
            <a:r>
              <a:rPr lang="en-US" sz="1400" spc="-5" dirty="0">
                <a:latin typeface="Garamond"/>
              </a:rPr>
              <a:t>for 10 epochs in a row the training stops.</a:t>
            </a:r>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1270"/>
              </a:lnSpc>
            </a:pPr>
            <a:fld id="{2C5687D4-7E7E-4409-9E10-B2B7B3A89EDA}" type="datetime1">
              <a:rPr lang="it-IT" smtClean="0"/>
              <a:t>18/03/2022</a:t>
            </a:fld>
            <a:endParaRPr/>
          </a:p>
        </p:txBody>
      </p:sp>
      <p:sp>
        <p:nvSpPr>
          <p:cNvPr id="23" name="object 22">
            <a:extLst>
              <a:ext uri="{FF2B5EF4-FFF2-40B4-BE49-F238E27FC236}">
                <a16:creationId xmlns:a16="http://schemas.microsoft.com/office/drawing/2014/main" id="{450A843C-6CEE-436A-8E16-9B67CFF3881C}"/>
              </a:ext>
            </a:extLst>
          </p:cNvPr>
          <p:cNvSpPr txBox="1">
            <a:spLocks noGrp="1"/>
          </p:cNvSpPr>
          <p:nvPr>
            <p:ph type="ftr" sz="quarter" idx="5"/>
          </p:nvPr>
        </p:nvSpPr>
        <p:spPr>
          <a:xfrm>
            <a:off x="1285804" y="6127373"/>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sp>
        <p:nvSpPr>
          <p:cNvPr id="24" name="Segnaposto numero diapositiva 23">
            <a:extLst>
              <a:ext uri="{FF2B5EF4-FFF2-40B4-BE49-F238E27FC236}">
                <a16:creationId xmlns:a16="http://schemas.microsoft.com/office/drawing/2014/main" id="{1B100420-A9C7-4F33-A022-38C317F6D6BD}"/>
              </a:ext>
            </a:extLst>
          </p:cNvPr>
          <p:cNvSpPr>
            <a:spLocks noGrp="1"/>
          </p:cNvSpPr>
          <p:nvPr>
            <p:ph type="sldNum" sz="quarter" idx="7"/>
          </p:nvPr>
        </p:nvSpPr>
        <p:spPr/>
        <p:txBody>
          <a:bodyPr/>
          <a:lstStyle/>
          <a:p>
            <a:pPr marL="12700">
              <a:lnSpc>
                <a:spcPts val="1270"/>
              </a:lnSpc>
            </a:pPr>
            <a:r>
              <a:rPr lang="it-IT"/>
              <a:t>Pagina</a:t>
            </a:r>
            <a:r>
              <a:rPr lang="it-IT" spc="-55"/>
              <a:t> </a:t>
            </a:r>
            <a:fld id="{81D60167-4931-47E6-BA6A-407CBD079E47}" type="slidenum">
              <a:rPr smtClean="0"/>
              <a:t>7</a:t>
            </a:fld>
            <a:endParaRPr/>
          </a:p>
        </p:txBody>
      </p:sp>
      <p:sp>
        <p:nvSpPr>
          <p:cNvPr id="25" name="object 21">
            <a:extLst>
              <a:ext uri="{FF2B5EF4-FFF2-40B4-BE49-F238E27FC236}">
                <a16:creationId xmlns:a16="http://schemas.microsoft.com/office/drawing/2014/main" id="{96F93B33-0226-4DD0-A186-5F20BEFDBB2F}"/>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26" name="object 17">
            <a:extLst>
              <a:ext uri="{FF2B5EF4-FFF2-40B4-BE49-F238E27FC236}">
                <a16:creationId xmlns:a16="http://schemas.microsoft.com/office/drawing/2014/main" id="{D30872CB-9100-4E14-A03E-7F6463A68C3C}"/>
              </a:ext>
            </a:extLst>
          </p:cNvPr>
          <p:cNvSpPr txBox="1"/>
          <p:nvPr/>
        </p:nvSpPr>
        <p:spPr>
          <a:xfrm>
            <a:off x="381000" y="3962400"/>
            <a:ext cx="514350" cy="197490"/>
          </a:xfrm>
          <a:prstGeom prst="rect">
            <a:avLst/>
          </a:prstGeom>
        </p:spPr>
        <p:txBody>
          <a:bodyPr vert="horz" wrap="square" lIns="0" tIns="12700" rIns="0" bIns="0" rtlCol="0">
            <a:spAutoFit/>
          </a:bodyPr>
          <a:lstStyle/>
          <a:p>
            <a:pPr marL="12700">
              <a:lnSpc>
                <a:spcPct val="100000"/>
              </a:lnSpc>
              <a:spcBef>
                <a:spcPts val="100"/>
              </a:spcBef>
            </a:pPr>
            <a:r>
              <a:rPr lang="it-IT" sz="1200" spc="-5" dirty="0">
                <a:latin typeface="Garamond"/>
                <a:cs typeface="Garamond"/>
              </a:rPr>
              <a:t>Models</a:t>
            </a:r>
            <a:endParaRPr sz="1200" dirty="0">
              <a:latin typeface="Garamond"/>
              <a:cs typeface="Garamond"/>
            </a:endParaRPr>
          </a:p>
        </p:txBody>
      </p:sp>
      <p:sp>
        <p:nvSpPr>
          <p:cNvPr id="30" name="object 21">
            <a:extLst>
              <a:ext uri="{FF2B5EF4-FFF2-40B4-BE49-F238E27FC236}">
                <a16:creationId xmlns:a16="http://schemas.microsoft.com/office/drawing/2014/main" id="{3BF59F7A-FBFD-4FA6-95EB-D40990E1EF6C}"/>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solidFill>
                  <a:schemeClr val="bg1"/>
                </a:solidFill>
                <a:latin typeface="Garamond"/>
                <a:cs typeface="Garamond"/>
              </a:rPr>
              <a:t>Evaluation</a:t>
            </a:r>
            <a:endParaRPr sz="1200" dirty="0">
              <a:solidFill>
                <a:schemeClr val="bg1"/>
              </a:solidFill>
              <a:latin typeface="Garamond"/>
              <a:cs typeface="Garamond"/>
            </a:endParaRPr>
          </a:p>
        </p:txBody>
      </p:sp>
      <p:grpSp>
        <p:nvGrpSpPr>
          <p:cNvPr id="31" name="object 10">
            <a:extLst>
              <a:ext uri="{FF2B5EF4-FFF2-40B4-BE49-F238E27FC236}">
                <a16:creationId xmlns:a16="http://schemas.microsoft.com/office/drawing/2014/main" id="{7872D6A5-B368-4D04-A26A-B30B6FF7ABDC}"/>
              </a:ext>
            </a:extLst>
          </p:cNvPr>
          <p:cNvGrpSpPr/>
          <p:nvPr/>
        </p:nvGrpSpPr>
        <p:grpSpPr>
          <a:xfrm>
            <a:off x="188191" y="5556729"/>
            <a:ext cx="957580" cy="561815"/>
            <a:chOff x="102049" y="4412624"/>
            <a:chExt cx="957580" cy="561815"/>
          </a:xfrm>
        </p:grpSpPr>
        <p:pic>
          <p:nvPicPr>
            <p:cNvPr id="32" name="object 11">
              <a:extLst>
                <a:ext uri="{FF2B5EF4-FFF2-40B4-BE49-F238E27FC236}">
                  <a16:creationId xmlns:a16="http://schemas.microsoft.com/office/drawing/2014/main" id="{B873DCDB-6CBB-4454-8A5B-D28FB4E1242A}"/>
                </a:ext>
              </a:extLst>
            </p:cNvPr>
            <p:cNvPicPr/>
            <p:nvPr/>
          </p:nvPicPr>
          <p:blipFill>
            <a:blip r:embed="rId2" cstate="print"/>
            <a:stretch>
              <a:fillRect/>
            </a:stretch>
          </p:blipFill>
          <p:spPr>
            <a:xfrm>
              <a:off x="474782" y="4412624"/>
              <a:ext cx="175259" cy="144780"/>
            </a:xfrm>
            <a:prstGeom prst="rect">
              <a:avLst/>
            </a:prstGeom>
          </p:spPr>
        </p:pic>
        <p:sp>
          <p:nvSpPr>
            <p:cNvPr id="33" name="object 12">
              <a:extLst>
                <a:ext uri="{FF2B5EF4-FFF2-40B4-BE49-F238E27FC236}">
                  <a16:creationId xmlns:a16="http://schemas.microsoft.com/office/drawing/2014/main" id="{FB64B3C3-1300-4C28-8B4E-48E0364127F7}"/>
                </a:ext>
              </a:extLst>
            </p:cNvPr>
            <p:cNvSpPr/>
            <p:nvPr/>
          </p:nvSpPr>
          <p:spPr>
            <a:xfrm>
              <a:off x="102049" y="458581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34" name="object 21">
            <a:extLst>
              <a:ext uri="{FF2B5EF4-FFF2-40B4-BE49-F238E27FC236}">
                <a16:creationId xmlns:a16="http://schemas.microsoft.com/office/drawing/2014/main" id="{ED5FA529-35FE-474E-A6A1-11A5C599D600}"/>
              </a:ext>
            </a:extLst>
          </p:cNvPr>
          <p:cNvSpPr txBox="1"/>
          <p:nvPr/>
        </p:nvSpPr>
        <p:spPr>
          <a:xfrm>
            <a:off x="186313" y="5830024"/>
            <a:ext cx="961985"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Attention</a:t>
            </a:r>
            <a:r>
              <a:rPr lang="it-IT" sz="1200" dirty="0">
                <a:latin typeface="Garamond"/>
                <a:cs typeface="Garamond"/>
              </a:rPr>
              <a:t> Maps</a:t>
            </a:r>
            <a:endParaRPr sz="1200" dirty="0">
              <a:latin typeface="Garamond"/>
              <a:cs typeface="Garamond"/>
            </a:endParaRPr>
          </a:p>
        </p:txBody>
      </p:sp>
      <p:sp>
        <p:nvSpPr>
          <p:cNvPr id="35" name="object 12">
            <a:extLst>
              <a:ext uri="{FF2B5EF4-FFF2-40B4-BE49-F238E27FC236}">
                <a16:creationId xmlns:a16="http://schemas.microsoft.com/office/drawing/2014/main" id="{225A83F7-BAFF-48EC-BB68-946B3466189F}"/>
              </a:ext>
            </a:extLst>
          </p:cNvPr>
          <p:cNvSpPr/>
          <p:nvPr/>
        </p:nvSpPr>
        <p:spPr>
          <a:xfrm>
            <a:off x="196562" y="3860533"/>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sp>
        <p:nvSpPr>
          <p:cNvPr id="36" name="object 16">
            <a:extLst>
              <a:ext uri="{FF2B5EF4-FFF2-40B4-BE49-F238E27FC236}">
                <a16:creationId xmlns:a16="http://schemas.microsoft.com/office/drawing/2014/main" id="{D5E4C67A-951D-4BCE-BF55-D1A150B21C2D}"/>
              </a:ext>
            </a:extLst>
          </p:cNvPr>
          <p:cNvSpPr/>
          <p:nvPr/>
        </p:nvSpPr>
        <p:spPr>
          <a:xfrm>
            <a:off x="196562" y="5088997"/>
            <a:ext cx="957580" cy="388620"/>
          </a:xfrm>
          <a:custGeom>
            <a:avLst/>
            <a:gdLst/>
            <a:ahLst/>
            <a:cxnLst/>
            <a:rect l="l" t="t" r="r" b="b"/>
            <a:pathLst>
              <a:path w="957580" h="388620">
                <a:moveTo>
                  <a:pt x="918210" y="0"/>
                </a:moveTo>
                <a:lnTo>
                  <a:pt x="38862" y="0"/>
                </a:lnTo>
                <a:lnTo>
                  <a:pt x="23735" y="3053"/>
                </a:lnTo>
                <a:lnTo>
                  <a:pt x="11382" y="11382"/>
                </a:lnTo>
                <a:lnTo>
                  <a:pt x="3053" y="23735"/>
                </a:lnTo>
                <a:lnTo>
                  <a:pt x="0" y="38861"/>
                </a:lnTo>
                <a:lnTo>
                  <a:pt x="0" y="349757"/>
                </a:lnTo>
                <a:lnTo>
                  <a:pt x="3053" y="364884"/>
                </a:lnTo>
                <a:lnTo>
                  <a:pt x="11382" y="377237"/>
                </a:lnTo>
                <a:lnTo>
                  <a:pt x="23735" y="385566"/>
                </a:lnTo>
                <a:lnTo>
                  <a:pt x="38862" y="388619"/>
                </a:lnTo>
                <a:lnTo>
                  <a:pt x="918210" y="388619"/>
                </a:lnTo>
                <a:lnTo>
                  <a:pt x="933336" y="385566"/>
                </a:lnTo>
                <a:lnTo>
                  <a:pt x="945689" y="377237"/>
                </a:lnTo>
                <a:lnTo>
                  <a:pt x="954018" y="364884"/>
                </a:lnTo>
                <a:lnTo>
                  <a:pt x="957072" y="349757"/>
                </a:lnTo>
                <a:lnTo>
                  <a:pt x="957072" y="38861"/>
                </a:lnTo>
                <a:lnTo>
                  <a:pt x="954018" y="23735"/>
                </a:lnTo>
                <a:lnTo>
                  <a:pt x="945689" y="11382"/>
                </a:lnTo>
                <a:lnTo>
                  <a:pt x="933336" y="3053"/>
                </a:lnTo>
                <a:lnTo>
                  <a:pt x="918210" y="0"/>
                </a:lnTo>
                <a:close/>
              </a:path>
            </a:pathLst>
          </a:custGeom>
          <a:solidFill>
            <a:srgbClr val="862536"/>
          </a:solidFill>
        </p:spPr>
        <p:txBody>
          <a:bodyPr wrap="square" lIns="0" tIns="0" rIns="0" bIns="0" rtlCol="0"/>
          <a:lstStyle/>
          <a:p>
            <a:pPr algn="ctr"/>
            <a:endParaRPr sz="1200" dirty="0">
              <a:solidFill>
                <a:schemeClr val="bg1"/>
              </a:solidFill>
              <a:latin typeface="Garamond" panose="02020404030301010803" pitchFamily="18" charset="0"/>
            </a:endParaRPr>
          </a:p>
        </p:txBody>
      </p:sp>
      <p:pic>
        <p:nvPicPr>
          <p:cNvPr id="37" name="object 11">
            <a:extLst>
              <a:ext uri="{FF2B5EF4-FFF2-40B4-BE49-F238E27FC236}">
                <a16:creationId xmlns:a16="http://schemas.microsoft.com/office/drawing/2014/main" id="{FAF0AA04-01D8-4296-A30A-665C13E46F29}"/>
              </a:ext>
            </a:extLst>
          </p:cNvPr>
          <p:cNvPicPr/>
          <p:nvPr/>
        </p:nvPicPr>
        <p:blipFill>
          <a:blip r:embed="rId2" cstate="print"/>
          <a:stretch>
            <a:fillRect/>
          </a:stretch>
        </p:blipFill>
        <p:spPr>
          <a:xfrm>
            <a:off x="556466" y="4256030"/>
            <a:ext cx="175259" cy="144780"/>
          </a:xfrm>
          <a:prstGeom prst="rect">
            <a:avLst/>
          </a:prstGeom>
        </p:spPr>
      </p:pic>
      <p:sp>
        <p:nvSpPr>
          <p:cNvPr id="38" name="object 12">
            <a:extLst>
              <a:ext uri="{FF2B5EF4-FFF2-40B4-BE49-F238E27FC236}">
                <a16:creationId xmlns:a16="http://schemas.microsoft.com/office/drawing/2014/main" id="{EE2AE2B6-C311-4DD1-9294-46C1BD2BB2F5}"/>
              </a:ext>
            </a:extLst>
          </p:cNvPr>
          <p:cNvSpPr/>
          <p:nvPr/>
        </p:nvSpPr>
        <p:spPr>
          <a:xfrm>
            <a:off x="188191" y="4484456"/>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39" name="object 11">
            <a:extLst>
              <a:ext uri="{FF2B5EF4-FFF2-40B4-BE49-F238E27FC236}">
                <a16:creationId xmlns:a16="http://schemas.microsoft.com/office/drawing/2014/main" id="{4F71DF4C-C9F1-4B5D-8073-12D6831CD4FF}"/>
              </a:ext>
            </a:extLst>
          </p:cNvPr>
          <p:cNvPicPr/>
          <p:nvPr/>
        </p:nvPicPr>
        <p:blipFill>
          <a:blip r:embed="rId2" cstate="print"/>
          <a:stretch>
            <a:fillRect/>
          </a:stretch>
        </p:blipFill>
        <p:spPr>
          <a:xfrm>
            <a:off x="560923" y="4901491"/>
            <a:ext cx="175259" cy="144780"/>
          </a:xfrm>
          <a:prstGeom prst="rect">
            <a:avLst/>
          </a:prstGeom>
        </p:spPr>
      </p:pic>
      <p:sp>
        <p:nvSpPr>
          <p:cNvPr id="40" name="CasellaDiTesto 39">
            <a:extLst>
              <a:ext uri="{FF2B5EF4-FFF2-40B4-BE49-F238E27FC236}">
                <a16:creationId xmlns:a16="http://schemas.microsoft.com/office/drawing/2014/main" id="{95D7F5DC-C3AF-4F01-8012-F4CC20FCD9DA}"/>
              </a:ext>
            </a:extLst>
          </p:cNvPr>
          <p:cNvSpPr txBox="1"/>
          <p:nvPr/>
        </p:nvSpPr>
        <p:spPr>
          <a:xfrm>
            <a:off x="182347" y="5146371"/>
            <a:ext cx="965951" cy="276999"/>
          </a:xfrm>
          <a:prstGeom prst="rect">
            <a:avLst/>
          </a:prstGeom>
          <a:noFill/>
        </p:spPr>
        <p:txBody>
          <a:bodyPr wrap="square" rtlCol="0">
            <a:spAutoFit/>
          </a:bodyPr>
          <a:lstStyle/>
          <a:p>
            <a:r>
              <a:rPr lang="it-IT" sz="1200" dirty="0">
                <a:solidFill>
                  <a:schemeClr val="bg1"/>
                </a:solidFill>
                <a:latin typeface="Garamond" panose="02020404030301010803" pitchFamily="18" charset="0"/>
              </a:rPr>
              <a:t>Evaluation 1</a:t>
            </a:r>
          </a:p>
        </p:txBody>
      </p:sp>
      <p:pic>
        <p:nvPicPr>
          <p:cNvPr id="3" name="Immagine 2">
            <a:extLst>
              <a:ext uri="{FF2B5EF4-FFF2-40B4-BE49-F238E27FC236}">
                <a16:creationId xmlns:a16="http://schemas.microsoft.com/office/drawing/2014/main" id="{5D679FF4-8C09-4EEA-8E42-21E5E04F7D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6411" y="4317375"/>
            <a:ext cx="5099070" cy="16222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194917" y="418338"/>
            <a:ext cx="5205883" cy="382156"/>
          </a:xfrm>
          <a:prstGeom prst="rect">
            <a:avLst/>
          </a:prstGeom>
        </p:spPr>
        <p:txBody>
          <a:bodyPr vert="horz" wrap="square" lIns="0" tIns="12700" rIns="0" bIns="0" rtlCol="0">
            <a:spAutoFit/>
          </a:bodyPr>
          <a:lstStyle/>
          <a:p>
            <a:pPr marL="12700">
              <a:lnSpc>
                <a:spcPct val="100000"/>
              </a:lnSpc>
              <a:spcBef>
                <a:spcPts val="100"/>
              </a:spcBef>
            </a:pPr>
            <a:r>
              <a:rPr spc="-40" dirty="0"/>
              <a:t> </a:t>
            </a:r>
            <a:r>
              <a:rPr lang="it-IT" spc="-40" dirty="0"/>
              <a:t>Evaluation</a:t>
            </a:r>
            <a:endParaRPr dirty="0"/>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1270"/>
              </a:lnSpc>
            </a:pPr>
            <a:fld id="{B19FBD6F-489D-4F38-A154-3564D8D7B3A9}" type="datetime1">
              <a:rPr lang="it-IT" smtClean="0"/>
              <a:t>18/03/2022</a:t>
            </a:fld>
            <a:endParaRPr/>
          </a:p>
        </p:txBody>
      </p:sp>
      <p:sp>
        <p:nvSpPr>
          <p:cNvPr id="23" name="object 22">
            <a:extLst>
              <a:ext uri="{FF2B5EF4-FFF2-40B4-BE49-F238E27FC236}">
                <a16:creationId xmlns:a16="http://schemas.microsoft.com/office/drawing/2014/main" id="{2A0F1956-0729-4F08-B731-D72AA8A1DD03}"/>
              </a:ext>
            </a:extLst>
          </p:cNvPr>
          <p:cNvSpPr txBox="1">
            <a:spLocks noGrp="1"/>
          </p:cNvSpPr>
          <p:nvPr>
            <p:ph type="ftr" sz="quarter" idx="5"/>
          </p:nvPr>
        </p:nvSpPr>
        <p:spPr>
          <a:xfrm>
            <a:off x="1285804" y="6127373"/>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sp>
        <p:nvSpPr>
          <p:cNvPr id="24" name="Segnaposto numero diapositiva 23">
            <a:extLst>
              <a:ext uri="{FF2B5EF4-FFF2-40B4-BE49-F238E27FC236}">
                <a16:creationId xmlns:a16="http://schemas.microsoft.com/office/drawing/2014/main" id="{C2DC1616-C5CC-497E-A5B0-FB18BD101E55}"/>
              </a:ext>
            </a:extLst>
          </p:cNvPr>
          <p:cNvSpPr>
            <a:spLocks noGrp="1"/>
          </p:cNvSpPr>
          <p:nvPr>
            <p:ph type="sldNum" sz="quarter" idx="7"/>
          </p:nvPr>
        </p:nvSpPr>
        <p:spPr/>
        <p:txBody>
          <a:bodyPr/>
          <a:lstStyle/>
          <a:p>
            <a:pPr marL="12700">
              <a:lnSpc>
                <a:spcPts val="1270"/>
              </a:lnSpc>
            </a:pPr>
            <a:r>
              <a:rPr lang="it-IT"/>
              <a:t>Pagina</a:t>
            </a:r>
            <a:r>
              <a:rPr lang="it-IT" spc="-55"/>
              <a:t> </a:t>
            </a:r>
            <a:fld id="{81D60167-4931-47E6-BA6A-407CBD079E47}" type="slidenum">
              <a:rPr smtClean="0"/>
              <a:t>8</a:t>
            </a:fld>
            <a:endParaRPr/>
          </a:p>
        </p:txBody>
      </p:sp>
      <p:sp>
        <p:nvSpPr>
          <p:cNvPr id="25" name="object 21">
            <a:extLst>
              <a:ext uri="{FF2B5EF4-FFF2-40B4-BE49-F238E27FC236}">
                <a16:creationId xmlns:a16="http://schemas.microsoft.com/office/drawing/2014/main" id="{5EADA116-3D9C-4F17-A12D-E7615B3D8104}"/>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26" name="object 17">
            <a:extLst>
              <a:ext uri="{FF2B5EF4-FFF2-40B4-BE49-F238E27FC236}">
                <a16:creationId xmlns:a16="http://schemas.microsoft.com/office/drawing/2014/main" id="{E0F7FABF-32BC-4BA3-9949-92B3BDA6D099}"/>
              </a:ext>
            </a:extLst>
          </p:cNvPr>
          <p:cNvSpPr txBox="1"/>
          <p:nvPr/>
        </p:nvSpPr>
        <p:spPr>
          <a:xfrm>
            <a:off x="381000" y="3962400"/>
            <a:ext cx="514350" cy="197490"/>
          </a:xfrm>
          <a:prstGeom prst="rect">
            <a:avLst/>
          </a:prstGeom>
        </p:spPr>
        <p:txBody>
          <a:bodyPr vert="horz" wrap="square" lIns="0" tIns="12700" rIns="0" bIns="0" rtlCol="0">
            <a:spAutoFit/>
          </a:bodyPr>
          <a:lstStyle/>
          <a:p>
            <a:pPr marL="12700">
              <a:lnSpc>
                <a:spcPct val="100000"/>
              </a:lnSpc>
              <a:spcBef>
                <a:spcPts val="100"/>
              </a:spcBef>
            </a:pPr>
            <a:r>
              <a:rPr lang="it-IT" sz="1200" spc="-5" dirty="0">
                <a:latin typeface="Garamond"/>
                <a:cs typeface="Garamond"/>
              </a:rPr>
              <a:t>Models</a:t>
            </a:r>
            <a:endParaRPr sz="1200" dirty="0">
              <a:latin typeface="Garamond"/>
              <a:cs typeface="Garamond"/>
            </a:endParaRPr>
          </a:p>
        </p:txBody>
      </p:sp>
      <p:sp>
        <p:nvSpPr>
          <p:cNvPr id="27" name="object 21">
            <a:extLst>
              <a:ext uri="{FF2B5EF4-FFF2-40B4-BE49-F238E27FC236}">
                <a16:creationId xmlns:a16="http://schemas.microsoft.com/office/drawing/2014/main" id="{A956DB10-CCB3-49AD-9147-878091307B5E}"/>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solidFill>
                  <a:schemeClr val="bg1"/>
                </a:solidFill>
                <a:latin typeface="Garamond"/>
                <a:cs typeface="Garamond"/>
              </a:rPr>
              <a:t>Evaluation</a:t>
            </a:r>
            <a:endParaRPr sz="1200" dirty="0">
              <a:solidFill>
                <a:schemeClr val="bg1"/>
              </a:solidFill>
              <a:latin typeface="Garamond"/>
              <a:cs typeface="Garamond"/>
            </a:endParaRPr>
          </a:p>
        </p:txBody>
      </p:sp>
      <p:grpSp>
        <p:nvGrpSpPr>
          <p:cNvPr id="28" name="object 10">
            <a:extLst>
              <a:ext uri="{FF2B5EF4-FFF2-40B4-BE49-F238E27FC236}">
                <a16:creationId xmlns:a16="http://schemas.microsoft.com/office/drawing/2014/main" id="{2F416A33-94F1-417E-ADE4-45DB325668A6}"/>
              </a:ext>
            </a:extLst>
          </p:cNvPr>
          <p:cNvGrpSpPr/>
          <p:nvPr/>
        </p:nvGrpSpPr>
        <p:grpSpPr>
          <a:xfrm>
            <a:off x="188191" y="5556729"/>
            <a:ext cx="957580" cy="561815"/>
            <a:chOff x="102049" y="4412624"/>
            <a:chExt cx="957580" cy="561815"/>
          </a:xfrm>
        </p:grpSpPr>
        <p:pic>
          <p:nvPicPr>
            <p:cNvPr id="29" name="object 11">
              <a:extLst>
                <a:ext uri="{FF2B5EF4-FFF2-40B4-BE49-F238E27FC236}">
                  <a16:creationId xmlns:a16="http://schemas.microsoft.com/office/drawing/2014/main" id="{8071D80F-5C5F-45A7-93CB-D23B9C08FD82}"/>
                </a:ext>
              </a:extLst>
            </p:cNvPr>
            <p:cNvPicPr/>
            <p:nvPr/>
          </p:nvPicPr>
          <p:blipFill>
            <a:blip r:embed="rId2" cstate="print"/>
            <a:stretch>
              <a:fillRect/>
            </a:stretch>
          </p:blipFill>
          <p:spPr>
            <a:xfrm>
              <a:off x="474782" y="4412624"/>
              <a:ext cx="175259" cy="144780"/>
            </a:xfrm>
            <a:prstGeom prst="rect">
              <a:avLst/>
            </a:prstGeom>
          </p:spPr>
        </p:pic>
        <p:sp>
          <p:nvSpPr>
            <p:cNvPr id="30" name="object 12">
              <a:extLst>
                <a:ext uri="{FF2B5EF4-FFF2-40B4-BE49-F238E27FC236}">
                  <a16:creationId xmlns:a16="http://schemas.microsoft.com/office/drawing/2014/main" id="{A5EAF9B8-9843-4C8B-A000-EC70EB43EB73}"/>
                </a:ext>
              </a:extLst>
            </p:cNvPr>
            <p:cNvSpPr/>
            <p:nvPr/>
          </p:nvSpPr>
          <p:spPr>
            <a:xfrm>
              <a:off x="102049" y="458581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grpSp>
      <p:sp>
        <p:nvSpPr>
          <p:cNvPr id="31" name="object 21">
            <a:extLst>
              <a:ext uri="{FF2B5EF4-FFF2-40B4-BE49-F238E27FC236}">
                <a16:creationId xmlns:a16="http://schemas.microsoft.com/office/drawing/2014/main" id="{3F957363-E5E3-45A9-BFA7-7DC206B29B8A}"/>
              </a:ext>
            </a:extLst>
          </p:cNvPr>
          <p:cNvSpPr txBox="1"/>
          <p:nvPr/>
        </p:nvSpPr>
        <p:spPr>
          <a:xfrm>
            <a:off x="186313" y="5830024"/>
            <a:ext cx="961985"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Attention</a:t>
            </a:r>
            <a:r>
              <a:rPr lang="it-IT" sz="1200" dirty="0">
                <a:latin typeface="Garamond"/>
                <a:cs typeface="Garamond"/>
              </a:rPr>
              <a:t> Maps</a:t>
            </a:r>
            <a:endParaRPr sz="1200" dirty="0">
              <a:latin typeface="Garamond"/>
              <a:cs typeface="Garamond"/>
            </a:endParaRPr>
          </a:p>
        </p:txBody>
      </p:sp>
      <p:sp>
        <p:nvSpPr>
          <p:cNvPr id="32" name="object 12">
            <a:extLst>
              <a:ext uri="{FF2B5EF4-FFF2-40B4-BE49-F238E27FC236}">
                <a16:creationId xmlns:a16="http://schemas.microsoft.com/office/drawing/2014/main" id="{7538888B-7E3F-4056-9814-8C76A5FC26E6}"/>
              </a:ext>
            </a:extLst>
          </p:cNvPr>
          <p:cNvSpPr/>
          <p:nvPr/>
        </p:nvSpPr>
        <p:spPr>
          <a:xfrm>
            <a:off x="196562" y="3860533"/>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sp>
        <p:nvSpPr>
          <p:cNvPr id="33" name="object 16">
            <a:extLst>
              <a:ext uri="{FF2B5EF4-FFF2-40B4-BE49-F238E27FC236}">
                <a16:creationId xmlns:a16="http://schemas.microsoft.com/office/drawing/2014/main" id="{F2E2E1A1-D8F6-4D42-9016-AF367F72AA96}"/>
              </a:ext>
            </a:extLst>
          </p:cNvPr>
          <p:cNvSpPr/>
          <p:nvPr/>
        </p:nvSpPr>
        <p:spPr>
          <a:xfrm>
            <a:off x="196562" y="5088997"/>
            <a:ext cx="957580" cy="388620"/>
          </a:xfrm>
          <a:custGeom>
            <a:avLst/>
            <a:gdLst/>
            <a:ahLst/>
            <a:cxnLst/>
            <a:rect l="l" t="t" r="r" b="b"/>
            <a:pathLst>
              <a:path w="957580" h="388620">
                <a:moveTo>
                  <a:pt x="918210" y="0"/>
                </a:moveTo>
                <a:lnTo>
                  <a:pt x="38862" y="0"/>
                </a:lnTo>
                <a:lnTo>
                  <a:pt x="23735" y="3053"/>
                </a:lnTo>
                <a:lnTo>
                  <a:pt x="11382" y="11382"/>
                </a:lnTo>
                <a:lnTo>
                  <a:pt x="3053" y="23735"/>
                </a:lnTo>
                <a:lnTo>
                  <a:pt x="0" y="38861"/>
                </a:lnTo>
                <a:lnTo>
                  <a:pt x="0" y="349757"/>
                </a:lnTo>
                <a:lnTo>
                  <a:pt x="3053" y="364884"/>
                </a:lnTo>
                <a:lnTo>
                  <a:pt x="11382" y="377237"/>
                </a:lnTo>
                <a:lnTo>
                  <a:pt x="23735" y="385566"/>
                </a:lnTo>
                <a:lnTo>
                  <a:pt x="38862" y="388619"/>
                </a:lnTo>
                <a:lnTo>
                  <a:pt x="918210" y="388619"/>
                </a:lnTo>
                <a:lnTo>
                  <a:pt x="933336" y="385566"/>
                </a:lnTo>
                <a:lnTo>
                  <a:pt x="945689" y="377237"/>
                </a:lnTo>
                <a:lnTo>
                  <a:pt x="954018" y="364884"/>
                </a:lnTo>
                <a:lnTo>
                  <a:pt x="957072" y="349757"/>
                </a:lnTo>
                <a:lnTo>
                  <a:pt x="957072" y="38861"/>
                </a:lnTo>
                <a:lnTo>
                  <a:pt x="954018" y="23735"/>
                </a:lnTo>
                <a:lnTo>
                  <a:pt x="945689" y="11382"/>
                </a:lnTo>
                <a:lnTo>
                  <a:pt x="933336" y="3053"/>
                </a:lnTo>
                <a:lnTo>
                  <a:pt x="918210" y="0"/>
                </a:lnTo>
                <a:close/>
              </a:path>
            </a:pathLst>
          </a:custGeom>
          <a:solidFill>
            <a:srgbClr val="862536"/>
          </a:solidFill>
        </p:spPr>
        <p:txBody>
          <a:bodyPr wrap="square" lIns="0" tIns="0" rIns="0" bIns="0" rtlCol="0"/>
          <a:lstStyle/>
          <a:p>
            <a:pPr algn="ctr"/>
            <a:endParaRPr sz="1200" dirty="0">
              <a:solidFill>
                <a:schemeClr val="bg1"/>
              </a:solidFill>
              <a:latin typeface="Garamond" panose="02020404030301010803" pitchFamily="18" charset="0"/>
            </a:endParaRPr>
          </a:p>
        </p:txBody>
      </p:sp>
      <p:pic>
        <p:nvPicPr>
          <p:cNvPr id="34" name="object 11">
            <a:extLst>
              <a:ext uri="{FF2B5EF4-FFF2-40B4-BE49-F238E27FC236}">
                <a16:creationId xmlns:a16="http://schemas.microsoft.com/office/drawing/2014/main" id="{43C47A72-BE22-461B-8CAE-F441ABC3C66C}"/>
              </a:ext>
            </a:extLst>
          </p:cNvPr>
          <p:cNvPicPr/>
          <p:nvPr/>
        </p:nvPicPr>
        <p:blipFill>
          <a:blip r:embed="rId2" cstate="print"/>
          <a:stretch>
            <a:fillRect/>
          </a:stretch>
        </p:blipFill>
        <p:spPr>
          <a:xfrm>
            <a:off x="556466" y="4256030"/>
            <a:ext cx="175259" cy="144780"/>
          </a:xfrm>
          <a:prstGeom prst="rect">
            <a:avLst/>
          </a:prstGeom>
        </p:spPr>
      </p:pic>
      <p:sp>
        <p:nvSpPr>
          <p:cNvPr id="35" name="object 12">
            <a:extLst>
              <a:ext uri="{FF2B5EF4-FFF2-40B4-BE49-F238E27FC236}">
                <a16:creationId xmlns:a16="http://schemas.microsoft.com/office/drawing/2014/main" id="{C9F5F99F-428A-45EB-92EC-77BCEA6D3C03}"/>
              </a:ext>
            </a:extLst>
          </p:cNvPr>
          <p:cNvSpPr/>
          <p:nvPr/>
        </p:nvSpPr>
        <p:spPr>
          <a:xfrm>
            <a:off x="188191" y="4484456"/>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36" name="object 11">
            <a:extLst>
              <a:ext uri="{FF2B5EF4-FFF2-40B4-BE49-F238E27FC236}">
                <a16:creationId xmlns:a16="http://schemas.microsoft.com/office/drawing/2014/main" id="{2F1ED95F-03DB-4C2C-B5C1-5907A68DC243}"/>
              </a:ext>
            </a:extLst>
          </p:cNvPr>
          <p:cNvPicPr/>
          <p:nvPr/>
        </p:nvPicPr>
        <p:blipFill>
          <a:blip r:embed="rId2" cstate="print"/>
          <a:stretch>
            <a:fillRect/>
          </a:stretch>
        </p:blipFill>
        <p:spPr>
          <a:xfrm>
            <a:off x="560923" y="4901491"/>
            <a:ext cx="175259" cy="144780"/>
          </a:xfrm>
          <a:prstGeom prst="rect">
            <a:avLst/>
          </a:prstGeom>
        </p:spPr>
      </p:pic>
      <p:sp>
        <p:nvSpPr>
          <p:cNvPr id="37" name="CasellaDiTesto 36">
            <a:extLst>
              <a:ext uri="{FF2B5EF4-FFF2-40B4-BE49-F238E27FC236}">
                <a16:creationId xmlns:a16="http://schemas.microsoft.com/office/drawing/2014/main" id="{89DC1152-94AA-4DAD-ACC5-AA2A793A7007}"/>
              </a:ext>
            </a:extLst>
          </p:cNvPr>
          <p:cNvSpPr txBox="1"/>
          <p:nvPr/>
        </p:nvSpPr>
        <p:spPr>
          <a:xfrm>
            <a:off x="182347" y="5146371"/>
            <a:ext cx="965951" cy="276999"/>
          </a:xfrm>
          <a:prstGeom prst="rect">
            <a:avLst/>
          </a:prstGeom>
          <a:noFill/>
        </p:spPr>
        <p:txBody>
          <a:bodyPr wrap="square" rtlCol="0">
            <a:spAutoFit/>
          </a:bodyPr>
          <a:lstStyle/>
          <a:p>
            <a:r>
              <a:rPr lang="it-IT" sz="1200" dirty="0">
                <a:solidFill>
                  <a:schemeClr val="bg1"/>
                </a:solidFill>
                <a:latin typeface="Garamond" panose="02020404030301010803" pitchFamily="18" charset="0"/>
              </a:rPr>
              <a:t>Evaluation 1</a:t>
            </a:r>
          </a:p>
        </p:txBody>
      </p:sp>
      <p:pic>
        <p:nvPicPr>
          <p:cNvPr id="3" name="Immagine 2" descr="Immagine che contiene tavolo&#10;&#10;Descrizione generata automaticamente">
            <a:extLst>
              <a:ext uri="{FF2B5EF4-FFF2-40B4-BE49-F238E27FC236}">
                <a16:creationId xmlns:a16="http://schemas.microsoft.com/office/drawing/2014/main" id="{A62F5117-54BF-45D3-83EF-0203561A3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821" y="636455"/>
            <a:ext cx="4482388" cy="1867662"/>
          </a:xfrm>
          <a:prstGeom prst="rect">
            <a:avLst/>
          </a:prstGeom>
        </p:spPr>
      </p:pic>
      <p:sp>
        <p:nvSpPr>
          <p:cNvPr id="38" name="object 4">
            <a:extLst>
              <a:ext uri="{FF2B5EF4-FFF2-40B4-BE49-F238E27FC236}">
                <a16:creationId xmlns:a16="http://schemas.microsoft.com/office/drawing/2014/main" id="{59F8DA85-BCF2-4AC7-B7BB-B7BB8B832647}"/>
              </a:ext>
            </a:extLst>
          </p:cNvPr>
          <p:cNvSpPr txBox="1"/>
          <p:nvPr/>
        </p:nvSpPr>
        <p:spPr>
          <a:xfrm>
            <a:off x="1371600" y="2662577"/>
            <a:ext cx="7517145" cy="1357423"/>
          </a:xfrm>
          <a:prstGeom prst="rect">
            <a:avLst/>
          </a:prstGeom>
        </p:spPr>
        <p:txBody>
          <a:bodyPr vert="horz" wrap="square" lIns="0" tIns="13335" rIns="0" bIns="0" rtlCol="0">
            <a:spAutoFit/>
          </a:bodyPr>
          <a:lstStyle/>
          <a:p>
            <a:pPr marL="12700">
              <a:lnSpc>
                <a:spcPct val="100000"/>
              </a:lnSpc>
              <a:spcBef>
                <a:spcPts val="105"/>
              </a:spcBef>
            </a:pPr>
            <a:r>
              <a:rPr lang="en-US" sz="1400" dirty="0">
                <a:latin typeface="Garamond"/>
                <a:cs typeface="Garamond"/>
              </a:rPr>
              <a:t>We extract only 4 patches, with the dimension of 16x16, to build the attention map</a:t>
            </a:r>
            <a:r>
              <a:rPr lang="it-IT" sz="1400" dirty="0">
                <a:latin typeface="Garamond"/>
                <a:cs typeface="Garamond"/>
              </a:rPr>
              <a:t>s.</a:t>
            </a:r>
          </a:p>
          <a:p>
            <a:pPr marL="12700">
              <a:lnSpc>
                <a:spcPct val="100000"/>
              </a:lnSpc>
              <a:spcBef>
                <a:spcPts val="105"/>
              </a:spcBef>
            </a:pPr>
            <a:endParaRPr lang="it-IT" sz="1400" dirty="0">
              <a:latin typeface="Garamond"/>
            </a:endParaRPr>
          </a:p>
          <a:p>
            <a:pPr marL="12700">
              <a:lnSpc>
                <a:spcPct val="100000"/>
              </a:lnSpc>
              <a:spcBef>
                <a:spcPts val="105"/>
              </a:spcBef>
            </a:pPr>
            <a:endParaRPr lang="it-IT" sz="1400" dirty="0">
              <a:latin typeface="Garamond"/>
            </a:endParaRPr>
          </a:p>
          <a:p>
            <a:pPr marL="12700">
              <a:lnSpc>
                <a:spcPct val="100000"/>
              </a:lnSpc>
              <a:spcBef>
                <a:spcPts val="105"/>
              </a:spcBef>
            </a:pPr>
            <a:r>
              <a:rPr lang="en-US" sz="1400" dirty="0">
                <a:latin typeface="Garamond" panose="02020404030301010803" pitchFamily="18" charset="0"/>
              </a:rPr>
              <a:t>We modify the dimension of the patch, decreasing their dimension to 4x4. Doing that we obtain 64 patches. </a:t>
            </a:r>
          </a:p>
          <a:p>
            <a:pPr marL="12700">
              <a:lnSpc>
                <a:spcPct val="100000"/>
              </a:lnSpc>
              <a:spcBef>
                <a:spcPts val="105"/>
              </a:spcBef>
            </a:pPr>
            <a:r>
              <a:rPr lang="en-US" sz="1400" dirty="0">
                <a:latin typeface="Garamond" panose="02020404030301010803" pitchFamily="18" charset="0"/>
              </a:rPr>
              <a:t>Then we perform more training: we changed the batch size to 64 and fixed the </a:t>
            </a:r>
            <a:r>
              <a:rPr lang="en-US" sz="1400" dirty="0" err="1">
                <a:latin typeface="Garamond" panose="02020404030301010803" pitchFamily="18" charset="0"/>
              </a:rPr>
              <a:t>lr</a:t>
            </a:r>
            <a:r>
              <a:rPr lang="en-US" sz="1400" dirty="0">
                <a:latin typeface="Garamond" panose="02020404030301010803" pitchFamily="18" charset="0"/>
              </a:rPr>
              <a:t> to 3x10−3. The weight decay is fixed to the value of 0.01 and we train for 10 epochs.</a:t>
            </a:r>
            <a:endParaRPr lang="it-IT" sz="1400" dirty="0">
              <a:latin typeface="Garamond" panose="02020404030301010803" pitchFamily="18" charset="0"/>
            </a:endParaRPr>
          </a:p>
        </p:txBody>
      </p:sp>
      <p:pic>
        <p:nvPicPr>
          <p:cNvPr id="5" name="Immagine 4" descr="Immagine che contiene tavolo&#10;&#10;Descrizione generata automaticamente">
            <a:extLst>
              <a:ext uri="{FF2B5EF4-FFF2-40B4-BE49-F238E27FC236}">
                <a16:creationId xmlns:a16="http://schemas.microsoft.com/office/drawing/2014/main" id="{81A835A3-A8DE-4853-AF11-E961EB3FD6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7900" y="4020000"/>
            <a:ext cx="4648200" cy="1849284"/>
          </a:xfrm>
          <a:prstGeom prst="rect">
            <a:avLst/>
          </a:prstGeom>
        </p:spPr>
      </p:pic>
    </p:spTree>
    <p:extLst>
      <p:ext uri="{BB962C8B-B14F-4D97-AF65-F5344CB8AC3E}">
        <p14:creationId xmlns:p14="http://schemas.microsoft.com/office/powerpoint/2010/main" val="309898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194917" y="418338"/>
            <a:ext cx="5205883" cy="382156"/>
          </a:xfrm>
          <a:prstGeom prst="rect">
            <a:avLst/>
          </a:prstGeom>
        </p:spPr>
        <p:txBody>
          <a:bodyPr vert="horz" wrap="square" lIns="0" tIns="12700" rIns="0" bIns="0" rtlCol="0">
            <a:spAutoFit/>
          </a:bodyPr>
          <a:lstStyle/>
          <a:p>
            <a:pPr marL="12700">
              <a:lnSpc>
                <a:spcPct val="100000"/>
              </a:lnSpc>
              <a:spcBef>
                <a:spcPts val="100"/>
              </a:spcBef>
            </a:pPr>
            <a:r>
              <a:rPr lang="it-IT" spc="-40" dirty="0" err="1"/>
              <a:t>Attention</a:t>
            </a:r>
            <a:r>
              <a:rPr lang="it-IT" spc="-40" dirty="0"/>
              <a:t> </a:t>
            </a:r>
            <a:r>
              <a:rPr lang="it-IT" spc="-40" dirty="0" err="1"/>
              <a:t>maps</a:t>
            </a:r>
            <a:endParaRPr dirty="0"/>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1270"/>
              </a:lnSpc>
            </a:pPr>
            <a:fld id="{450FEEDF-CF36-4407-8D99-737213BA1E7B}" type="datetime1">
              <a:rPr lang="it-IT" smtClean="0"/>
              <a:t>18/03/2022</a:t>
            </a:fld>
            <a:endParaRPr/>
          </a:p>
        </p:txBody>
      </p:sp>
      <p:sp>
        <p:nvSpPr>
          <p:cNvPr id="23" name="object 22">
            <a:extLst>
              <a:ext uri="{FF2B5EF4-FFF2-40B4-BE49-F238E27FC236}">
                <a16:creationId xmlns:a16="http://schemas.microsoft.com/office/drawing/2014/main" id="{23EB9610-C627-4A50-AD66-802654B5F5C7}"/>
              </a:ext>
            </a:extLst>
          </p:cNvPr>
          <p:cNvSpPr txBox="1">
            <a:spLocks noGrp="1"/>
          </p:cNvSpPr>
          <p:nvPr>
            <p:ph type="ftr" sz="quarter" idx="5"/>
          </p:nvPr>
        </p:nvSpPr>
        <p:spPr>
          <a:xfrm>
            <a:off x="1285804" y="6127373"/>
            <a:ext cx="2668904" cy="500137"/>
          </a:xfrm>
          <a:prstGeom prst="rect">
            <a:avLst/>
          </a:prstGeom>
        </p:spPr>
        <p:txBody>
          <a:bodyPr vert="horz" wrap="square" lIns="0" tIns="0" rIns="0" bIns="0" rtlCol="0">
            <a:spAutoFit/>
          </a:bodyPr>
          <a:lstStyle/>
          <a:p>
            <a:pPr marL="12700">
              <a:lnSpc>
                <a:spcPts val="1270"/>
              </a:lnSpc>
            </a:pPr>
            <a:r>
              <a:rPr lang="it-IT" dirty="0"/>
              <a:t>Augmenting Convolutional Networks with Attention-based Aggregation for Image Classification and Breast Cancer Detection</a:t>
            </a:r>
            <a:endParaRPr dirty="0"/>
          </a:p>
        </p:txBody>
      </p:sp>
      <p:sp>
        <p:nvSpPr>
          <p:cNvPr id="24" name="Segnaposto numero diapositiva 23">
            <a:extLst>
              <a:ext uri="{FF2B5EF4-FFF2-40B4-BE49-F238E27FC236}">
                <a16:creationId xmlns:a16="http://schemas.microsoft.com/office/drawing/2014/main" id="{6D4EAC9C-9691-469F-A309-E729E215D577}"/>
              </a:ext>
            </a:extLst>
          </p:cNvPr>
          <p:cNvSpPr>
            <a:spLocks noGrp="1"/>
          </p:cNvSpPr>
          <p:nvPr>
            <p:ph type="sldNum" sz="quarter" idx="7"/>
          </p:nvPr>
        </p:nvSpPr>
        <p:spPr/>
        <p:txBody>
          <a:bodyPr/>
          <a:lstStyle/>
          <a:p>
            <a:pPr marL="12700">
              <a:lnSpc>
                <a:spcPts val="1270"/>
              </a:lnSpc>
            </a:pPr>
            <a:r>
              <a:rPr lang="it-IT"/>
              <a:t>Pagina</a:t>
            </a:r>
            <a:r>
              <a:rPr lang="it-IT" spc="-55"/>
              <a:t> </a:t>
            </a:r>
            <a:fld id="{81D60167-4931-47E6-BA6A-407CBD079E47}" type="slidenum">
              <a:rPr smtClean="0"/>
              <a:t>9</a:t>
            </a:fld>
            <a:endParaRPr/>
          </a:p>
        </p:txBody>
      </p:sp>
      <p:sp>
        <p:nvSpPr>
          <p:cNvPr id="25" name="object 21">
            <a:extLst>
              <a:ext uri="{FF2B5EF4-FFF2-40B4-BE49-F238E27FC236}">
                <a16:creationId xmlns:a16="http://schemas.microsoft.com/office/drawing/2014/main" id="{5B2CD579-0527-4428-A26A-42E224D07C12}"/>
              </a:ext>
            </a:extLst>
          </p:cNvPr>
          <p:cNvSpPr txBox="1"/>
          <p:nvPr/>
        </p:nvSpPr>
        <p:spPr>
          <a:xfrm>
            <a:off x="413729" y="4574068"/>
            <a:ext cx="664210" cy="179536"/>
          </a:xfrm>
          <a:prstGeom prst="rect">
            <a:avLst/>
          </a:prstGeom>
        </p:spPr>
        <p:txBody>
          <a:bodyPr vert="horz" wrap="square" lIns="0" tIns="0" rIns="0" bIns="0" rtlCol="0">
            <a:spAutoFit/>
          </a:bodyPr>
          <a:lstStyle/>
          <a:p>
            <a:pPr marL="12700">
              <a:lnSpc>
                <a:spcPts val="1375"/>
              </a:lnSpc>
            </a:pPr>
            <a:r>
              <a:rPr lang="it-IT" sz="1200" dirty="0" err="1">
                <a:latin typeface="Garamond"/>
                <a:cs typeface="Garamond"/>
              </a:rPr>
              <a:t>Dataset</a:t>
            </a:r>
            <a:endParaRPr sz="1200" dirty="0">
              <a:latin typeface="Garamond"/>
              <a:cs typeface="Garamond"/>
            </a:endParaRPr>
          </a:p>
        </p:txBody>
      </p:sp>
      <p:sp>
        <p:nvSpPr>
          <p:cNvPr id="26" name="object 17">
            <a:extLst>
              <a:ext uri="{FF2B5EF4-FFF2-40B4-BE49-F238E27FC236}">
                <a16:creationId xmlns:a16="http://schemas.microsoft.com/office/drawing/2014/main" id="{73AD3814-DA56-431C-9FDC-93CF6D67260F}"/>
              </a:ext>
            </a:extLst>
          </p:cNvPr>
          <p:cNvSpPr txBox="1"/>
          <p:nvPr/>
        </p:nvSpPr>
        <p:spPr>
          <a:xfrm>
            <a:off x="381000" y="3962400"/>
            <a:ext cx="514350" cy="197490"/>
          </a:xfrm>
          <a:prstGeom prst="rect">
            <a:avLst/>
          </a:prstGeom>
        </p:spPr>
        <p:txBody>
          <a:bodyPr vert="horz" wrap="square" lIns="0" tIns="12700" rIns="0" bIns="0" rtlCol="0">
            <a:spAutoFit/>
          </a:bodyPr>
          <a:lstStyle/>
          <a:p>
            <a:pPr marL="12700">
              <a:lnSpc>
                <a:spcPct val="100000"/>
              </a:lnSpc>
              <a:spcBef>
                <a:spcPts val="100"/>
              </a:spcBef>
            </a:pPr>
            <a:r>
              <a:rPr lang="it-IT" sz="1200" spc="-5" dirty="0">
                <a:latin typeface="Garamond"/>
                <a:cs typeface="Garamond"/>
              </a:rPr>
              <a:t>Models</a:t>
            </a:r>
            <a:endParaRPr sz="1200" dirty="0">
              <a:latin typeface="Garamond"/>
              <a:cs typeface="Garamond"/>
            </a:endParaRPr>
          </a:p>
        </p:txBody>
      </p:sp>
      <p:sp>
        <p:nvSpPr>
          <p:cNvPr id="27" name="object 21">
            <a:extLst>
              <a:ext uri="{FF2B5EF4-FFF2-40B4-BE49-F238E27FC236}">
                <a16:creationId xmlns:a16="http://schemas.microsoft.com/office/drawing/2014/main" id="{3D824564-2189-41AB-9839-E456F2BA6103}"/>
              </a:ext>
            </a:extLst>
          </p:cNvPr>
          <p:cNvSpPr txBox="1"/>
          <p:nvPr/>
        </p:nvSpPr>
        <p:spPr>
          <a:xfrm>
            <a:off x="317069" y="5193539"/>
            <a:ext cx="664210" cy="179536"/>
          </a:xfrm>
          <a:prstGeom prst="rect">
            <a:avLst/>
          </a:prstGeom>
        </p:spPr>
        <p:txBody>
          <a:bodyPr vert="horz" wrap="square" lIns="0" tIns="0" rIns="0" bIns="0" rtlCol="0">
            <a:spAutoFit/>
          </a:bodyPr>
          <a:lstStyle/>
          <a:p>
            <a:pPr marL="12700">
              <a:lnSpc>
                <a:spcPts val="1375"/>
              </a:lnSpc>
            </a:pPr>
            <a:r>
              <a:rPr lang="it-IT" sz="1200" dirty="0">
                <a:solidFill>
                  <a:schemeClr val="bg1"/>
                </a:solidFill>
                <a:latin typeface="Garamond"/>
                <a:cs typeface="Garamond"/>
              </a:rPr>
              <a:t>Evaluation</a:t>
            </a:r>
            <a:endParaRPr sz="1200" dirty="0">
              <a:solidFill>
                <a:schemeClr val="bg1"/>
              </a:solidFill>
              <a:latin typeface="Garamond"/>
              <a:cs typeface="Garamond"/>
            </a:endParaRPr>
          </a:p>
        </p:txBody>
      </p:sp>
      <p:sp>
        <p:nvSpPr>
          <p:cNvPr id="31" name="object 21">
            <a:extLst>
              <a:ext uri="{FF2B5EF4-FFF2-40B4-BE49-F238E27FC236}">
                <a16:creationId xmlns:a16="http://schemas.microsoft.com/office/drawing/2014/main" id="{BD347048-1DB5-4D7F-B80B-EF2E1B1C146A}"/>
              </a:ext>
            </a:extLst>
          </p:cNvPr>
          <p:cNvSpPr txBox="1"/>
          <p:nvPr/>
        </p:nvSpPr>
        <p:spPr>
          <a:xfrm>
            <a:off x="323819" y="5843488"/>
            <a:ext cx="961985" cy="179536"/>
          </a:xfrm>
          <a:prstGeom prst="rect">
            <a:avLst/>
          </a:prstGeom>
        </p:spPr>
        <p:txBody>
          <a:bodyPr vert="horz" wrap="square" lIns="0" tIns="0" rIns="0" bIns="0" rtlCol="0">
            <a:spAutoFit/>
          </a:bodyPr>
          <a:lstStyle/>
          <a:p>
            <a:pPr marL="12700">
              <a:lnSpc>
                <a:spcPts val="1375"/>
              </a:lnSpc>
            </a:pPr>
            <a:r>
              <a:rPr lang="it-IT" sz="1200" dirty="0" err="1">
                <a:solidFill>
                  <a:schemeClr val="bg1"/>
                </a:solidFill>
                <a:latin typeface="Garamond"/>
                <a:cs typeface="Garamond"/>
              </a:rPr>
              <a:t>Attention</a:t>
            </a:r>
            <a:r>
              <a:rPr lang="it-IT" sz="1200" dirty="0">
                <a:solidFill>
                  <a:schemeClr val="bg1"/>
                </a:solidFill>
                <a:latin typeface="Garamond"/>
                <a:cs typeface="Garamond"/>
              </a:rPr>
              <a:t> Maps</a:t>
            </a:r>
            <a:endParaRPr sz="1200" dirty="0">
              <a:solidFill>
                <a:schemeClr val="bg1"/>
              </a:solidFill>
              <a:latin typeface="Garamond"/>
              <a:cs typeface="Garamond"/>
            </a:endParaRPr>
          </a:p>
        </p:txBody>
      </p:sp>
      <p:sp>
        <p:nvSpPr>
          <p:cNvPr id="32" name="object 12">
            <a:extLst>
              <a:ext uri="{FF2B5EF4-FFF2-40B4-BE49-F238E27FC236}">
                <a16:creationId xmlns:a16="http://schemas.microsoft.com/office/drawing/2014/main" id="{8A767E1E-6199-484A-B7C8-EFC4681AC26C}"/>
              </a:ext>
            </a:extLst>
          </p:cNvPr>
          <p:cNvSpPr/>
          <p:nvPr/>
        </p:nvSpPr>
        <p:spPr>
          <a:xfrm>
            <a:off x="196562" y="3860533"/>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sp>
        <p:nvSpPr>
          <p:cNvPr id="33" name="object 16">
            <a:extLst>
              <a:ext uri="{FF2B5EF4-FFF2-40B4-BE49-F238E27FC236}">
                <a16:creationId xmlns:a16="http://schemas.microsoft.com/office/drawing/2014/main" id="{EA03ACF8-97BB-40E8-8D3B-5B177B6506AB}"/>
              </a:ext>
            </a:extLst>
          </p:cNvPr>
          <p:cNvSpPr/>
          <p:nvPr/>
        </p:nvSpPr>
        <p:spPr>
          <a:xfrm>
            <a:off x="128143" y="5640524"/>
            <a:ext cx="1129493" cy="388620"/>
          </a:xfrm>
          <a:custGeom>
            <a:avLst/>
            <a:gdLst/>
            <a:ahLst/>
            <a:cxnLst/>
            <a:rect l="l" t="t" r="r" b="b"/>
            <a:pathLst>
              <a:path w="957580" h="388620">
                <a:moveTo>
                  <a:pt x="918210" y="0"/>
                </a:moveTo>
                <a:lnTo>
                  <a:pt x="38862" y="0"/>
                </a:lnTo>
                <a:lnTo>
                  <a:pt x="23735" y="3053"/>
                </a:lnTo>
                <a:lnTo>
                  <a:pt x="11382" y="11382"/>
                </a:lnTo>
                <a:lnTo>
                  <a:pt x="3053" y="23735"/>
                </a:lnTo>
                <a:lnTo>
                  <a:pt x="0" y="38861"/>
                </a:lnTo>
                <a:lnTo>
                  <a:pt x="0" y="349757"/>
                </a:lnTo>
                <a:lnTo>
                  <a:pt x="3053" y="364884"/>
                </a:lnTo>
                <a:lnTo>
                  <a:pt x="11382" y="377237"/>
                </a:lnTo>
                <a:lnTo>
                  <a:pt x="23735" y="385566"/>
                </a:lnTo>
                <a:lnTo>
                  <a:pt x="38862" y="388619"/>
                </a:lnTo>
                <a:lnTo>
                  <a:pt x="918210" y="388619"/>
                </a:lnTo>
                <a:lnTo>
                  <a:pt x="933336" y="385566"/>
                </a:lnTo>
                <a:lnTo>
                  <a:pt x="945689" y="377237"/>
                </a:lnTo>
                <a:lnTo>
                  <a:pt x="954018" y="364884"/>
                </a:lnTo>
                <a:lnTo>
                  <a:pt x="957072" y="349757"/>
                </a:lnTo>
                <a:lnTo>
                  <a:pt x="957072" y="38861"/>
                </a:lnTo>
                <a:lnTo>
                  <a:pt x="954018" y="23735"/>
                </a:lnTo>
                <a:lnTo>
                  <a:pt x="945689" y="11382"/>
                </a:lnTo>
                <a:lnTo>
                  <a:pt x="933336" y="3053"/>
                </a:lnTo>
                <a:lnTo>
                  <a:pt x="918210" y="0"/>
                </a:lnTo>
                <a:close/>
              </a:path>
            </a:pathLst>
          </a:custGeom>
          <a:solidFill>
            <a:srgbClr val="862536"/>
          </a:solidFill>
        </p:spPr>
        <p:txBody>
          <a:bodyPr wrap="square" lIns="0" tIns="0" rIns="0" bIns="0" rtlCol="0"/>
          <a:lstStyle/>
          <a:p>
            <a:pPr algn="ctr"/>
            <a:endParaRPr sz="1200" dirty="0">
              <a:solidFill>
                <a:schemeClr val="bg1"/>
              </a:solidFill>
              <a:latin typeface="Garamond" panose="02020404030301010803" pitchFamily="18" charset="0"/>
            </a:endParaRPr>
          </a:p>
        </p:txBody>
      </p:sp>
      <p:pic>
        <p:nvPicPr>
          <p:cNvPr id="34" name="object 11">
            <a:extLst>
              <a:ext uri="{FF2B5EF4-FFF2-40B4-BE49-F238E27FC236}">
                <a16:creationId xmlns:a16="http://schemas.microsoft.com/office/drawing/2014/main" id="{64EE8A3E-9C2D-4822-A9D7-55D38ABB03AE}"/>
              </a:ext>
            </a:extLst>
          </p:cNvPr>
          <p:cNvPicPr/>
          <p:nvPr/>
        </p:nvPicPr>
        <p:blipFill>
          <a:blip r:embed="rId2" cstate="print"/>
          <a:stretch>
            <a:fillRect/>
          </a:stretch>
        </p:blipFill>
        <p:spPr>
          <a:xfrm>
            <a:off x="556466" y="4256030"/>
            <a:ext cx="175259" cy="144780"/>
          </a:xfrm>
          <a:prstGeom prst="rect">
            <a:avLst/>
          </a:prstGeom>
        </p:spPr>
      </p:pic>
      <p:sp>
        <p:nvSpPr>
          <p:cNvPr id="35" name="object 12">
            <a:extLst>
              <a:ext uri="{FF2B5EF4-FFF2-40B4-BE49-F238E27FC236}">
                <a16:creationId xmlns:a16="http://schemas.microsoft.com/office/drawing/2014/main" id="{95D45593-8DF5-4766-8F30-5BA6F2FF2C3B}"/>
              </a:ext>
            </a:extLst>
          </p:cNvPr>
          <p:cNvSpPr/>
          <p:nvPr/>
        </p:nvSpPr>
        <p:spPr>
          <a:xfrm>
            <a:off x="188191" y="4484456"/>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36" name="object 11">
            <a:extLst>
              <a:ext uri="{FF2B5EF4-FFF2-40B4-BE49-F238E27FC236}">
                <a16:creationId xmlns:a16="http://schemas.microsoft.com/office/drawing/2014/main" id="{C660B97A-7349-43F5-ADD7-BD3D08118572}"/>
              </a:ext>
            </a:extLst>
          </p:cNvPr>
          <p:cNvPicPr/>
          <p:nvPr/>
        </p:nvPicPr>
        <p:blipFill>
          <a:blip r:embed="rId2" cstate="print"/>
          <a:stretch>
            <a:fillRect/>
          </a:stretch>
        </p:blipFill>
        <p:spPr>
          <a:xfrm>
            <a:off x="560923" y="4901491"/>
            <a:ext cx="175259" cy="144780"/>
          </a:xfrm>
          <a:prstGeom prst="rect">
            <a:avLst/>
          </a:prstGeom>
        </p:spPr>
      </p:pic>
      <p:sp>
        <p:nvSpPr>
          <p:cNvPr id="37" name="CasellaDiTesto 36">
            <a:extLst>
              <a:ext uri="{FF2B5EF4-FFF2-40B4-BE49-F238E27FC236}">
                <a16:creationId xmlns:a16="http://schemas.microsoft.com/office/drawing/2014/main" id="{43CC40CB-3FC6-40FD-A5D4-57B28B2B1D9C}"/>
              </a:ext>
            </a:extLst>
          </p:cNvPr>
          <p:cNvSpPr txBox="1"/>
          <p:nvPr/>
        </p:nvSpPr>
        <p:spPr>
          <a:xfrm>
            <a:off x="232611" y="5144807"/>
            <a:ext cx="965951" cy="276999"/>
          </a:xfrm>
          <a:prstGeom prst="rect">
            <a:avLst/>
          </a:prstGeom>
          <a:noFill/>
        </p:spPr>
        <p:txBody>
          <a:bodyPr wrap="square" rtlCol="0">
            <a:spAutoFit/>
          </a:bodyPr>
          <a:lstStyle/>
          <a:p>
            <a:r>
              <a:rPr lang="it-IT" sz="1200" dirty="0">
                <a:latin typeface="Garamond" panose="02020404030301010803" pitchFamily="18" charset="0"/>
              </a:rPr>
              <a:t>Evaluation</a:t>
            </a:r>
          </a:p>
        </p:txBody>
      </p:sp>
      <p:sp>
        <p:nvSpPr>
          <p:cNvPr id="38" name="object 12">
            <a:extLst>
              <a:ext uri="{FF2B5EF4-FFF2-40B4-BE49-F238E27FC236}">
                <a16:creationId xmlns:a16="http://schemas.microsoft.com/office/drawing/2014/main" id="{E32AE190-3EA8-4895-9A6C-010B4C84EA07}"/>
              </a:ext>
            </a:extLst>
          </p:cNvPr>
          <p:cNvSpPr/>
          <p:nvPr/>
        </p:nvSpPr>
        <p:spPr>
          <a:xfrm>
            <a:off x="159385" y="5097999"/>
            <a:ext cx="957580" cy="388620"/>
          </a:xfrm>
          <a:custGeom>
            <a:avLst/>
            <a:gdLst/>
            <a:ahLst/>
            <a:cxnLst/>
            <a:rect l="l" t="t" r="r" b="b"/>
            <a:pathLst>
              <a:path w="957580" h="388620">
                <a:moveTo>
                  <a:pt x="0" y="38862"/>
                </a:moveTo>
                <a:lnTo>
                  <a:pt x="3053" y="23735"/>
                </a:lnTo>
                <a:lnTo>
                  <a:pt x="11382" y="11382"/>
                </a:lnTo>
                <a:lnTo>
                  <a:pt x="23735" y="3053"/>
                </a:lnTo>
                <a:lnTo>
                  <a:pt x="38862" y="0"/>
                </a:lnTo>
                <a:lnTo>
                  <a:pt x="918210" y="0"/>
                </a:lnTo>
                <a:lnTo>
                  <a:pt x="933336" y="3053"/>
                </a:lnTo>
                <a:lnTo>
                  <a:pt x="945689" y="11382"/>
                </a:lnTo>
                <a:lnTo>
                  <a:pt x="954018" y="23735"/>
                </a:lnTo>
                <a:lnTo>
                  <a:pt x="957072" y="38862"/>
                </a:lnTo>
                <a:lnTo>
                  <a:pt x="957072" y="349758"/>
                </a:lnTo>
                <a:lnTo>
                  <a:pt x="954018" y="364884"/>
                </a:lnTo>
                <a:lnTo>
                  <a:pt x="945689" y="377237"/>
                </a:lnTo>
                <a:lnTo>
                  <a:pt x="933336" y="385566"/>
                </a:lnTo>
                <a:lnTo>
                  <a:pt x="918210" y="388620"/>
                </a:lnTo>
                <a:lnTo>
                  <a:pt x="38862" y="388620"/>
                </a:lnTo>
                <a:lnTo>
                  <a:pt x="23735" y="385566"/>
                </a:lnTo>
                <a:lnTo>
                  <a:pt x="11382" y="377237"/>
                </a:lnTo>
                <a:lnTo>
                  <a:pt x="3053" y="364884"/>
                </a:lnTo>
                <a:lnTo>
                  <a:pt x="0" y="349758"/>
                </a:lnTo>
                <a:lnTo>
                  <a:pt x="0" y="38862"/>
                </a:lnTo>
                <a:close/>
              </a:path>
            </a:pathLst>
          </a:custGeom>
          <a:ln w="19050">
            <a:solidFill>
              <a:srgbClr val="822333"/>
            </a:solidFill>
          </a:ln>
        </p:spPr>
        <p:txBody>
          <a:bodyPr wrap="square" lIns="0" tIns="0" rIns="0" bIns="0" rtlCol="0"/>
          <a:lstStyle/>
          <a:p>
            <a:endParaRPr/>
          </a:p>
        </p:txBody>
      </p:sp>
      <p:pic>
        <p:nvPicPr>
          <p:cNvPr id="39" name="object 11">
            <a:extLst>
              <a:ext uri="{FF2B5EF4-FFF2-40B4-BE49-F238E27FC236}">
                <a16:creationId xmlns:a16="http://schemas.microsoft.com/office/drawing/2014/main" id="{1B860030-7E07-44B2-85CB-1D53A17EEE2A}"/>
              </a:ext>
            </a:extLst>
          </p:cNvPr>
          <p:cNvPicPr/>
          <p:nvPr/>
        </p:nvPicPr>
        <p:blipFill>
          <a:blip r:embed="rId2" cstate="print"/>
          <a:stretch>
            <a:fillRect/>
          </a:stretch>
        </p:blipFill>
        <p:spPr>
          <a:xfrm>
            <a:off x="564864" y="5495744"/>
            <a:ext cx="175259" cy="144780"/>
          </a:xfrm>
          <a:prstGeom prst="rect">
            <a:avLst/>
          </a:prstGeom>
        </p:spPr>
      </p:pic>
      <p:sp>
        <p:nvSpPr>
          <p:cNvPr id="40" name="CasellaDiTesto 39">
            <a:extLst>
              <a:ext uri="{FF2B5EF4-FFF2-40B4-BE49-F238E27FC236}">
                <a16:creationId xmlns:a16="http://schemas.microsoft.com/office/drawing/2014/main" id="{111ED11A-C0D9-4958-A658-EA3DF0DB7F02}"/>
              </a:ext>
            </a:extLst>
          </p:cNvPr>
          <p:cNvSpPr txBox="1"/>
          <p:nvPr/>
        </p:nvSpPr>
        <p:spPr>
          <a:xfrm>
            <a:off x="92423" y="5674554"/>
            <a:ext cx="1294671" cy="276999"/>
          </a:xfrm>
          <a:prstGeom prst="rect">
            <a:avLst/>
          </a:prstGeom>
          <a:noFill/>
        </p:spPr>
        <p:txBody>
          <a:bodyPr wrap="square" rtlCol="0">
            <a:spAutoFit/>
          </a:bodyPr>
          <a:lstStyle/>
          <a:p>
            <a:r>
              <a:rPr lang="it-IT" sz="1200" dirty="0" err="1">
                <a:solidFill>
                  <a:schemeClr val="bg1"/>
                </a:solidFill>
                <a:latin typeface="Garamond" panose="02020404030301010803" pitchFamily="18" charset="0"/>
              </a:rPr>
              <a:t>Attention</a:t>
            </a:r>
            <a:r>
              <a:rPr lang="it-IT" sz="1200" dirty="0">
                <a:solidFill>
                  <a:schemeClr val="bg1"/>
                </a:solidFill>
                <a:latin typeface="Garamond" panose="02020404030301010803" pitchFamily="18" charset="0"/>
              </a:rPr>
              <a:t> </a:t>
            </a:r>
            <a:r>
              <a:rPr lang="it-IT" sz="1200" dirty="0" err="1">
                <a:solidFill>
                  <a:schemeClr val="bg1"/>
                </a:solidFill>
                <a:latin typeface="Garamond" panose="02020404030301010803" pitchFamily="18" charset="0"/>
              </a:rPr>
              <a:t>maps</a:t>
            </a:r>
            <a:r>
              <a:rPr lang="it-IT" sz="1200" dirty="0">
                <a:solidFill>
                  <a:schemeClr val="bg1"/>
                </a:solidFill>
                <a:latin typeface="Garamond" panose="02020404030301010803" pitchFamily="18" charset="0"/>
              </a:rPr>
              <a:t> 1</a:t>
            </a:r>
          </a:p>
        </p:txBody>
      </p:sp>
      <p:pic>
        <p:nvPicPr>
          <p:cNvPr id="3" name="Immagine 2" descr="Immagine che contiene testo, diverso&#10;&#10;Descrizione generata automaticamente">
            <a:extLst>
              <a:ext uri="{FF2B5EF4-FFF2-40B4-BE49-F238E27FC236}">
                <a16:creationId xmlns:a16="http://schemas.microsoft.com/office/drawing/2014/main" id="{ADD23FAB-2FA1-42DB-B4A2-BAA7A3FBE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38286"/>
            <a:ext cx="4037717" cy="5824407"/>
          </a:xfrm>
          <a:prstGeom prst="rect">
            <a:avLst/>
          </a:prstGeom>
        </p:spPr>
      </p:pic>
      <p:sp>
        <p:nvSpPr>
          <p:cNvPr id="4" name="CasellaDiTesto 3">
            <a:extLst>
              <a:ext uri="{FF2B5EF4-FFF2-40B4-BE49-F238E27FC236}">
                <a16:creationId xmlns:a16="http://schemas.microsoft.com/office/drawing/2014/main" id="{F474DD3F-8A0D-4694-B4F2-DBF4E328F97C}"/>
              </a:ext>
            </a:extLst>
          </p:cNvPr>
          <p:cNvSpPr txBox="1"/>
          <p:nvPr/>
        </p:nvSpPr>
        <p:spPr>
          <a:xfrm>
            <a:off x="752457" y="971158"/>
            <a:ext cx="3457297" cy="1477328"/>
          </a:xfrm>
          <a:prstGeom prst="rect">
            <a:avLst/>
          </a:prstGeom>
          <a:noFill/>
        </p:spPr>
        <p:txBody>
          <a:bodyPr wrap="square" rtlCol="0">
            <a:spAutoFit/>
          </a:bodyPr>
          <a:lstStyle/>
          <a:p>
            <a:r>
              <a:rPr lang="en-US" dirty="0">
                <a:latin typeface="Garamond" panose="02020404030301010803" pitchFamily="18" charset="0"/>
              </a:rPr>
              <a:t>Attention Map on a duck, car, plane and a frog. </a:t>
            </a:r>
          </a:p>
          <a:p>
            <a:r>
              <a:rPr lang="en-US" dirty="0">
                <a:latin typeface="Garamond" panose="02020404030301010803" pitchFamily="18" charset="0"/>
              </a:rPr>
              <a:t>In the middle there is the map based on our result, while on the left there is the result based on the paper net.</a:t>
            </a:r>
            <a:endParaRPr lang="it-IT" dirty="0">
              <a:latin typeface="Garamond" panose="02020404030301010803" pitchFamily="18" charset="0"/>
            </a:endParaRPr>
          </a:p>
        </p:txBody>
      </p:sp>
      <p:sp>
        <p:nvSpPr>
          <p:cNvPr id="12" name="Freccia angolare in su 11">
            <a:extLst>
              <a:ext uri="{FF2B5EF4-FFF2-40B4-BE49-F238E27FC236}">
                <a16:creationId xmlns:a16="http://schemas.microsoft.com/office/drawing/2014/main" id="{F655CA94-3325-47A4-A916-E4C4109985C3}"/>
              </a:ext>
            </a:extLst>
          </p:cNvPr>
          <p:cNvSpPr/>
          <p:nvPr/>
        </p:nvSpPr>
        <p:spPr>
          <a:xfrm rot="5400000">
            <a:off x="2275050" y="2810640"/>
            <a:ext cx="1447800" cy="1035690"/>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05473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1890</Words>
  <Application>Microsoft Office PowerPoint</Application>
  <PresentationFormat>Presentazione su schermo (4:3)</PresentationFormat>
  <Paragraphs>258</Paragraphs>
  <Slides>17</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Calibri</vt:lpstr>
      <vt:lpstr>Garamond</vt:lpstr>
      <vt:lpstr>Office Theme</vt:lpstr>
      <vt:lpstr>Augmenting Convolutional Networks with Attention-based Aggregation for Image Classification and Breast Cancer Detection</vt:lpstr>
      <vt:lpstr>Pipeline followed</vt:lpstr>
      <vt:lpstr>Model 1: ResNet-50</vt:lpstr>
      <vt:lpstr>Model 2: PatchConvNet S60</vt:lpstr>
      <vt:lpstr>Model 2: PatchConvNet S60</vt:lpstr>
      <vt:lpstr>Dataset: CIFAR-10</vt:lpstr>
      <vt:lpstr> Training receipts</vt:lpstr>
      <vt:lpstr> Evaluation</vt:lpstr>
      <vt:lpstr>Attention maps</vt:lpstr>
      <vt:lpstr>Dataset: Breast cancer</vt:lpstr>
      <vt:lpstr> Training receipts</vt:lpstr>
      <vt:lpstr> Evaluation</vt:lpstr>
      <vt:lpstr>Attention maps</vt:lpstr>
      <vt:lpstr>Ablations</vt:lpstr>
      <vt:lpstr>Attention maps</vt:lpstr>
      <vt:lpstr>Conclusion Extensions</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 -</dc:creator>
  <cp:lastModifiedBy>Filippo Betello</cp:lastModifiedBy>
  <cp:revision>27</cp:revision>
  <dcterms:created xsi:type="dcterms:W3CDTF">2022-02-26T13:39:36Z</dcterms:created>
  <dcterms:modified xsi:type="dcterms:W3CDTF">2022-03-18T16:36:49Z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2021-07-19T00:00:00Z</vt:filetime>
  </property>
  <property fmtid="{D5CDD505-2E9C-101B-9397-08002B2CF9AE}" pid="3" name="Creator">
    <vt:lpwstr>Microsoft® PowerPoint® per Microsoft 365</vt:lpwstr>
  </property>
  <property fmtid="{D5CDD505-2E9C-101B-9397-08002B2CF9AE}" pid="4" name="LastSaved">
    <vt:filetime>2022-02-26T00:00:00Z</vt:filetime>
  </property>
</Properties>
</file>