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95C7DD-D657-E0E6-3D10-B66C0FC68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DCE96F-9FEA-67ED-2D5A-83386030C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437622-06D1-8C2D-59A1-75C0088A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79B8A3-FE7F-91C6-B2BD-A1719F1A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F19885-76A6-07F5-554C-51F9E8BE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1618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3B256-553B-9ED4-0F63-14841165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F8414F-8841-1321-C62A-30CCA049F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012288-D3F8-2C70-F49C-A405A3D8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A7BE20-3B2F-D69E-7E1D-7564A0A1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A87394-CD85-D575-D1A8-16264B1D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679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F07C2D6-1AC8-CD8B-2D95-78622CCFA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D011496-EDB7-EAAD-A066-70B0F321D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6EF533-A479-B289-7DC8-8281DF5A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67CCE7-4500-60A2-A569-1D2D791D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083864-A561-571C-2E80-11F658D6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8352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00C66-FDFD-318A-7D95-4937F216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201E6-B3EE-8081-8594-5E70F730E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EC2B90-F13C-DA3C-B638-6ECFD732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570EE1-155C-E72C-FA47-FCBD0935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592F39-7CD1-34CB-2551-8D5884C1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1855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327755-D8A6-81DB-C1E1-0C097EEC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FCC1DA-0C98-B079-014A-59263088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88BEC0-4650-9737-FB33-DFAB8554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B79409-C73F-85AA-335B-26A77875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C1A66D-C6FF-587A-6D1F-EC805422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884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CE2060-7510-D94F-2CFD-F32DF5AF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78C391-3328-3165-BE7A-F020489D2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5803D0B-5C45-6B61-B788-1E1D653FC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B889EC-2E49-AF87-CC3E-E95C9044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D9A1C8-D597-534A-CA99-ACCAE78A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26C641C-9A5D-43ED-B580-BF53B640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4012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F06BD8-318D-1AAF-2A5E-323E6138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098BF9-C5C8-4DF0-5168-003193A02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0D22CD-0854-6C0E-2D73-ACE71C141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8C45573-FFC0-2879-829B-0B7150C9A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ED06B91-969A-D9CB-6804-50F0B3EAE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86A0269-86B6-29EA-0460-E1BA044B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E7FEAB0-6F3F-30E9-F9A8-130095A2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1873C4D-847F-97C5-3917-ABED4E13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204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446F1F-79FA-8067-7853-E6385AFA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89667D-19D6-3422-1273-6B29486A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0A82598-6302-CA08-A903-5F567046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D6EFEE0-1D7B-1F8A-89D7-6092F028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1947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0618B1-355C-F1F1-A682-A6143E54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6227532-3E96-514E-D23C-3C9817E4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80DEB9-C119-4454-3309-32ECB436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9553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B0E508-16AF-DD87-711A-007B7BDF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D8C532-6763-1E10-3567-51B1D1ACB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5922E9-C439-627A-D765-6C1CC642A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3DDCB5-36EB-E6CF-91C5-086E7AB7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28574B9-84C4-18CA-CAC4-C20C1658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53FBF9-810B-00D4-CE4D-6C7BF615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5219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FACD23-EFA6-A2F4-E6CA-714F21C5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CAA2F3-3975-48F7-DD0B-96EAB2469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5935C34-E6CE-B646-BCD8-84C0BDEF3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22DAEB-D339-163D-A035-88AFB984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A7EFD4-5012-19E2-6B65-1529BA8A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0EBCE7-5C71-C92E-6AAC-8423BC2E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4182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67C9EA4-BCE9-A5E4-4320-9A5F6914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711AC7-22BA-EA03-1E42-2A7A272F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9DD0F6-79D8-756A-55E5-B39D89632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B7CA4-BC24-4E0E-9137-2CD651F96154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37BC8A-5B2E-5697-EC02-9C519AC5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176197-5F14-D895-CD51-BB117A3CF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218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" Target="slide4.xml"/><Relationship Id="rId7" Type="http://schemas.openxmlformats.org/officeDocument/2006/relationships/image" Target="../media/image2.png"/><Relationship Id="rId12" Type="http://schemas.microsoft.com/office/2007/relationships/hdphoto" Target="../media/hdphoto3.wdp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4.png"/><Relationship Id="rId5" Type="http://schemas.openxmlformats.org/officeDocument/2006/relationships/slide" Target="slide2.xml"/><Relationship Id="rId10" Type="http://schemas.microsoft.com/office/2007/relationships/hdphoto" Target="../media/hdphoto2.wdp"/><Relationship Id="rId4" Type="http://schemas.openxmlformats.org/officeDocument/2006/relationships/slide" Target="slide1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slide" Target="slide4.xml"/><Relationship Id="rId7" Type="http://schemas.openxmlformats.org/officeDocument/2006/relationships/image" Target="../media/image5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6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con angoli arrotondati 13">
            <a:hlinkClick r:id="rId2" action="ppaction://hlinksldjump"/>
            <a:extLst>
              <a:ext uri="{FF2B5EF4-FFF2-40B4-BE49-F238E27FC236}">
                <a16:creationId xmlns:a16="http://schemas.microsoft.com/office/drawing/2014/main" id="{DBE0E444-593C-FFE8-FD57-3FD6F5063470}"/>
              </a:ext>
            </a:extLst>
          </p:cNvPr>
          <p:cNvSpPr/>
          <p:nvPr/>
        </p:nvSpPr>
        <p:spPr>
          <a:xfrm>
            <a:off x="1702186" y="5387863"/>
            <a:ext cx="2631818" cy="88934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SOFTWARE</a:t>
            </a:r>
          </a:p>
          <a:p>
            <a:pPr algn="ctr"/>
            <a:r>
              <a:rPr lang="it-IT" sz="1600" dirty="0"/>
              <a:t>      CONFIGURATION</a:t>
            </a:r>
          </a:p>
          <a:p>
            <a:pPr algn="ctr"/>
            <a:r>
              <a:rPr lang="it-IT" sz="1600" dirty="0"/>
              <a:t>     MANAGEMENT </a:t>
            </a:r>
          </a:p>
        </p:txBody>
      </p:sp>
      <p:sp>
        <p:nvSpPr>
          <p:cNvPr id="15" name="Rettangolo con angoli arrotondati 14">
            <a:hlinkClick r:id="rId3" action="ppaction://hlinksldjump"/>
            <a:extLst>
              <a:ext uri="{FF2B5EF4-FFF2-40B4-BE49-F238E27FC236}">
                <a16:creationId xmlns:a16="http://schemas.microsoft.com/office/drawing/2014/main" id="{072D94BF-D02A-1896-9A9B-EC0D79A7C44F}"/>
              </a:ext>
            </a:extLst>
          </p:cNvPr>
          <p:cNvSpPr/>
          <p:nvPr/>
        </p:nvSpPr>
        <p:spPr>
          <a:xfrm>
            <a:off x="1702189" y="4230753"/>
            <a:ext cx="2631817" cy="8893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  PARADIGMI </a:t>
            </a:r>
          </a:p>
          <a:p>
            <a:pPr algn="ctr"/>
            <a:r>
              <a:rPr lang="it-IT" dirty="0"/>
              <a:t>     E</a:t>
            </a:r>
          </a:p>
          <a:p>
            <a:pPr algn="ctr"/>
            <a:r>
              <a:rPr lang="it-IT" dirty="0"/>
              <a:t>   TOOLS</a:t>
            </a:r>
          </a:p>
        </p:txBody>
      </p:sp>
      <p:sp>
        <p:nvSpPr>
          <p:cNvPr id="16" name="Rettangolo con angoli arrotondati 15">
            <a:hlinkClick r:id="rId4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9540" y="676473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INTRODUZIONE</a:t>
            </a:r>
          </a:p>
        </p:txBody>
      </p:sp>
      <p:sp>
        <p:nvSpPr>
          <p:cNvPr id="17" name="Rettangolo con angoli arrotondati 16">
            <a:hlinkClick r:id="rId5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0218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OBIETTIVO</a:t>
            </a:r>
          </a:p>
        </p:txBody>
      </p:sp>
      <p:sp>
        <p:nvSpPr>
          <p:cNvPr id="18" name="Rettangolo con angoli arrotondati 17">
            <a:hlinkClick r:id="rId6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02189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DIFFICOLT</a:t>
            </a:r>
            <a:r>
              <a:rPr lang="it-IT" cap="all" dirty="0"/>
              <a:t>à</a:t>
            </a:r>
            <a:r>
              <a:rPr lang="it-IT" dirty="0"/>
              <a:t>        INCONTRATE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848043"/>
            <a:ext cx="457470" cy="61507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1E40A97F-521B-BFB1-3214-73C483135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3125" y="580789"/>
            <a:ext cx="9144000" cy="2387600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b="1" dirty="0">
                <a:solidFill>
                  <a:schemeClr val="bg1"/>
                </a:solidFill>
              </a:rPr>
              <a:t>Progetto ingegneria del software</a:t>
            </a:r>
            <a:r>
              <a:rPr lang="it-IT" dirty="0">
                <a:solidFill>
                  <a:schemeClr val="bg1"/>
                </a:solidFill>
              </a:rPr>
              <a:t/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M.E.D(</a:t>
            </a:r>
            <a:r>
              <a:rPr lang="it-IT" dirty="0" err="1">
                <a:solidFill>
                  <a:schemeClr val="bg1"/>
                </a:solidFill>
              </a:rPr>
              <a:t>Medical</a:t>
            </a:r>
            <a:r>
              <a:rPr lang="it-IT" dirty="0">
                <a:solidFill>
                  <a:schemeClr val="bg1"/>
                </a:solidFill>
              </a:rPr>
              <a:t> Environment Database)</a:t>
            </a:r>
            <a:endParaRPr lang="it-IT" i="1" dirty="0">
              <a:solidFill>
                <a:schemeClr val="bg1"/>
              </a:solidFill>
            </a:endParaRP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B1C6E7F7-03FF-5564-FE65-C0991E08A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7691" y="4675427"/>
            <a:ext cx="9144000" cy="1655762"/>
          </a:xfrm>
        </p:spPr>
        <p:txBody>
          <a:bodyPr rtlCol="0">
            <a:normAutofit/>
          </a:bodyPr>
          <a:lstStyle/>
          <a:p>
            <a:pPr lvl="0">
              <a:lnSpc>
                <a:spcPct val="107000"/>
              </a:lnSpc>
            </a:pPr>
            <a:r>
              <a:rPr lang="it-IT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Gotti Daniele</a:t>
            </a: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matricola 1079011</a:t>
            </a:r>
          </a:p>
          <a:p>
            <a:pPr lvl="0">
              <a:lnSpc>
                <a:spcPct val="107000"/>
              </a:lnSpc>
            </a:pPr>
            <a:r>
              <a:rPr lang="it-IT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- Bolis Filippo Antonio</a:t>
            </a: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matricola 1079493 </a:t>
            </a:r>
          </a:p>
          <a:p>
            <a:pPr lvl="0">
              <a:lnSpc>
                <a:spcPct val="107000"/>
              </a:lnSpc>
            </a:pPr>
            <a:r>
              <a:rPr lang="it-IT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- Mazzoleni Gabriele</a:t>
            </a: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matricola 1079514 </a:t>
            </a:r>
          </a:p>
          <a:p>
            <a:pPr lvl="0">
              <a:lnSpc>
                <a:spcPct val="107000"/>
              </a:lnSpc>
            </a:pPr>
            <a:r>
              <a:rPr lang="it-IT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Masinari Gabriele</a:t>
            </a: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matricola 1079692 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9" name="Immagine 18" descr="Immagine che contiene schermata, Elementi grafici, logo, simbolo&#10;&#10;Descrizione generata automaticamente">
            <a:extLst>
              <a:ext uri="{FF2B5EF4-FFF2-40B4-BE49-F238E27FC236}">
                <a16:creationId xmlns:a16="http://schemas.microsoft.com/office/drawing/2014/main" id="{0DB211F9-03B0-AE60-236C-3F3BA7A1CB9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992" y="2623141"/>
            <a:ext cx="3249992" cy="229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82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con angoli arrotondati 16">
            <a:hlinkClick r:id="rId2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0218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REQUISITI</a:t>
            </a:r>
          </a:p>
        </p:txBody>
      </p:sp>
      <p:sp>
        <p:nvSpPr>
          <p:cNvPr id="18" name="Rettangolo con angoli arrotondati 17">
            <a:hlinkClick r:id="rId3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02189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ARCHITETTURA </a:t>
            </a:r>
          </a:p>
        </p:txBody>
      </p:sp>
      <p:sp>
        <p:nvSpPr>
          <p:cNvPr id="15" name="Rettangolo con angoli arrotondati 14">
            <a:hlinkClick r:id="rId4" action="ppaction://hlinksldjump"/>
            <a:extLst>
              <a:ext uri="{FF2B5EF4-FFF2-40B4-BE49-F238E27FC236}">
                <a16:creationId xmlns:a16="http://schemas.microsoft.com/office/drawing/2014/main" id="{072D94BF-D02A-1896-9A9B-EC0D79A7C44F}"/>
              </a:ext>
            </a:extLst>
          </p:cNvPr>
          <p:cNvSpPr/>
          <p:nvPr/>
        </p:nvSpPr>
        <p:spPr>
          <a:xfrm>
            <a:off x="1702189" y="4230753"/>
            <a:ext cx="2631817" cy="8893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DESIGN     </a:t>
            </a:r>
          </a:p>
          <a:p>
            <a:pPr algn="ctr"/>
            <a:r>
              <a:rPr lang="it-IT" dirty="0"/>
              <a:t> PATTERN</a:t>
            </a:r>
          </a:p>
        </p:txBody>
      </p:sp>
      <p:sp>
        <p:nvSpPr>
          <p:cNvPr id="14" name="Rettangolo con angoli arrotondati 13">
            <a:hlinkClick r:id="rId5" action="ppaction://hlinksldjump"/>
            <a:extLst>
              <a:ext uri="{FF2B5EF4-FFF2-40B4-BE49-F238E27FC236}">
                <a16:creationId xmlns:a16="http://schemas.microsoft.com/office/drawing/2014/main" id="{DBE0E444-593C-FFE8-FD57-3FD6F5063470}"/>
              </a:ext>
            </a:extLst>
          </p:cNvPr>
          <p:cNvSpPr/>
          <p:nvPr/>
        </p:nvSpPr>
        <p:spPr>
          <a:xfrm>
            <a:off x="179540" y="5380316"/>
            <a:ext cx="2631818" cy="88934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      IMPLEMENTAZIONE</a:t>
            </a:r>
          </a:p>
        </p:txBody>
      </p:sp>
      <p:sp>
        <p:nvSpPr>
          <p:cNvPr id="16" name="Rettangolo con angoli arrotondati 15">
            <a:hlinkClick r:id="rId6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02189" y="702434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SOFTWARE </a:t>
            </a:r>
          </a:p>
          <a:p>
            <a:pPr algn="ctr"/>
            <a:r>
              <a:rPr lang="it-IT" dirty="0"/>
              <a:t>LIFE</a:t>
            </a:r>
          </a:p>
          <a:p>
            <a:pPr algn="ctr"/>
            <a:r>
              <a:rPr lang="it-IT" dirty="0"/>
              <a:t> CYCLE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5517452"/>
            <a:ext cx="457470" cy="61507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A9143B08-227C-7CDB-9DBB-38AD07029B11}"/>
              </a:ext>
            </a:extLst>
          </p:cNvPr>
          <p:cNvSpPr txBox="1">
            <a:spLocks/>
          </p:cNvSpPr>
          <p:nvPr/>
        </p:nvSpPr>
        <p:spPr>
          <a:xfrm>
            <a:off x="3944184" y="1702388"/>
            <a:ext cx="7069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bg1"/>
                </a:solidFill>
              </a:rPr>
              <a:t>L’implementazione è completa, il sistema è completamente funzionante ed è eseguibile tramite il file main.java, presente nel progetto logica, all’interno della cartella ‘’eseguibile’’</a:t>
            </a:r>
          </a:p>
          <a:p>
            <a:pPr marL="457200" algn="just">
              <a:lnSpc>
                <a:spcPct val="115000"/>
              </a:lnSpc>
            </a:pPr>
            <a:r>
              <a:rPr lang="it-IT" dirty="0">
                <a:solidFill>
                  <a:schemeClr val="bg1"/>
                </a:solidFill>
              </a:rPr>
              <a:t>Abbiamo utilizzato </a:t>
            </a:r>
            <a:r>
              <a:rPr lang="it-IT" dirty="0" err="1">
                <a:solidFill>
                  <a:schemeClr val="bg1"/>
                </a:solidFill>
              </a:rPr>
              <a:t>Eclipse</a:t>
            </a:r>
            <a:r>
              <a:rPr lang="it-IT" dirty="0">
                <a:solidFill>
                  <a:schemeClr val="bg1"/>
                </a:solidFill>
              </a:rPr>
              <a:t> sia per la creazione del database che per la realizzazione del codice in linguaggio java, inoltre è stato utilizzato il </a:t>
            </a:r>
            <a:r>
              <a:rPr lang="it-IT" dirty="0" err="1">
                <a:solidFill>
                  <a:schemeClr val="bg1"/>
                </a:solidFill>
              </a:rPr>
              <a:t>tool</a:t>
            </a:r>
            <a:r>
              <a:rPr lang="it-IT" dirty="0">
                <a:solidFill>
                  <a:schemeClr val="bg1"/>
                </a:solidFill>
              </a:rPr>
              <a:t> Window Builder per la creazione della GUI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689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con angoli arrotondati 17">
            <a:hlinkClick r:id="rId2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02189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TESTING </a:t>
            </a:r>
          </a:p>
        </p:txBody>
      </p:sp>
      <p:sp>
        <p:nvSpPr>
          <p:cNvPr id="17" name="Rettangolo con angoli arrotondati 16">
            <a:hlinkClick r:id="rId3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0218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 MODELLAZIONE</a:t>
            </a:r>
          </a:p>
        </p:txBody>
      </p:sp>
      <p:sp>
        <p:nvSpPr>
          <p:cNvPr id="16" name="Rettangolo con angoli arrotondati 15">
            <a:hlinkClick r:id="rId4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9540" y="634998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DEMO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3" y="813705"/>
            <a:ext cx="457470" cy="61507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93F9963-A98F-18D0-CBE5-B0B91726C0A5}"/>
              </a:ext>
            </a:extLst>
          </p:cNvPr>
          <p:cNvSpPr txBox="1">
            <a:spLocks/>
          </p:cNvSpPr>
          <p:nvPr/>
        </p:nvSpPr>
        <p:spPr>
          <a:xfrm>
            <a:off x="3853944" y="2633433"/>
            <a:ext cx="7019796" cy="329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bg1"/>
                </a:solidFill>
              </a:rPr>
              <a:t>Procediamo con una breve dimostrazione del funzionamento dell’applicazione creata.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54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con angoli arrotondati 16">
            <a:hlinkClick r:id="rId2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953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 MODELLAZIONE</a:t>
            </a:r>
          </a:p>
        </p:txBody>
      </p:sp>
      <p:sp>
        <p:nvSpPr>
          <p:cNvPr id="18" name="Rettangolo con angoli arrotondati 17">
            <a:hlinkClick r:id="rId3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02189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TESTING </a:t>
            </a:r>
          </a:p>
        </p:txBody>
      </p:sp>
      <p:sp>
        <p:nvSpPr>
          <p:cNvPr id="16" name="Rettangolo con angoli arrotondati 15">
            <a:hlinkClick r:id="rId4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02189" y="634998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DEMO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1970719"/>
            <a:ext cx="457470" cy="61507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FFC317-21B8-7779-7B9A-139F92A4F9DB}"/>
              </a:ext>
            </a:extLst>
          </p:cNvPr>
          <p:cNvSpPr txBox="1">
            <a:spLocks/>
          </p:cNvSpPr>
          <p:nvPr/>
        </p:nvSpPr>
        <p:spPr>
          <a:xfrm>
            <a:off x="4149053" y="1253331"/>
            <a:ext cx="63921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presentazione della modellazione è avvenuta attraverso l’impiego dei seguenti diagrammi UML: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Casi d’uso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Attività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Classe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Sequenza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Macchina a stati(Evidenziando gli stati del paziente)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Componenti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Diagramma ER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</a:t>
            </a:r>
            <a:endParaRPr lang="it-IT" sz="18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69D72C9-6862-CE36-3AFE-FBB4EBCC02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26"/>
          <a:stretch/>
        </p:blipFill>
        <p:spPr>
          <a:xfrm>
            <a:off x="3263635" y="413349"/>
            <a:ext cx="1767544" cy="23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95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con angoli arrotondati 17">
            <a:hlinkClick r:id="rId2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9538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TESTING </a:t>
            </a:r>
          </a:p>
        </p:txBody>
      </p:sp>
      <p:sp>
        <p:nvSpPr>
          <p:cNvPr id="17" name="Rettangolo con angoli arrotondati 16">
            <a:hlinkClick r:id="rId3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0218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 MODELLAZIONE</a:t>
            </a:r>
          </a:p>
        </p:txBody>
      </p:sp>
      <p:sp>
        <p:nvSpPr>
          <p:cNvPr id="16" name="Rettangolo con angoli arrotondati 15">
            <a:hlinkClick r:id="rId4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02189" y="634998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DEMO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3169304"/>
            <a:ext cx="457470" cy="615077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46628371-4ACB-CE53-B2BB-75AE606BE974}"/>
              </a:ext>
            </a:extLst>
          </p:cNvPr>
          <p:cNvSpPr txBox="1">
            <a:spLocks/>
          </p:cNvSpPr>
          <p:nvPr/>
        </p:nvSpPr>
        <p:spPr>
          <a:xfrm>
            <a:off x="3651489" y="1529909"/>
            <a:ext cx="75208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bg1"/>
                </a:solidFill>
              </a:rPr>
              <a:t>Per </a:t>
            </a:r>
            <a:r>
              <a:rPr lang="it-IT" dirty="0" smtClean="0">
                <a:solidFill>
                  <a:schemeClr val="bg1"/>
                </a:solidFill>
              </a:rPr>
              <a:t>collaudare il programma </a:t>
            </a:r>
            <a:r>
              <a:rPr lang="it-IT" dirty="0" smtClean="0">
                <a:solidFill>
                  <a:schemeClr val="bg1"/>
                </a:solidFill>
              </a:rPr>
              <a:t>abbiamo sia utilizzato </a:t>
            </a:r>
            <a:r>
              <a:rPr lang="it-IT" dirty="0">
                <a:solidFill>
                  <a:schemeClr val="bg1"/>
                </a:solidFill>
              </a:rPr>
              <a:t>i test </a:t>
            </a:r>
            <a:r>
              <a:rPr lang="it-IT" dirty="0" err="1" smtClean="0">
                <a:solidFill>
                  <a:schemeClr val="bg1"/>
                </a:solidFill>
              </a:rPr>
              <a:t>Junit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smtClean="0">
                <a:solidFill>
                  <a:schemeClr val="bg1"/>
                </a:solidFill>
              </a:rPr>
              <a:t>di </a:t>
            </a:r>
            <a:r>
              <a:rPr lang="it-IT" dirty="0" err="1">
                <a:solidFill>
                  <a:schemeClr val="bg1"/>
                </a:solidFill>
              </a:rPr>
              <a:t>Eclipse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smtClean="0">
                <a:solidFill>
                  <a:schemeClr val="bg1"/>
                </a:solidFill>
              </a:rPr>
              <a:t>sia </a:t>
            </a:r>
            <a:r>
              <a:rPr lang="it-IT" dirty="0" smtClean="0">
                <a:solidFill>
                  <a:schemeClr val="bg1"/>
                </a:solidFill>
              </a:rPr>
              <a:t>eseguito test diretti sull’eseguibile per verificarne il corretto funzionamento.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Questi test ci hanno permesso di identificare alcuni difetti di programmazione, oltre che a definire possibili migliorie al programma per quanto riguarda la comodità d’uso (per esempio, l’implementazione di un meccanismo di log out).</a:t>
            </a:r>
            <a:endParaRPr lang="it-IT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352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con angoli arrotondati 13">
            <a:hlinkClick r:id="rId2" action="ppaction://hlinksldjump"/>
            <a:extLst>
              <a:ext uri="{FF2B5EF4-FFF2-40B4-BE49-F238E27FC236}">
                <a16:creationId xmlns:a16="http://schemas.microsoft.com/office/drawing/2014/main" id="{DBE0E444-593C-FFE8-FD57-3FD6F5063470}"/>
              </a:ext>
            </a:extLst>
          </p:cNvPr>
          <p:cNvSpPr/>
          <p:nvPr/>
        </p:nvSpPr>
        <p:spPr>
          <a:xfrm>
            <a:off x="1702186" y="5387863"/>
            <a:ext cx="2631818" cy="88934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SOFTWARE</a:t>
            </a:r>
          </a:p>
          <a:p>
            <a:pPr algn="ctr"/>
            <a:r>
              <a:rPr lang="it-IT" sz="1600" dirty="0"/>
              <a:t>      CONFIGURATION</a:t>
            </a:r>
          </a:p>
          <a:p>
            <a:pPr algn="ctr"/>
            <a:r>
              <a:rPr lang="it-IT" sz="1600" dirty="0"/>
              <a:t>     MANAGEMENT </a:t>
            </a:r>
          </a:p>
        </p:txBody>
      </p:sp>
      <p:sp>
        <p:nvSpPr>
          <p:cNvPr id="15" name="Rettangolo con angoli arrotondati 14">
            <a:hlinkClick r:id="rId3" action="ppaction://hlinksldjump"/>
            <a:extLst>
              <a:ext uri="{FF2B5EF4-FFF2-40B4-BE49-F238E27FC236}">
                <a16:creationId xmlns:a16="http://schemas.microsoft.com/office/drawing/2014/main" id="{072D94BF-D02A-1896-9A9B-EC0D79A7C44F}"/>
              </a:ext>
            </a:extLst>
          </p:cNvPr>
          <p:cNvSpPr/>
          <p:nvPr/>
        </p:nvSpPr>
        <p:spPr>
          <a:xfrm>
            <a:off x="1702189" y="4230753"/>
            <a:ext cx="2631817" cy="8893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  PARADIGMI </a:t>
            </a:r>
          </a:p>
          <a:p>
            <a:pPr algn="ctr"/>
            <a:r>
              <a:rPr lang="it-IT" dirty="0"/>
              <a:t>     E</a:t>
            </a:r>
          </a:p>
          <a:p>
            <a:pPr algn="ctr"/>
            <a:r>
              <a:rPr lang="it-IT" dirty="0"/>
              <a:t>   TOOLS</a:t>
            </a:r>
          </a:p>
        </p:txBody>
      </p:sp>
      <p:sp>
        <p:nvSpPr>
          <p:cNvPr id="16" name="Rettangolo con angoli arrotondati 15">
            <a:hlinkClick r:id="rId4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02190" y="707624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INTRODUZIONE</a:t>
            </a:r>
          </a:p>
        </p:txBody>
      </p:sp>
      <p:sp>
        <p:nvSpPr>
          <p:cNvPr id="17" name="Rettangolo con angoli arrotondati 16">
            <a:hlinkClick r:id="rId5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9540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OBIETTIVO</a:t>
            </a:r>
          </a:p>
        </p:txBody>
      </p:sp>
      <p:sp>
        <p:nvSpPr>
          <p:cNvPr id="18" name="Rettangolo con angoli arrotondati 17">
            <a:hlinkClick r:id="rId6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02189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DIFFICOLT</a:t>
            </a:r>
            <a:r>
              <a:rPr lang="it-IT" cap="all" dirty="0"/>
              <a:t>à</a:t>
            </a:r>
            <a:r>
              <a:rPr lang="it-IT" dirty="0"/>
              <a:t>        INCONTRATE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1970719"/>
            <a:ext cx="457470" cy="61507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325A1C8-AF47-57EA-DCFD-AEDB006C88BB}"/>
              </a:ext>
            </a:extLst>
          </p:cNvPr>
          <p:cNvSpPr txBox="1">
            <a:spLocks/>
          </p:cNvSpPr>
          <p:nvPr/>
        </p:nvSpPr>
        <p:spPr>
          <a:xfrm>
            <a:off x="3222328" y="1799038"/>
            <a:ext cx="8245596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bg1"/>
                </a:solidFill>
                <a:latin typeface="Söhne"/>
              </a:rPr>
              <a:t>L'obiettivo del progetto è  di sviluppare un software alternativo finalizzato alla gestione automatica dei dati relativi al percorso clinico del paziente, compresi raccolta, scrittura e consultazione. Questa soluzione mira a raccogliere informazioni sui parametri vitali al fine di migliorare l'efficienza ospedaliera e la gestione dei dati. Il software è progettato con un'interfaccia semplice e intuitiva per facilitare l'utilizzo durante tutto il processo,  gestendo il percorso clinico del paziente dal suo arrivo fino alla sua dimissione.</a:t>
            </a:r>
            <a:r>
              <a:rPr lang="it-IT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25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con angoli arrotondati 13">
            <a:hlinkClick r:id="rId2" action="ppaction://hlinksldjump"/>
            <a:extLst>
              <a:ext uri="{FF2B5EF4-FFF2-40B4-BE49-F238E27FC236}">
                <a16:creationId xmlns:a16="http://schemas.microsoft.com/office/drawing/2014/main" id="{DBE0E444-593C-FFE8-FD57-3FD6F5063470}"/>
              </a:ext>
            </a:extLst>
          </p:cNvPr>
          <p:cNvSpPr/>
          <p:nvPr/>
        </p:nvSpPr>
        <p:spPr>
          <a:xfrm>
            <a:off x="1702186" y="5387863"/>
            <a:ext cx="2631818" cy="88934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SOFTWARE</a:t>
            </a:r>
          </a:p>
          <a:p>
            <a:pPr algn="ctr"/>
            <a:r>
              <a:rPr lang="it-IT" sz="1600" dirty="0"/>
              <a:t>      CONFIGURATION</a:t>
            </a:r>
          </a:p>
          <a:p>
            <a:pPr algn="ctr"/>
            <a:r>
              <a:rPr lang="it-IT" sz="1600" dirty="0"/>
              <a:t>     MANAGEMENT </a:t>
            </a:r>
          </a:p>
        </p:txBody>
      </p:sp>
      <p:sp>
        <p:nvSpPr>
          <p:cNvPr id="15" name="Rettangolo con angoli arrotondati 14">
            <a:hlinkClick r:id="rId3" action="ppaction://hlinksldjump"/>
            <a:extLst>
              <a:ext uri="{FF2B5EF4-FFF2-40B4-BE49-F238E27FC236}">
                <a16:creationId xmlns:a16="http://schemas.microsoft.com/office/drawing/2014/main" id="{072D94BF-D02A-1896-9A9B-EC0D79A7C44F}"/>
              </a:ext>
            </a:extLst>
          </p:cNvPr>
          <p:cNvSpPr/>
          <p:nvPr/>
        </p:nvSpPr>
        <p:spPr>
          <a:xfrm>
            <a:off x="1702189" y="4230753"/>
            <a:ext cx="2631817" cy="8893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  PARADIGMI </a:t>
            </a:r>
          </a:p>
          <a:p>
            <a:pPr algn="ctr"/>
            <a:r>
              <a:rPr lang="it-IT" dirty="0"/>
              <a:t>     E</a:t>
            </a:r>
          </a:p>
          <a:p>
            <a:pPr algn="ctr"/>
            <a:r>
              <a:rPr lang="it-IT" dirty="0"/>
              <a:t>   TOOLS</a:t>
            </a:r>
          </a:p>
        </p:txBody>
      </p:sp>
      <p:sp>
        <p:nvSpPr>
          <p:cNvPr id="16" name="Rettangolo con angoli arrotondati 15">
            <a:hlinkClick r:id="rId4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02190" y="707624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INTRODUZIONE</a:t>
            </a:r>
          </a:p>
        </p:txBody>
      </p:sp>
      <p:sp>
        <p:nvSpPr>
          <p:cNvPr id="17" name="Rettangolo con angoli arrotondati 16">
            <a:hlinkClick r:id="rId5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0218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OBIETTIVO</a:t>
            </a:r>
          </a:p>
        </p:txBody>
      </p:sp>
      <p:sp>
        <p:nvSpPr>
          <p:cNvPr id="18" name="Rettangolo con angoli arrotondati 17">
            <a:hlinkClick r:id="rId6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9540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  <a:r>
              <a:rPr lang="it-IT" dirty="0" err="1"/>
              <a:t>DIFFICOLT</a:t>
            </a:r>
            <a:r>
              <a:rPr lang="it-IT" cap="all" dirty="0" err="1"/>
              <a:t>à</a:t>
            </a:r>
            <a:r>
              <a:rPr lang="it-IT" dirty="0"/>
              <a:t>        INCONTRATE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3169304"/>
            <a:ext cx="457470" cy="615077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C1EA0-E7D7-17A8-93D2-143BD5FC1BAC}"/>
              </a:ext>
            </a:extLst>
          </p:cNvPr>
          <p:cNvSpPr txBox="1">
            <a:spLocks/>
          </p:cNvSpPr>
          <p:nvPr/>
        </p:nvSpPr>
        <p:spPr>
          <a:xfrm>
            <a:off x="4083483" y="1799038"/>
            <a:ext cx="70197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smtClean="0">
                <a:solidFill>
                  <a:schemeClr val="bg1"/>
                </a:solidFill>
              </a:rPr>
              <a:t>Utilizzo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di </a:t>
            </a:r>
            <a:r>
              <a:rPr lang="en-US" b="1" dirty="0" err="1" smtClean="0">
                <a:solidFill>
                  <a:schemeClr val="bg1"/>
                </a:solidFill>
              </a:rPr>
              <a:t>Github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(</a:t>
            </a:r>
            <a:r>
              <a:rPr lang="en-US" b="1" dirty="0" err="1" smtClean="0">
                <a:solidFill>
                  <a:schemeClr val="bg1"/>
                </a:solidFill>
              </a:rPr>
              <a:t>almeno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inizialmente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per </a:t>
            </a:r>
            <a:r>
              <a:rPr lang="en-US" dirty="0" err="1" smtClean="0">
                <a:solidFill>
                  <a:schemeClr val="bg1"/>
                </a:solidFill>
              </a:rPr>
              <a:t>quanto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riguard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corretto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utilizzo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dei</a:t>
            </a:r>
            <a:r>
              <a:rPr lang="en-US" dirty="0" smtClean="0">
                <a:solidFill>
                  <a:schemeClr val="bg1"/>
                </a:solidFill>
              </a:rPr>
              <a:t> branch e la </a:t>
            </a:r>
            <a:r>
              <a:rPr lang="en-US" dirty="0" err="1" smtClean="0">
                <a:solidFill>
                  <a:schemeClr val="bg1"/>
                </a:solidFill>
              </a:rPr>
              <a:t>risoluzione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conflitti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senza</a:t>
            </a:r>
            <a:r>
              <a:rPr lang="en-US" dirty="0" smtClean="0">
                <a:solidFill>
                  <a:schemeClr val="bg1"/>
                </a:solidFill>
              </a:rPr>
              <a:t> la </a:t>
            </a:r>
            <a:r>
              <a:rPr lang="en-US" dirty="0" err="1" smtClean="0">
                <a:solidFill>
                  <a:schemeClr val="bg1"/>
                </a:solidFill>
              </a:rPr>
              <a:t>perdita</a:t>
            </a:r>
            <a:r>
              <a:rPr lang="en-US" dirty="0" smtClean="0">
                <a:solidFill>
                  <a:schemeClr val="bg1"/>
                </a:solidFill>
              </a:rPr>
              <a:t> di </a:t>
            </a:r>
            <a:r>
              <a:rPr lang="en-US" dirty="0" err="1" smtClean="0">
                <a:solidFill>
                  <a:schemeClr val="bg1"/>
                </a:solidFill>
              </a:rPr>
              <a:t>modifiche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Realizzazione</a:t>
            </a:r>
            <a:r>
              <a:rPr lang="en-US" b="1" dirty="0">
                <a:solidFill>
                  <a:schemeClr val="bg1"/>
                </a:solidFill>
              </a:rPr>
              <a:t> del </a:t>
            </a:r>
            <a:r>
              <a:rPr lang="en-US" b="1" dirty="0" err="1">
                <a:solidFill>
                  <a:schemeClr val="bg1"/>
                </a:solidFill>
              </a:rPr>
              <a:t>diagramma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delle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classi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inizialmente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prevedeva</a:t>
            </a:r>
            <a:r>
              <a:rPr lang="en-US" dirty="0" smtClean="0">
                <a:solidFill>
                  <a:schemeClr val="bg1"/>
                </a:solidFill>
              </a:rPr>
              <a:t> di </a:t>
            </a:r>
            <a:r>
              <a:rPr lang="en-US" dirty="0" err="1" smtClean="0">
                <a:solidFill>
                  <a:schemeClr val="bg1"/>
                </a:solidFill>
              </a:rPr>
              <a:t>realizzare</a:t>
            </a:r>
            <a:r>
              <a:rPr lang="en-US" dirty="0" smtClean="0">
                <a:solidFill>
                  <a:schemeClr val="bg1"/>
                </a:solidFill>
              </a:rPr>
              <a:t> un </a:t>
            </a:r>
            <a:r>
              <a:rPr lang="en-US" dirty="0" err="1" smtClean="0">
                <a:solidFill>
                  <a:schemeClr val="bg1"/>
                </a:solidFill>
              </a:rPr>
              <a:t>diagramma</a:t>
            </a:r>
            <a:r>
              <a:rPr lang="en-US" dirty="0" smtClean="0">
                <a:solidFill>
                  <a:schemeClr val="bg1"/>
                </a:solidFill>
              </a:rPr>
              <a:t> di </a:t>
            </a:r>
            <a:r>
              <a:rPr lang="en-US" dirty="0" err="1" smtClean="0">
                <a:solidFill>
                  <a:schemeClr val="bg1"/>
                </a:solidFill>
              </a:rPr>
              <a:t>classi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 err="1" smtClean="0">
                <a:solidFill>
                  <a:schemeClr val="bg1"/>
                </a:solidFill>
              </a:rPr>
              <a:t>partire</a:t>
            </a:r>
            <a:r>
              <a:rPr lang="en-US" dirty="0" smtClean="0">
                <a:solidFill>
                  <a:schemeClr val="bg1"/>
                </a:solidFill>
              </a:rPr>
              <a:t> da cui </a:t>
            </a:r>
            <a:r>
              <a:rPr lang="en-US" dirty="0" err="1" smtClean="0">
                <a:solidFill>
                  <a:schemeClr val="bg1"/>
                </a:solidFill>
              </a:rPr>
              <a:t>generare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codice</a:t>
            </a:r>
            <a:r>
              <a:rPr lang="en-US" dirty="0" smtClean="0">
                <a:solidFill>
                  <a:schemeClr val="bg1"/>
                </a:solidFill>
              </a:rPr>
              <a:t>, ma </a:t>
            </a:r>
            <a:r>
              <a:rPr lang="en-US" dirty="0" err="1" smtClean="0">
                <a:solidFill>
                  <a:schemeClr val="bg1"/>
                </a:solidFill>
              </a:rPr>
              <a:t>ciò</a:t>
            </a:r>
            <a:r>
              <a:rPr lang="en-US" dirty="0" smtClean="0">
                <a:solidFill>
                  <a:schemeClr val="bg1"/>
                </a:solidFill>
              </a:rPr>
              <a:t> non era </a:t>
            </a:r>
            <a:r>
              <a:rPr lang="en-US" dirty="0" err="1" smtClean="0">
                <a:solidFill>
                  <a:schemeClr val="bg1"/>
                </a:solidFill>
              </a:rPr>
              <a:t>adatto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allo</a:t>
            </a:r>
            <a:r>
              <a:rPr lang="en-US" dirty="0" smtClean="0">
                <a:solidFill>
                  <a:schemeClr val="bg1"/>
                </a:solidFill>
              </a:rPr>
              <a:t> stile </a:t>
            </a:r>
            <a:r>
              <a:rPr lang="en-US" dirty="0" err="1" smtClean="0">
                <a:solidFill>
                  <a:schemeClr val="bg1"/>
                </a:solidFill>
              </a:rPr>
              <a:t>architettonico</a:t>
            </a:r>
            <a:r>
              <a:rPr lang="en-US" dirty="0" smtClean="0">
                <a:solidFill>
                  <a:schemeClr val="bg1"/>
                </a:solidFill>
              </a:rPr>
              <a:t> da </a:t>
            </a:r>
            <a:r>
              <a:rPr lang="en-US" dirty="0" err="1" smtClean="0">
                <a:solidFill>
                  <a:schemeClr val="bg1"/>
                </a:solidFill>
              </a:rPr>
              <a:t>noi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selezionato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6575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con angoli arrotondati 13">
            <a:hlinkClick r:id="rId2" action="ppaction://hlinksldjump"/>
            <a:extLst>
              <a:ext uri="{FF2B5EF4-FFF2-40B4-BE49-F238E27FC236}">
                <a16:creationId xmlns:a16="http://schemas.microsoft.com/office/drawing/2014/main" id="{DBE0E444-593C-FFE8-FD57-3FD6F5063470}"/>
              </a:ext>
            </a:extLst>
          </p:cNvPr>
          <p:cNvSpPr/>
          <p:nvPr/>
        </p:nvSpPr>
        <p:spPr>
          <a:xfrm>
            <a:off x="1702186" y="5387863"/>
            <a:ext cx="2631818" cy="88934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SOFTWARE</a:t>
            </a:r>
          </a:p>
          <a:p>
            <a:pPr algn="ctr"/>
            <a:r>
              <a:rPr lang="it-IT" sz="1600" dirty="0"/>
              <a:t>      CONFIGURATION</a:t>
            </a:r>
          </a:p>
          <a:p>
            <a:pPr algn="ctr"/>
            <a:r>
              <a:rPr lang="it-IT" sz="1600" dirty="0"/>
              <a:t>     MANAGEMENT </a:t>
            </a:r>
          </a:p>
        </p:txBody>
      </p:sp>
      <p:sp>
        <p:nvSpPr>
          <p:cNvPr id="15" name="Rettangolo con angoli arrotondati 14">
            <a:hlinkClick r:id="rId3" action="ppaction://hlinksldjump"/>
            <a:extLst>
              <a:ext uri="{FF2B5EF4-FFF2-40B4-BE49-F238E27FC236}">
                <a16:creationId xmlns:a16="http://schemas.microsoft.com/office/drawing/2014/main" id="{072D94BF-D02A-1896-9A9B-EC0D79A7C44F}"/>
              </a:ext>
            </a:extLst>
          </p:cNvPr>
          <p:cNvSpPr/>
          <p:nvPr/>
        </p:nvSpPr>
        <p:spPr>
          <a:xfrm>
            <a:off x="179540" y="4230753"/>
            <a:ext cx="2631817" cy="8893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  PARADIGMI </a:t>
            </a:r>
          </a:p>
          <a:p>
            <a:pPr algn="ctr"/>
            <a:r>
              <a:rPr lang="it-IT" dirty="0"/>
              <a:t>     E</a:t>
            </a:r>
          </a:p>
          <a:p>
            <a:pPr algn="ctr"/>
            <a:r>
              <a:rPr lang="it-IT" dirty="0"/>
              <a:t>   TOOLS</a:t>
            </a:r>
          </a:p>
        </p:txBody>
      </p:sp>
      <p:sp>
        <p:nvSpPr>
          <p:cNvPr id="16" name="Rettangolo con angoli arrotondati 15">
            <a:hlinkClick r:id="rId4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02190" y="707624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INTRODUZIONE</a:t>
            </a:r>
          </a:p>
        </p:txBody>
      </p:sp>
      <p:sp>
        <p:nvSpPr>
          <p:cNvPr id="17" name="Rettangolo con angoli arrotondati 16">
            <a:hlinkClick r:id="rId5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0218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OBIETTIVO</a:t>
            </a:r>
          </a:p>
        </p:txBody>
      </p:sp>
      <p:sp>
        <p:nvSpPr>
          <p:cNvPr id="18" name="Rettangolo con angoli arrotondati 17">
            <a:hlinkClick r:id="rId6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02189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DIFFICOLT</a:t>
            </a:r>
            <a:r>
              <a:rPr lang="it-IT" cap="all" dirty="0"/>
              <a:t>à</a:t>
            </a:r>
            <a:r>
              <a:rPr lang="it-IT" dirty="0"/>
              <a:t>        INCONTRATE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4367889"/>
            <a:ext cx="457470" cy="61507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00D071DB-2CF1-38F1-9A5F-2A23C95DABB8}"/>
              </a:ext>
            </a:extLst>
          </p:cNvPr>
          <p:cNvSpPr txBox="1">
            <a:spLocks/>
          </p:cNvSpPr>
          <p:nvPr/>
        </p:nvSpPr>
        <p:spPr>
          <a:xfrm>
            <a:off x="3630224" y="1596972"/>
            <a:ext cx="76969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bg1"/>
                </a:solidFill>
              </a:rPr>
              <a:t>Programmazione: Programmazione ad oggetti</a:t>
            </a:r>
          </a:p>
          <a:p>
            <a:r>
              <a:rPr lang="it-IT" dirty="0">
                <a:solidFill>
                  <a:schemeClr val="bg1"/>
                </a:solidFill>
              </a:rPr>
              <a:t>Modellazione: Diagrammi UML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Java, </a:t>
            </a:r>
            <a:r>
              <a:rPr lang="it-IT" dirty="0" err="1">
                <a:solidFill>
                  <a:schemeClr val="bg1"/>
                </a:solidFill>
              </a:rPr>
              <a:t>Markdown</a:t>
            </a:r>
            <a:r>
              <a:rPr lang="it-IT" dirty="0">
                <a:solidFill>
                  <a:schemeClr val="bg1"/>
                </a:solidFill>
              </a:rPr>
              <a:t>, SQL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Eclipse IDE , </a:t>
            </a:r>
            <a:r>
              <a:rPr lang="it-IT" dirty="0" err="1">
                <a:solidFill>
                  <a:schemeClr val="bg1"/>
                </a:solidFill>
              </a:rPr>
              <a:t>StarUML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Github</a:t>
            </a:r>
            <a:r>
              <a:rPr lang="it-IT" dirty="0">
                <a:solidFill>
                  <a:schemeClr val="bg1"/>
                </a:solidFill>
              </a:rPr>
              <a:t>/</a:t>
            </a:r>
            <a:r>
              <a:rPr lang="it-IT" dirty="0" err="1">
                <a:solidFill>
                  <a:schemeClr val="bg1"/>
                </a:solidFill>
              </a:rPr>
              <a:t>Github</a:t>
            </a:r>
            <a:r>
              <a:rPr lang="it-IT" dirty="0">
                <a:solidFill>
                  <a:schemeClr val="bg1"/>
                </a:solidFill>
              </a:rPr>
              <a:t> Desktop,</a:t>
            </a:r>
          </a:p>
          <a:p>
            <a:r>
              <a:rPr lang="it-IT" dirty="0" err="1">
                <a:solidFill>
                  <a:schemeClr val="bg1"/>
                </a:solidFill>
              </a:rPr>
              <a:t>draw.io</a:t>
            </a:r>
            <a:r>
              <a:rPr lang="it-IT" dirty="0">
                <a:solidFill>
                  <a:schemeClr val="bg1"/>
                </a:solidFill>
              </a:rPr>
              <a:t>, Window Builder, </a:t>
            </a:r>
            <a:r>
              <a:rPr lang="it-IT" dirty="0" err="1">
                <a:solidFill>
                  <a:schemeClr val="bg1"/>
                </a:solidFill>
              </a:rPr>
              <a:t>Db</a:t>
            </a:r>
            <a:r>
              <a:rPr lang="it-IT" dirty="0">
                <a:solidFill>
                  <a:schemeClr val="bg1"/>
                </a:solidFill>
              </a:rPr>
              <a:t> browser.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7563D69-4496-C0E1-5FBC-B430E27EEC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5098" y1="33613" x2="45098" y2="336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0224" y="1373517"/>
            <a:ext cx="971550" cy="11334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55317BD-2122-DD64-B2EA-F06926EE9D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backgroundMark x1="64423" y1="18478" x2="64423" y2="18478"/>
                        <a14:backgroundMark x1="18269" y1="40217" x2="18269" y2="402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11174" y="2768481"/>
            <a:ext cx="990600" cy="8763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80D17EF-98CD-AF43-44CD-29FE1284C3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2569" y="3836092"/>
            <a:ext cx="10763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62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con angoli arrotondati 13">
            <a:hlinkClick r:id="rId2" action="ppaction://hlinksldjump"/>
            <a:extLst>
              <a:ext uri="{FF2B5EF4-FFF2-40B4-BE49-F238E27FC236}">
                <a16:creationId xmlns:a16="http://schemas.microsoft.com/office/drawing/2014/main" id="{DBE0E444-593C-FFE8-FD57-3FD6F5063470}"/>
              </a:ext>
            </a:extLst>
          </p:cNvPr>
          <p:cNvSpPr/>
          <p:nvPr/>
        </p:nvSpPr>
        <p:spPr>
          <a:xfrm>
            <a:off x="179540" y="5387863"/>
            <a:ext cx="2631818" cy="88934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SOFTWARE</a:t>
            </a:r>
          </a:p>
          <a:p>
            <a:pPr algn="ctr"/>
            <a:r>
              <a:rPr lang="it-IT" sz="1600" dirty="0"/>
              <a:t>      CONFIGURATION</a:t>
            </a:r>
          </a:p>
          <a:p>
            <a:pPr algn="ctr"/>
            <a:r>
              <a:rPr lang="it-IT" sz="1600" dirty="0"/>
              <a:t>     MANAGEMENT </a:t>
            </a:r>
          </a:p>
        </p:txBody>
      </p:sp>
      <p:sp>
        <p:nvSpPr>
          <p:cNvPr id="15" name="Rettangolo con angoli arrotondati 14">
            <a:hlinkClick r:id="rId3" action="ppaction://hlinksldjump"/>
            <a:extLst>
              <a:ext uri="{FF2B5EF4-FFF2-40B4-BE49-F238E27FC236}">
                <a16:creationId xmlns:a16="http://schemas.microsoft.com/office/drawing/2014/main" id="{072D94BF-D02A-1896-9A9B-EC0D79A7C44F}"/>
              </a:ext>
            </a:extLst>
          </p:cNvPr>
          <p:cNvSpPr/>
          <p:nvPr/>
        </p:nvSpPr>
        <p:spPr>
          <a:xfrm>
            <a:off x="1702189" y="4230753"/>
            <a:ext cx="2631817" cy="8893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  PARADIGMI </a:t>
            </a:r>
          </a:p>
          <a:p>
            <a:pPr algn="ctr"/>
            <a:r>
              <a:rPr lang="it-IT" dirty="0"/>
              <a:t>     E</a:t>
            </a:r>
          </a:p>
          <a:p>
            <a:pPr algn="ctr"/>
            <a:r>
              <a:rPr lang="it-IT" dirty="0"/>
              <a:t>   TOOLS</a:t>
            </a:r>
          </a:p>
        </p:txBody>
      </p:sp>
      <p:sp>
        <p:nvSpPr>
          <p:cNvPr id="16" name="Rettangolo con angoli arrotondati 15">
            <a:hlinkClick r:id="rId4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02190" y="707624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INTRODUZIONE</a:t>
            </a:r>
          </a:p>
        </p:txBody>
      </p:sp>
      <p:sp>
        <p:nvSpPr>
          <p:cNvPr id="17" name="Rettangolo con angoli arrotondati 16">
            <a:hlinkClick r:id="rId5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0218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OBIETTIVO</a:t>
            </a:r>
          </a:p>
        </p:txBody>
      </p:sp>
      <p:sp>
        <p:nvSpPr>
          <p:cNvPr id="18" name="Rettangolo con angoli arrotondati 17">
            <a:hlinkClick r:id="rId6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02189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DIFFICOLT</a:t>
            </a:r>
            <a:r>
              <a:rPr lang="it-IT" cap="all" dirty="0"/>
              <a:t>à</a:t>
            </a:r>
            <a:r>
              <a:rPr lang="it-IT" dirty="0"/>
              <a:t>        INCONTRATE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5524999"/>
            <a:ext cx="457470" cy="61507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4FB50-F8A3-AD2D-8DCB-8BCFF669C5E7}"/>
              </a:ext>
            </a:extLst>
          </p:cNvPr>
          <p:cNvSpPr txBox="1">
            <a:spLocks/>
          </p:cNvSpPr>
          <p:nvPr/>
        </p:nvSpPr>
        <p:spPr>
          <a:xfrm>
            <a:off x="4496842" y="3989430"/>
            <a:ext cx="1653437" cy="753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bg1"/>
                </a:solidFill>
              </a:rPr>
              <a:t>GitHub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9EC11A2-4AB1-05D7-102A-1EBDC4797D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50" b="89552" l="5766" r="89985">
                        <a14:foregroundMark x1="12443" y1="37811" x2="12443" y2="37811"/>
                        <a14:foregroundMark x1="12443" y1="29353" x2="12443" y2="29353"/>
                        <a14:foregroundMark x1="11836" y1="22388" x2="11836" y2="17413"/>
                        <a14:foregroundMark x1="5766" y1="40796" x2="5766" y2="40796"/>
                        <a14:foregroundMark x1="11077" y1="75622" x2="11077" y2="75622"/>
                        <a14:foregroundMark x1="79970" y1="27363" x2="79970" y2="273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6842" y="2074905"/>
            <a:ext cx="6276975" cy="191452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D916917-2538-FDE5-C08B-2113AC5F5313}"/>
              </a:ext>
            </a:extLst>
          </p:cNvPr>
          <p:cNvSpPr txBox="1"/>
          <p:nvPr/>
        </p:nvSpPr>
        <p:spPr>
          <a:xfrm>
            <a:off x="7405491" y="4002955"/>
            <a:ext cx="3351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Issues, </a:t>
            </a:r>
            <a:r>
              <a:rPr lang="it-IT" dirty="0" err="1">
                <a:solidFill>
                  <a:schemeClr val="bg1"/>
                </a:solidFill>
              </a:rPr>
              <a:t>branches</a:t>
            </a:r>
            <a:r>
              <a:rPr lang="it-IT" dirty="0">
                <a:solidFill>
                  <a:schemeClr val="bg1"/>
                </a:solidFill>
              </a:rPr>
              <a:t>, pull </a:t>
            </a:r>
            <a:r>
              <a:rPr lang="it-IT" dirty="0" err="1">
                <a:solidFill>
                  <a:schemeClr val="bg1"/>
                </a:solidFill>
              </a:rPr>
              <a:t>request</a:t>
            </a:r>
            <a:r>
              <a:rPr lang="it-IT" dirty="0">
                <a:solidFill>
                  <a:schemeClr val="bg1"/>
                </a:solidFill>
              </a:rPr>
              <a:t>,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7074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con angoli arrotondati 16">
            <a:hlinkClick r:id="rId2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0218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REQUISITI</a:t>
            </a:r>
          </a:p>
        </p:txBody>
      </p:sp>
      <p:sp>
        <p:nvSpPr>
          <p:cNvPr id="18" name="Rettangolo con angoli arrotondati 17">
            <a:hlinkClick r:id="rId3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02189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ARCHITETTURA </a:t>
            </a:r>
          </a:p>
        </p:txBody>
      </p:sp>
      <p:sp>
        <p:nvSpPr>
          <p:cNvPr id="15" name="Rettangolo con angoli arrotondati 14">
            <a:hlinkClick r:id="rId4" action="ppaction://hlinksldjump"/>
            <a:extLst>
              <a:ext uri="{FF2B5EF4-FFF2-40B4-BE49-F238E27FC236}">
                <a16:creationId xmlns:a16="http://schemas.microsoft.com/office/drawing/2014/main" id="{072D94BF-D02A-1896-9A9B-EC0D79A7C44F}"/>
              </a:ext>
            </a:extLst>
          </p:cNvPr>
          <p:cNvSpPr/>
          <p:nvPr/>
        </p:nvSpPr>
        <p:spPr>
          <a:xfrm>
            <a:off x="1702189" y="4230753"/>
            <a:ext cx="2631817" cy="8893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DESIGN     </a:t>
            </a:r>
          </a:p>
          <a:p>
            <a:pPr algn="ctr"/>
            <a:r>
              <a:rPr lang="it-IT" dirty="0"/>
              <a:t> PATTERN</a:t>
            </a:r>
          </a:p>
        </p:txBody>
      </p:sp>
      <p:sp>
        <p:nvSpPr>
          <p:cNvPr id="14" name="Rettangolo con angoli arrotondati 13">
            <a:hlinkClick r:id="rId5" action="ppaction://hlinksldjump"/>
            <a:extLst>
              <a:ext uri="{FF2B5EF4-FFF2-40B4-BE49-F238E27FC236}">
                <a16:creationId xmlns:a16="http://schemas.microsoft.com/office/drawing/2014/main" id="{DBE0E444-593C-FFE8-FD57-3FD6F5063470}"/>
              </a:ext>
            </a:extLst>
          </p:cNvPr>
          <p:cNvSpPr/>
          <p:nvPr/>
        </p:nvSpPr>
        <p:spPr>
          <a:xfrm>
            <a:off x="1702186" y="5387863"/>
            <a:ext cx="2631818" cy="88934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       </a:t>
            </a:r>
            <a:r>
              <a:rPr lang="it-IT" sz="1600" dirty="0"/>
              <a:t>IMPLEMENTAZIONE</a:t>
            </a:r>
          </a:p>
        </p:txBody>
      </p:sp>
      <p:sp>
        <p:nvSpPr>
          <p:cNvPr id="16" name="Rettangolo con angoli arrotondati 15">
            <a:hlinkClick r:id="rId6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9540" y="702434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SOFTWARE </a:t>
            </a:r>
          </a:p>
          <a:p>
            <a:pPr algn="ctr"/>
            <a:r>
              <a:rPr lang="it-IT" dirty="0"/>
              <a:t>LIFE</a:t>
            </a:r>
          </a:p>
          <a:p>
            <a:pPr algn="ctr"/>
            <a:r>
              <a:rPr lang="it-IT" dirty="0"/>
              <a:t> CYCLE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3" y="888862"/>
            <a:ext cx="457470" cy="61507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92B89E5A-43AF-DE2F-C070-23FC9EDCEEF3}"/>
              </a:ext>
            </a:extLst>
          </p:cNvPr>
          <p:cNvSpPr txBox="1">
            <a:spLocks/>
          </p:cNvSpPr>
          <p:nvPr/>
        </p:nvSpPr>
        <p:spPr>
          <a:xfrm>
            <a:off x="1913350" y="9676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bg1"/>
                </a:solidFill>
              </a:rPr>
              <a:t>METODO SCRUM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Analisi requisiti: esigenze e specifiche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Progettazione: creazione di una soluzione per il soddisfacimento requisiti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Sviluppo: implementazione e scrittura del codice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Testing: test delle parti principali del codice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D961CCB-D6EE-757F-E852-9B31CA8ED2A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037"/>
          <a:stretch/>
        </p:blipFill>
        <p:spPr>
          <a:xfrm>
            <a:off x="4961659" y="3476842"/>
            <a:ext cx="4013715" cy="23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con angoli arrotondati 13">
            <a:hlinkClick r:id="rId2" action="ppaction://hlinksldjump"/>
            <a:extLst>
              <a:ext uri="{FF2B5EF4-FFF2-40B4-BE49-F238E27FC236}">
                <a16:creationId xmlns:a16="http://schemas.microsoft.com/office/drawing/2014/main" id="{DBE0E444-593C-FFE8-FD57-3FD6F5063470}"/>
              </a:ext>
            </a:extLst>
          </p:cNvPr>
          <p:cNvSpPr/>
          <p:nvPr/>
        </p:nvSpPr>
        <p:spPr>
          <a:xfrm>
            <a:off x="1702186" y="5387863"/>
            <a:ext cx="2631818" cy="88934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      </a:t>
            </a:r>
            <a:r>
              <a:rPr lang="it-IT" sz="1600" dirty="0"/>
              <a:t>IMPLEMENTAZIONE</a:t>
            </a:r>
          </a:p>
        </p:txBody>
      </p:sp>
      <p:sp>
        <p:nvSpPr>
          <p:cNvPr id="17" name="Rettangolo con angoli arrotondati 16">
            <a:hlinkClick r:id="rId3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9540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REQUISITI</a:t>
            </a:r>
          </a:p>
        </p:txBody>
      </p:sp>
      <p:sp>
        <p:nvSpPr>
          <p:cNvPr id="18" name="Rettangolo con angoli arrotondati 17">
            <a:hlinkClick r:id="rId4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02189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ARCHITETTURA </a:t>
            </a:r>
          </a:p>
        </p:txBody>
      </p:sp>
      <p:sp>
        <p:nvSpPr>
          <p:cNvPr id="15" name="Rettangolo con angoli arrotondati 14">
            <a:hlinkClick r:id="rId5" action="ppaction://hlinksldjump"/>
            <a:extLst>
              <a:ext uri="{FF2B5EF4-FFF2-40B4-BE49-F238E27FC236}">
                <a16:creationId xmlns:a16="http://schemas.microsoft.com/office/drawing/2014/main" id="{072D94BF-D02A-1896-9A9B-EC0D79A7C44F}"/>
              </a:ext>
            </a:extLst>
          </p:cNvPr>
          <p:cNvSpPr/>
          <p:nvPr/>
        </p:nvSpPr>
        <p:spPr>
          <a:xfrm>
            <a:off x="1702189" y="4230753"/>
            <a:ext cx="2631817" cy="8893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DESIGN     </a:t>
            </a:r>
          </a:p>
          <a:p>
            <a:pPr algn="ctr"/>
            <a:r>
              <a:rPr lang="it-IT" dirty="0"/>
              <a:t> PATTERN</a:t>
            </a:r>
          </a:p>
        </p:txBody>
      </p:sp>
      <p:sp>
        <p:nvSpPr>
          <p:cNvPr id="16" name="Rettangolo con angoli arrotondati 15">
            <a:hlinkClick r:id="rId6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02190" y="702434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SOFTWARE </a:t>
            </a:r>
          </a:p>
          <a:p>
            <a:pPr algn="ctr"/>
            <a:r>
              <a:rPr lang="it-IT" dirty="0"/>
              <a:t>LIFE</a:t>
            </a:r>
          </a:p>
          <a:p>
            <a:pPr algn="ctr"/>
            <a:r>
              <a:rPr lang="it-IT" dirty="0"/>
              <a:t> CYCLE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1970719"/>
            <a:ext cx="457470" cy="61507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C991CDB-5264-1FB4-6916-4184A28B9EE5}"/>
              </a:ext>
            </a:extLst>
          </p:cNvPr>
          <p:cNvSpPr txBox="1">
            <a:spLocks/>
          </p:cNvSpPr>
          <p:nvPr/>
        </p:nvSpPr>
        <p:spPr>
          <a:xfrm>
            <a:off x="3764849" y="1591782"/>
            <a:ext cx="7294116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it-IT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 requisiti sono stati elicitati tramite intervista diretta con un possibile cliente, un operatore in campo ospedaliero, e attraverso l’analisi delle funzionalità del software ospedaliero attualmente utilizzato in alcune strutture del territorio.</a:t>
            </a:r>
          </a:p>
          <a:p>
            <a:r>
              <a:rPr lang="it-IT" dirty="0">
                <a:solidFill>
                  <a:schemeClr val="bg1"/>
                </a:solidFill>
                <a:latin typeface="Söhne"/>
              </a:rPr>
              <a:t>Tutti i dettagli relativi ai requisiti sono stati dettagliatamente </a:t>
            </a:r>
            <a:r>
              <a:rPr lang="it-IT" dirty="0" smtClean="0">
                <a:solidFill>
                  <a:schemeClr val="bg1"/>
                </a:solidFill>
                <a:latin typeface="Söhne"/>
              </a:rPr>
              <a:t>descritti nel </a:t>
            </a:r>
            <a:r>
              <a:rPr lang="it-IT" dirty="0">
                <a:solidFill>
                  <a:schemeClr val="bg1"/>
                </a:solidFill>
                <a:latin typeface="Söhne"/>
              </a:rPr>
              <a:t>documento denominato "Documentazione del progetto.pdf".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4716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con angoli arrotondati 13">
            <a:hlinkClick r:id="rId2" action="ppaction://hlinksldjump"/>
            <a:extLst>
              <a:ext uri="{FF2B5EF4-FFF2-40B4-BE49-F238E27FC236}">
                <a16:creationId xmlns:a16="http://schemas.microsoft.com/office/drawing/2014/main" id="{DBE0E444-593C-FFE8-FD57-3FD6F5063470}"/>
              </a:ext>
            </a:extLst>
          </p:cNvPr>
          <p:cNvSpPr/>
          <p:nvPr/>
        </p:nvSpPr>
        <p:spPr>
          <a:xfrm>
            <a:off x="1702186" y="5387863"/>
            <a:ext cx="2631818" cy="88934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      IMPLEMENTAZIONE</a:t>
            </a:r>
          </a:p>
        </p:txBody>
      </p:sp>
      <p:sp>
        <p:nvSpPr>
          <p:cNvPr id="17" name="Rettangolo con angoli arrotondati 16">
            <a:hlinkClick r:id="rId3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0218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REQUISITI</a:t>
            </a:r>
          </a:p>
        </p:txBody>
      </p:sp>
      <p:sp>
        <p:nvSpPr>
          <p:cNvPr id="18" name="Rettangolo con angoli arrotondati 17">
            <a:hlinkClick r:id="rId4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9540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ARCHITETTURA </a:t>
            </a:r>
          </a:p>
        </p:txBody>
      </p:sp>
      <p:sp>
        <p:nvSpPr>
          <p:cNvPr id="15" name="Rettangolo con angoli arrotondati 14">
            <a:hlinkClick r:id="rId5" action="ppaction://hlinksldjump"/>
            <a:extLst>
              <a:ext uri="{FF2B5EF4-FFF2-40B4-BE49-F238E27FC236}">
                <a16:creationId xmlns:a16="http://schemas.microsoft.com/office/drawing/2014/main" id="{072D94BF-D02A-1896-9A9B-EC0D79A7C44F}"/>
              </a:ext>
            </a:extLst>
          </p:cNvPr>
          <p:cNvSpPr/>
          <p:nvPr/>
        </p:nvSpPr>
        <p:spPr>
          <a:xfrm>
            <a:off x="1702189" y="4230753"/>
            <a:ext cx="2631817" cy="8893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DESIGN     </a:t>
            </a:r>
          </a:p>
          <a:p>
            <a:pPr algn="ctr"/>
            <a:r>
              <a:rPr lang="it-IT" dirty="0"/>
              <a:t> PATTERN</a:t>
            </a:r>
          </a:p>
        </p:txBody>
      </p:sp>
      <p:sp>
        <p:nvSpPr>
          <p:cNvPr id="16" name="Rettangolo con angoli arrotondati 15">
            <a:hlinkClick r:id="rId6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02190" y="702434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SOFTWARE </a:t>
            </a:r>
          </a:p>
          <a:p>
            <a:pPr algn="ctr"/>
            <a:r>
              <a:rPr lang="it-IT" dirty="0"/>
              <a:t>LIFE</a:t>
            </a:r>
          </a:p>
          <a:p>
            <a:pPr algn="ctr"/>
            <a:r>
              <a:rPr lang="it-IT" dirty="0"/>
              <a:t> CYCLE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3193487"/>
            <a:ext cx="457470" cy="615077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676760CD-332A-F015-6B72-DE6BBB7CCC96}"/>
              </a:ext>
            </a:extLst>
          </p:cNvPr>
          <p:cNvSpPr txBox="1">
            <a:spLocks/>
          </p:cNvSpPr>
          <p:nvPr/>
        </p:nvSpPr>
        <p:spPr>
          <a:xfrm>
            <a:off x="2811356" y="820376"/>
            <a:ext cx="8463135" cy="4903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bg1"/>
                </a:solidFill>
              </a:rPr>
              <a:t>Variante Stile MVC(Model-</a:t>
            </a:r>
            <a:r>
              <a:rPr lang="it-IT" dirty="0" err="1">
                <a:solidFill>
                  <a:schemeClr val="bg1"/>
                </a:solidFill>
              </a:rPr>
              <a:t>View</a:t>
            </a:r>
            <a:r>
              <a:rPr lang="it-IT" dirty="0">
                <a:solidFill>
                  <a:schemeClr val="bg1"/>
                </a:solidFill>
              </a:rPr>
              <a:t>-Controller)</a:t>
            </a:r>
          </a:p>
          <a:p>
            <a:pPr marL="457200" algn="just">
              <a:lnSpc>
                <a:spcPct val="115000"/>
              </a:lnSpc>
            </a:pP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prospettiva iniziale consisteva nello strutturare il progetto utilizzando un’architettura a tre livelli: database, logico, interfaccia; in seguito il team ha ritenuto più opportuno optare per un altro stile architettonico: una variante dello stile Model-</a:t>
            </a:r>
            <a:r>
              <a:rPr lang="it-IT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-Controller.</a:t>
            </a:r>
          </a:p>
          <a:p>
            <a:pPr marL="457200" algn="just">
              <a:lnSpc>
                <a:spcPct val="115000"/>
              </a:lnSpc>
            </a:pP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questa architettura il ruolo di Controller viene eseguito dal pacchetto “logico”, che si appoggia a dati e funzionalità offerti dal pacchetto di gestione del database.</a:t>
            </a:r>
          </a:p>
          <a:p>
            <a:pPr marL="457200" algn="just">
              <a:lnSpc>
                <a:spcPct val="115000"/>
              </a:lnSpc>
            </a:pP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controller accetta le chiamate implicite provenienti dal livello </a:t>
            </a:r>
            <a:r>
              <a:rPr lang="it-IT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identificato dal pacchetto “GUI”, e attua dunque le necessarie manipolazioni sui dati utilizzando metodi JOOQ e/o i metodi forniti dalle classi del gestore del database (inserimento, rimozione e modifica).</a:t>
            </a:r>
          </a:p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dati raccolti dal logico sono dunque caricati sul Model, rappresentato per l’appunto dal pacchetto “model”, che permette la loro corretta visualizzazione sull’interfaccia utente.</a:t>
            </a:r>
          </a:p>
          <a:p>
            <a:pPr indent="449580" algn="just">
              <a:lnSpc>
                <a:spcPct val="115000"/>
              </a:lnSpc>
              <a:spcAft>
                <a:spcPts val="800"/>
              </a:spcAft>
            </a:pP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chiamata di aggiornamento della </a:t>
            </a:r>
            <a:r>
              <a:rPr lang="it-IT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i dati del Modello è eseguita dal Controller.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785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con angoli arrotondati 13">
            <a:hlinkClick r:id="rId2" action="ppaction://hlinksldjump"/>
            <a:extLst>
              <a:ext uri="{FF2B5EF4-FFF2-40B4-BE49-F238E27FC236}">
                <a16:creationId xmlns:a16="http://schemas.microsoft.com/office/drawing/2014/main" id="{DBE0E444-593C-FFE8-FD57-3FD6F5063470}"/>
              </a:ext>
            </a:extLst>
          </p:cNvPr>
          <p:cNvSpPr/>
          <p:nvPr/>
        </p:nvSpPr>
        <p:spPr>
          <a:xfrm>
            <a:off x="1702186" y="5387863"/>
            <a:ext cx="2631818" cy="88934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      </a:t>
            </a:r>
            <a:r>
              <a:rPr lang="it-IT" sz="1600" dirty="0"/>
              <a:t>IMPLEMENTAZIONE</a:t>
            </a:r>
          </a:p>
        </p:txBody>
      </p:sp>
      <p:sp>
        <p:nvSpPr>
          <p:cNvPr id="17" name="Rettangolo con angoli arrotondati 16">
            <a:hlinkClick r:id="rId3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0218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REQUISITI</a:t>
            </a:r>
          </a:p>
        </p:txBody>
      </p:sp>
      <p:sp>
        <p:nvSpPr>
          <p:cNvPr id="18" name="Rettangolo con angoli arrotondati 17">
            <a:hlinkClick r:id="rId4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02189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ARCHITETTURA </a:t>
            </a:r>
          </a:p>
        </p:txBody>
      </p:sp>
      <p:sp>
        <p:nvSpPr>
          <p:cNvPr id="15" name="Rettangolo con angoli arrotondati 14">
            <a:hlinkClick r:id="rId5" action="ppaction://hlinksldjump"/>
            <a:extLst>
              <a:ext uri="{FF2B5EF4-FFF2-40B4-BE49-F238E27FC236}">
                <a16:creationId xmlns:a16="http://schemas.microsoft.com/office/drawing/2014/main" id="{072D94BF-D02A-1896-9A9B-EC0D79A7C44F}"/>
              </a:ext>
            </a:extLst>
          </p:cNvPr>
          <p:cNvSpPr/>
          <p:nvPr/>
        </p:nvSpPr>
        <p:spPr>
          <a:xfrm>
            <a:off x="179540" y="4230753"/>
            <a:ext cx="2631817" cy="8893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DESIGN     </a:t>
            </a:r>
          </a:p>
          <a:p>
            <a:pPr algn="ctr"/>
            <a:r>
              <a:rPr lang="it-IT" dirty="0"/>
              <a:t> PATTERN</a:t>
            </a:r>
          </a:p>
        </p:txBody>
      </p:sp>
      <p:sp>
        <p:nvSpPr>
          <p:cNvPr id="16" name="Rettangolo con angoli arrotondati 15">
            <a:hlinkClick r:id="rId6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02190" y="702434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SOFTWARE </a:t>
            </a:r>
          </a:p>
          <a:p>
            <a:pPr algn="ctr"/>
            <a:r>
              <a:rPr lang="it-IT" dirty="0"/>
              <a:t>LIFE</a:t>
            </a:r>
          </a:p>
          <a:p>
            <a:pPr algn="ctr"/>
            <a:r>
              <a:rPr lang="it-IT" dirty="0"/>
              <a:t> CYCLE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4402323"/>
            <a:ext cx="457470" cy="61507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7021A6C1-05A5-CADF-50A8-4DCB2CEBD938}"/>
              </a:ext>
            </a:extLst>
          </p:cNvPr>
          <p:cNvSpPr txBox="1">
            <a:spLocks/>
          </p:cNvSpPr>
          <p:nvPr/>
        </p:nvSpPr>
        <p:spPr>
          <a:xfrm>
            <a:off x="3121120" y="1859544"/>
            <a:ext cx="81000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0560"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 corso dell'implementazione del codice, si è scelto di applicare il pattern singleton per la creazione progetto database, assicurando che la classe possa avere una sola istanza al suo interno. Questo risultato è ottenuto mediante l'uso di un'unica istanza privata, un costruttore privato e, infine, un metodo pubblico che consente di richiamare l'istanza quando necessario.</a:t>
            </a:r>
          </a:p>
          <a:p>
            <a:pPr marL="670560">
              <a:lnSpc>
                <a:spcPct val="107000"/>
              </a:lnSpc>
              <a:spcAft>
                <a:spcPts val="800"/>
              </a:spcAft>
            </a:pPr>
            <a:r>
              <a:rPr lang="it-IT" sz="18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Altro pattern che abbiamo implementato è stato quello dell’</a:t>
            </a:r>
            <a:r>
              <a:rPr lang="it-IT" sz="1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astrazione – occorrenza</a:t>
            </a:r>
            <a:r>
              <a:rPr lang="it-IT" sz="18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per quanto riguarda i pulsanti all’interno del progetto logico: abbiamo infatti creato una classe astratta «</a:t>
            </a:r>
            <a:r>
              <a:rPr lang="it-IT" sz="18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LogicaBottone</a:t>
            </a:r>
            <a:r>
              <a:rPr lang="it-IT" sz="18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», da cui tutte le altre concrete ereditano alcuni attributi e il proprio metodo principale, «start».</a:t>
            </a:r>
            <a:endParaRPr lang="it-IT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4415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F21E40499B24A9F68A43EEC522882" ma:contentTypeVersion="11" ma:contentTypeDescription="Create a new document." ma:contentTypeScope="" ma:versionID="f4de5826c26741e5908ab3ac9d844ad9">
  <xsd:schema xmlns:xsd="http://www.w3.org/2001/XMLSchema" xmlns:xs="http://www.w3.org/2001/XMLSchema" xmlns:p="http://schemas.microsoft.com/office/2006/metadata/properties" xmlns:ns3="0e8cb14d-5672-45a9-9374-f9161c6ad1f5" targetNamespace="http://schemas.microsoft.com/office/2006/metadata/properties" ma:root="true" ma:fieldsID="feca532200975d88f3884ce2ea50f7b0" ns3:_="">
    <xsd:import namespace="0e8cb14d-5672-45a9-9374-f9161c6ad1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ObjectDetectorVersions" minOccurs="0"/>
                <xsd:element ref="ns3:MediaServiceLocation" minOccurs="0"/>
                <xsd:element ref="ns3:MediaLengthInSecond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cb14d-5672-45a9-9374-f9161c6ad1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04FF8D-6387-4FE5-84FD-3A5A7F91F2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05844E-C31E-4767-9245-F67E71854877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0e8cb14d-5672-45a9-9374-f9161c6ad1f5"/>
  </ds:schemaRefs>
</ds:datastoreItem>
</file>

<file path=customXml/itemProps3.xml><?xml version="1.0" encoding="utf-8"?>
<ds:datastoreItem xmlns:ds="http://schemas.openxmlformats.org/officeDocument/2006/customXml" ds:itemID="{B3C918E1-AB3B-4F23-A208-3A9423FBBA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8cb14d-5672-45a9-9374-f9161c6ad1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908</Words>
  <Application>Microsoft Office PowerPoint</Application>
  <PresentationFormat>Widescreen</PresentationFormat>
  <Paragraphs>143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Symbol</vt:lpstr>
      <vt:lpstr>Times New Roman</vt:lpstr>
      <vt:lpstr>Tema di Office</vt:lpstr>
      <vt:lpstr>Progetto ingegneria del software M.E.D(Medical Environment Database)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GABRIELE MASINARI</dc:creator>
  <cp:lastModifiedBy>Gabriele Mazzoleni</cp:lastModifiedBy>
  <cp:revision>31</cp:revision>
  <dcterms:created xsi:type="dcterms:W3CDTF">2024-01-19T14:27:09Z</dcterms:created>
  <dcterms:modified xsi:type="dcterms:W3CDTF">2024-01-23T17:19:08Z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0x010100A0CF21E40499B24A9F68A43EEC522882</vt:lpwstr>
  </property>
</Properties>
</file>