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71" r:id="rId10"/>
    <p:sldId id="270" r:id="rId11"/>
    <p:sldId id="272" r:id="rId12"/>
    <p:sldId id="273" r:id="rId13"/>
    <p:sldId id="274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5" r:id="rId29"/>
    <p:sldId id="291" r:id="rId30"/>
    <p:sldId id="292" r:id="rId31"/>
    <p:sldId id="293" r:id="rId32"/>
    <p:sldId id="294" r:id="rId33"/>
    <p:sldId id="296" r:id="rId34"/>
    <p:sldId id="297" r:id="rId35"/>
    <p:sldId id="298" r:id="rId36"/>
    <p:sldId id="299" r:id="rId37"/>
    <p:sldId id="300" r:id="rId3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84" autoAdjust="0"/>
    <p:restoredTop sz="94660"/>
  </p:normalViewPr>
  <p:slideViewPr>
    <p:cSldViewPr>
      <p:cViewPr varScale="1">
        <p:scale>
          <a:sx n="90" d="100"/>
          <a:sy n="90" d="100"/>
        </p:scale>
        <p:origin x="466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F3C78-BFF9-4137-8833-13E3D0B09D8B}" type="datetimeFigureOut">
              <a:rPr lang="it-IT" smtClean="0"/>
              <a:t>14/06/2025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8F9A5-25D9-4BE4-92E4-0A5AF102D3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9277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8F9A5-25D9-4BE4-92E4-0A5AF102D313}" type="slidenum">
              <a:rPr lang="it-IT" smtClean="0"/>
              <a:t>37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98911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2000" y="3"/>
            <a:ext cx="2564130" cy="127000"/>
          </a:xfrm>
          <a:custGeom>
            <a:avLst/>
            <a:gdLst/>
            <a:ahLst/>
            <a:cxnLst/>
            <a:rect l="l" t="t" r="r" b="b"/>
            <a:pathLst>
              <a:path w="2564129" h="127000">
                <a:moveTo>
                  <a:pt x="2563990" y="0"/>
                </a:moveTo>
                <a:lnTo>
                  <a:pt x="0" y="0"/>
                </a:lnTo>
                <a:lnTo>
                  <a:pt x="0" y="126996"/>
                </a:lnTo>
                <a:lnTo>
                  <a:pt x="2563990" y="126996"/>
                </a:lnTo>
                <a:lnTo>
                  <a:pt x="2563990" y="0"/>
                </a:lnTo>
                <a:close/>
              </a:path>
            </a:pathLst>
          </a:custGeom>
          <a:solidFill>
            <a:srgbClr val="CA674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096000"/>
            <a:ext cx="12191998" cy="761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51547" y="65532"/>
            <a:ext cx="7619763" cy="10175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4024" y="2064003"/>
            <a:ext cx="9448165" cy="260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16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605154" y="3021076"/>
            <a:ext cx="3434445" cy="410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50"/>
              </a:lnSpc>
              <a:spcBef>
                <a:spcPts val="100"/>
              </a:spcBef>
            </a:pPr>
            <a:r>
              <a:rPr lang="en-GB" sz="1000" spc="-10" noProof="0" dirty="0">
                <a:solidFill>
                  <a:srgbClr val="426EB0"/>
                </a:solidFill>
                <a:latin typeface="Franklin Gothic Medium"/>
                <a:cs typeface="Franklin Gothic Medium"/>
              </a:rPr>
              <a:t>Students</a:t>
            </a:r>
            <a:endParaRPr lang="en-GB" sz="1000" noProof="0" dirty="0">
              <a:latin typeface="Franklin Gothic Medium"/>
              <a:cs typeface="Franklin Gothic Medium"/>
            </a:endParaRPr>
          </a:p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Bolis Filippo Antonio (</a:t>
            </a:r>
            <a:r>
              <a:rPr lang="en-GB" sz="1600" noProof="0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matr</a:t>
            </a: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1079493)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7347" y="2597900"/>
            <a:ext cx="1231265" cy="1752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950" noProof="0" dirty="0" err="1">
                <a:solidFill>
                  <a:srgbClr val="C96643"/>
                </a:solidFill>
                <a:latin typeface="Franklin Gothic Medium"/>
                <a:cs typeface="Franklin Gothic Medium"/>
              </a:rPr>
              <a:t>Ingegneria</a:t>
            </a:r>
            <a:r>
              <a:rPr lang="en-GB" sz="950" spc="85" noProof="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 </a:t>
            </a:r>
            <a:r>
              <a:rPr lang="en-GB" sz="950" spc="-10" noProof="0" dirty="0">
                <a:solidFill>
                  <a:srgbClr val="C96643"/>
                </a:solidFill>
                <a:latin typeface="Franklin Gothic Medium"/>
                <a:cs typeface="Franklin Gothic Medium"/>
              </a:rPr>
              <a:t>Informatica</a:t>
            </a:r>
            <a:endParaRPr lang="en-GB" sz="950" noProof="0" dirty="0">
              <a:latin typeface="Franklin Gothic Medium"/>
              <a:cs typeface="Franklin Gothic Medium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53566" y="2560827"/>
            <a:ext cx="52424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3200" b="0" noProof="0" dirty="0">
                <a:solidFill>
                  <a:srgbClr val="FFFFFF"/>
                </a:solidFill>
                <a:latin typeface="Arial Black"/>
                <a:cs typeface="Arial Black"/>
              </a:rPr>
              <a:t>Optimization Project</a:t>
            </a:r>
            <a:endParaRPr lang="en-GB" sz="3200" noProof="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3566" y="3230244"/>
            <a:ext cx="3559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noProof="0" dirty="0">
                <a:solidFill>
                  <a:srgbClr val="FFFFFF"/>
                </a:solidFill>
                <a:latin typeface="Arial Black"/>
                <a:cs typeface="Arial Black"/>
              </a:rPr>
              <a:t>A.Y. 2024/2025</a:t>
            </a:r>
            <a:endParaRPr lang="en-GB" sz="2400" noProof="0" dirty="0">
              <a:latin typeface="Arial Black"/>
              <a:cs typeface="Arial Black"/>
            </a:endParaRP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5F36CE58-AAFE-238A-54E3-4AE5856774A5}"/>
              </a:ext>
            </a:extLst>
          </p:cNvPr>
          <p:cNvSpPr txBox="1"/>
          <p:nvPr/>
        </p:nvSpPr>
        <p:spPr>
          <a:xfrm>
            <a:off x="8605154" y="3468684"/>
            <a:ext cx="3434445" cy="2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70"/>
              </a:lnSpc>
            </a:pP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Mazzoleni Gabriele 	(</a:t>
            </a:r>
            <a:r>
              <a:rPr lang="en-GB" sz="1600" noProof="0" dirty="0" err="1">
                <a:solidFill>
                  <a:srgbClr val="FFFFFF"/>
                </a:solidFill>
                <a:latin typeface="Franklin Gothic Medium"/>
                <a:cs typeface="Franklin Gothic Medium"/>
              </a:rPr>
              <a:t>matr</a:t>
            </a:r>
            <a:r>
              <a:rPr lang="en-GB" sz="1600" noProof="0" dirty="0">
                <a:solidFill>
                  <a:srgbClr val="FFFFFF"/>
                </a:solidFill>
                <a:latin typeface="Franklin Gothic Medium"/>
                <a:cs typeface="Franklin Gothic Medium"/>
              </a:rPr>
              <a:t> 1079514)</a:t>
            </a:r>
            <a:endParaRPr lang="en-GB" sz="1600" noProof="0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4BB51-5901-DD53-B6B8-430FF539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3127E1D9-4C59-A4EC-B039-89833455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7808FE-754A-299E-621B-27200F3FD3AF}"/>
              </a:ext>
            </a:extLst>
          </p:cNvPr>
          <p:cNvSpPr txBox="1"/>
          <p:nvPr/>
        </p:nvSpPr>
        <p:spPr>
          <a:xfrm>
            <a:off x="762000" y="20574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Only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variable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presented missing values, but the proportion of missing entries was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well below the exclusion limit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659B73C-6FB9-AA6D-6AAC-9B47F01BA249}"/>
              </a:ext>
            </a:extLst>
          </p:cNvPr>
          <p:cNvSpPr txBox="1"/>
          <p:nvPr/>
        </p:nvSpPr>
        <p:spPr>
          <a:xfrm>
            <a:off x="800099" y="3446834"/>
            <a:ext cx="10287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As a result, we applied a </a:t>
            </a:r>
            <a:r>
              <a:rPr lang="en-GB" sz="2800" b="1" noProof="0" dirty="0"/>
              <a:t>row-wise deletion</a:t>
            </a:r>
            <a:r>
              <a:rPr lang="en-GB" sz="2800" noProof="0" dirty="0"/>
              <a:t> strategy (</a:t>
            </a:r>
            <a:r>
              <a:rPr lang="en-GB" sz="2800" i="1" noProof="0" dirty="0" err="1"/>
              <a:t>dropna</a:t>
            </a:r>
            <a:r>
              <a:rPr lang="en-GB" sz="2800" noProof="0" dirty="0"/>
              <a:t>) to remove only the affected samples, ensuring a clean dataset </a:t>
            </a:r>
            <a:r>
              <a:rPr lang="en-GB" sz="2800" b="1" noProof="0" dirty="0"/>
              <a:t>without discarding</a:t>
            </a:r>
            <a:r>
              <a:rPr lang="en-GB" sz="2800" noProof="0" dirty="0"/>
              <a:t> useful variables. </a:t>
            </a:r>
          </a:p>
        </p:txBody>
      </p:sp>
    </p:spTree>
    <p:extLst>
      <p:ext uri="{BB962C8B-B14F-4D97-AF65-F5344CB8AC3E}">
        <p14:creationId xmlns:p14="http://schemas.microsoft.com/office/powerpoint/2010/main" val="3578804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0AF6-CB43-B2A4-FC22-D81DF7FB0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B165C04-00E1-90D7-25A0-73995120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AD153D7-1852-A2D8-E9E4-5BBBD89E4D5F}"/>
              </a:ext>
            </a:extLst>
          </p:cNvPr>
          <p:cNvSpPr txBox="1"/>
          <p:nvPr/>
        </p:nvSpPr>
        <p:spPr>
          <a:xfrm>
            <a:off x="762000" y="23622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To better understand the data, we visualized the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distribution of all numerical features: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0636D8-253B-B881-FA2F-E4E0CD4828CC}"/>
              </a:ext>
            </a:extLst>
          </p:cNvPr>
          <p:cNvSpPr txBox="1"/>
          <p:nvPr/>
        </p:nvSpPr>
        <p:spPr>
          <a:xfrm>
            <a:off x="762000" y="38862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Most variables showed distributions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compatible with normal.</a:t>
            </a:r>
          </a:p>
        </p:txBody>
      </p:sp>
    </p:spTree>
    <p:extLst>
      <p:ext uri="{BB962C8B-B14F-4D97-AF65-F5344CB8AC3E}">
        <p14:creationId xmlns:p14="http://schemas.microsoft.com/office/powerpoint/2010/main" val="61003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96547-0C71-C107-349E-AAD84A893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CDE02C0-24B1-9783-855D-89514108B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BB1F07F-92B0-B7CE-B6D3-3B833D26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111"/>
          <a:stretch>
            <a:fillRect/>
          </a:stretch>
        </p:blipFill>
        <p:spPr>
          <a:xfrm>
            <a:off x="322634" y="1219200"/>
            <a:ext cx="9182648" cy="47244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C2E50888-7A38-96C6-7264-188815601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667" r="72616" b="-1112"/>
          <a:stretch>
            <a:fillRect/>
          </a:stretch>
        </p:blipFill>
        <p:spPr>
          <a:xfrm>
            <a:off x="9505282" y="1219200"/>
            <a:ext cx="25146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28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90FE2-6218-C6F5-D266-0AEEFF48A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DB0A7E3A-6AAD-030B-5A5E-A09A90A3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360501" y="381000"/>
            <a:ext cx="6794210" cy="5753064"/>
          </a:xfrm>
          <a:prstGeom prst="rect">
            <a:avLst/>
          </a:prstGeom>
        </p:spPr>
      </p:pic>
      <p:sp>
        <p:nvSpPr>
          <p:cNvPr id="10" name="Titolo 9">
            <a:extLst>
              <a:ext uri="{FF2B5EF4-FFF2-40B4-BE49-F238E27FC236}">
                <a16:creationId xmlns:a16="http://schemas.microsoft.com/office/drawing/2014/main" id="{651D72D7-77D4-E669-5508-C3A95613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A3D76D3-EFAF-08F1-A2EF-78915448620C}"/>
              </a:ext>
            </a:extLst>
          </p:cNvPr>
          <p:cNvSpPr txBox="1"/>
          <p:nvPr/>
        </p:nvSpPr>
        <p:spPr>
          <a:xfrm>
            <a:off x="762000" y="2134147"/>
            <a:ext cx="459850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To better understand the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between the numerical variables in the dataset, we computed the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 matrix.</a:t>
            </a:r>
          </a:p>
        </p:txBody>
      </p:sp>
    </p:spTree>
    <p:extLst>
      <p:ext uri="{BB962C8B-B14F-4D97-AF65-F5344CB8AC3E}">
        <p14:creationId xmlns:p14="http://schemas.microsoft.com/office/powerpoint/2010/main" val="298892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E9CD5-A17D-5D6F-81CE-46471ED2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42C39B5-F679-4246-4EBF-49650EB0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Gradient Descent - Objective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300F51-6E7C-D7DA-083E-717C2E4F7EA4}"/>
              </a:ext>
            </a:extLst>
          </p:cNvPr>
          <p:cNvSpPr txBox="1"/>
          <p:nvPr/>
        </p:nvSpPr>
        <p:spPr>
          <a:xfrm>
            <a:off x="762000" y="2951946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objective of our work is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to demonstrate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how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theoretical step‑size selection affects speed and stability of optimization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905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0FB79-8530-F9D0-E8BF-B430995CC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1AA9FA-5625-0876-3FE9-98C0BB8A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Gradient Descent - Pipeline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16DDFED-B947-75F7-9AD1-47D07324E1ED}"/>
              </a:ext>
            </a:extLst>
          </p:cNvPr>
          <p:cNvSpPr txBox="1"/>
          <p:nvPr/>
        </p:nvSpPr>
        <p:spPr>
          <a:xfrm>
            <a:off x="762000" y="1659285"/>
            <a:ext cx="10287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We implemented a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multivariate linear regression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workflow driven by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Gradient Descent.</a:t>
            </a:r>
          </a:p>
          <a:p>
            <a:endParaRPr lang="en-GB" sz="2800" b="1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pipeline: </a:t>
            </a:r>
          </a:p>
          <a:p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standardize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every numerical feature.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 design matrix with an </a:t>
            </a: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en-GB" sz="2800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 GD variants</a:t>
            </a:r>
            <a:r>
              <a:rPr lang="en-GB" sz="2800" b="1" i="1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with different step‑size rules.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compare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convergence and fitted lines.</a:t>
            </a:r>
          </a:p>
        </p:txBody>
      </p:sp>
    </p:spTree>
    <p:extLst>
      <p:ext uri="{BB962C8B-B14F-4D97-AF65-F5344CB8AC3E}">
        <p14:creationId xmlns:p14="http://schemas.microsoft.com/office/powerpoint/2010/main" val="3487997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E2B2C-ED01-7EC5-1F33-CC0A48853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11DC3F9-51B8-6D2E-E6E0-22FE081A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Standardization &amp; Design Matrix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70662B7-3E89-DB7C-70D3-CE9F6901AEBC}"/>
                  </a:ext>
                </a:extLst>
              </p:cNvPr>
              <p:cNvSpPr txBox="1"/>
              <p:nvPr/>
            </p:nvSpPr>
            <p:spPr>
              <a:xfrm>
                <a:off x="762000" y="1676400"/>
                <a:ext cx="10287000" cy="1330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Each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GB" sz="2800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e>
                      <m:sub>
                        <m:r>
                          <a:rPr lang="en-GB" sz="2800" b="0" i="1" noProof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transformed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GB" sz="2800" b="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2800" i="1" noProof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 noProof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GB" sz="2800" i="1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​ so that all columns have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zero mean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and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unit variance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70662B7-3E89-DB7C-70D3-CE9F6901AE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76400"/>
                <a:ext cx="10287000" cy="1330621"/>
              </a:xfrm>
              <a:prstGeom prst="rect">
                <a:avLst/>
              </a:prstGeom>
              <a:blipFill>
                <a:blip r:embed="rId2"/>
                <a:stretch>
                  <a:fillRect l="-1185" b="-119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EBEBA84-D25F-E0A5-A0CA-D4CA247D6C19}"/>
                  </a:ext>
                </a:extLst>
              </p:cNvPr>
              <p:cNvSpPr txBox="1"/>
              <p:nvPr/>
            </p:nvSpPr>
            <p:spPr>
              <a:xfrm>
                <a:off x="762000" y="3429000"/>
                <a:ext cx="102870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/>
                  <a:t>We then create matrix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2800" i="0" noProof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sz="280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800" b="0" i="0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GB" sz="2800" b="0" i="1" noProof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GB" sz="2800" noProof="0" dirty="0"/>
                  <a:t>vector </a:t>
                </a:r>
                <a14:m>
                  <m:oMath xmlns:m="http://schemas.openxmlformats.org/officeDocument/2006/math">
                    <m:r>
                      <a:rPr lang="en-GB" sz="2800" b="0" i="1" noProof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2800" noProof="0" dirty="0"/>
                  <a:t> standardized exam score.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6EBEBA84-D25F-E0A5-A0CA-D4CA247D6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3429000"/>
                <a:ext cx="10287000" cy="954107"/>
              </a:xfrm>
              <a:prstGeom prst="rect">
                <a:avLst/>
              </a:prstGeom>
              <a:blipFill>
                <a:blip r:embed="rId3"/>
                <a:stretch>
                  <a:fillRect l="-1185" t="-7051"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asellaDiTesto 2">
            <a:extLst>
              <a:ext uri="{FF2B5EF4-FFF2-40B4-BE49-F238E27FC236}">
                <a16:creationId xmlns:a16="http://schemas.microsoft.com/office/drawing/2014/main" id="{4F318F7F-BAEF-F5A3-A735-00EDB953504F}"/>
              </a:ext>
            </a:extLst>
          </p:cNvPr>
          <p:cNvSpPr txBox="1"/>
          <p:nvPr/>
        </p:nvSpPr>
        <p:spPr>
          <a:xfrm>
            <a:off x="760379" y="45720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Standardization </a:t>
            </a:r>
            <a:r>
              <a:rPr lang="en-GB" sz="2800" b="1" noProof="0" dirty="0"/>
              <a:t>removes scale effects</a:t>
            </a:r>
            <a:r>
              <a:rPr lang="en-GB" sz="2800" noProof="0" dirty="0"/>
              <a:t>, letting us use a </a:t>
            </a:r>
            <a:r>
              <a:rPr lang="en-GB" sz="2800" b="1" noProof="0" dirty="0">
                <a:solidFill>
                  <a:srgbClr val="FF0000"/>
                </a:solidFill>
              </a:rPr>
              <a:t>single learning rate</a:t>
            </a:r>
            <a:r>
              <a:rPr lang="en-GB" sz="2800" noProof="0" dirty="0"/>
              <a:t> across all coefficients.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32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88959-BACC-C2F9-DF01-F803F6BEF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25314F8E-7D1F-E06B-089F-DEA3397F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1"/>
            <a:ext cx="105156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 Exploratory Scatter Plots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C979A465-AA6D-8AB8-35D8-BD677635E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303" y="1031370"/>
            <a:ext cx="10031393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989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44CF-2B6C-29DA-AADA-3B29EF846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20E2214-483A-A2DC-F0DA-7F2C27081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Core GD Implementation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C4CD1B-A781-BBA8-95CC-C1AD3F3AE527}"/>
              </a:ext>
            </a:extLst>
          </p:cNvPr>
          <p:cNvSpPr txBox="1"/>
          <p:nvPr/>
        </p:nvSpPr>
        <p:spPr>
          <a:xfrm>
            <a:off x="762000" y="22098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We decided to pick the following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 function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as our objective function for this analysis (</a:t>
            </a:r>
            <a:r>
              <a:rPr lang="en-GB" sz="2800" i="1" noProof="0" dirty="0"/>
              <a:t>Ordinary Least Squares</a:t>
            </a:r>
            <a:r>
              <a:rPr lang="en-GB" sz="2800" noProof="0" dirty="0"/>
              <a:t>):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7ADD575-D646-788D-DC28-C370A0A32766}"/>
                  </a:ext>
                </a:extLst>
              </p:cNvPr>
              <p:cNvSpPr txBox="1"/>
              <p:nvPr/>
            </p:nvSpPr>
            <p:spPr>
              <a:xfrm>
                <a:off x="3962400" y="3668154"/>
                <a:ext cx="388620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2800" i="0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GB" sz="2800" i="1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GB" sz="28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GB" sz="2800" i="0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noProof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p>
                          <m:r>
                            <a:rPr lang="en-GB" sz="2800" i="0" noProof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noProof="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F7ADD575-D646-788D-DC28-C370A0A32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668154"/>
                <a:ext cx="3886200" cy="8989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336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28D9E-EC04-00D0-E146-10B0A50FA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F784A75-A76B-7E70-2590-63CF66A74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6962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First variant: Naive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42EC327-164D-205C-AC9D-B6DA8A1C55C6}"/>
                  </a:ext>
                </a:extLst>
              </p:cNvPr>
              <p:cNvSpPr txBox="1"/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set an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empirical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F42EC327-164D-205C-AC9D-B6DA8A1C5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33326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7D492AC-F92A-6195-4F6C-4E1F6310FE63}"/>
                  </a:ext>
                </a:extLst>
              </p:cNvPr>
              <p:cNvSpPr txBox="1"/>
              <p:nvPr/>
            </p:nvSpPr>
            <p:spPr>
              <a:xfrm>
                <a:off x="762000" y="1762953"/>
                <a:ext cx="23897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0.001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97D492AC-F92A-6195-4F6C-4E1F6310F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62953"/>
                <a:ext cx="2389762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CAF64EF-4C49-CEC3-97FC-6CAD66FBC841}"/>
                  </a:ext>
                </a:extLst>
              </p:cNvPr>
              <p:cNvSpPr txBox="1"/>
              <p:nvPr/>
            </p:nvSpPr>
            <p:spPr>
              <a:xfrm>
                <a:off x="8610600" y="1133326"/>
                <a:ext cx="357005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0.01</m:t>
                    </m:r>
                    <m:r>
                      <a:rPr lang="en-GB" sz="2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GB" sz="2800" i="1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diverge)</a:t>
                </a:r>
                <a:endParaRPr lang="en-GB" sz="2800" i="1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5CAF64EF-4C49-CEC3-97FC-6CAD66FBC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1133326"/>
                <a:ext cx="3570051" cy="523220"/>
              </a:xfrm>
              <a:prstGeom prst="rect">
                <a:avLst/>
              </a:prstGeom>
              <a:blipFill>
                <a:blip r:embed="rId4"/>
                <a:stretch>
                  <a:fillRect l="-3590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71A5184B-EC83-ADB7-31A8-AF4D116A29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392580"/>
            <a:ext cx="11246144" cy="365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984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78864-40E2-AE35-E227-0E4BF1D82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899A537-9AFA-917F-62DE-A21FD952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453E658-10AA-ABDE-4303-1B3984A036ED}"/>
              </a:ext>
            </a:extLst>
          </p:cNvPr>
          <p:cNvSpPr txBox="1"/>
          <p:nvPr/>
        </p:nvSpPr>
        <p:spPr>
          <a:xfrm>
            <a:off x="762000" y="1981200"/>
            <a:ext cx="10287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dataset under analysis contains information related to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students' daily habits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personal characteristics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with the objective of investigating potential correlations with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 performance.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1175D92-D0F6-BACE-DFE4-760B9D2727F5}"/>
              </a:ext>
            </a:extLst>
          </p:cNvPr>
          <p:cNvSpPr txBox="1"/>
          <p:nvPr/>
        </p:nvSpPr>
        <p:spPr>
          <a:xfrm>
            <a:off x="800099" y="4267200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It includes 16 variables, of which: </a:t>
            </a:r>
            <a:r>
              <a:rPr lang="en-GB" sz="2800" b="1" noProof="0" dirty="0"/>
              <a:t>9</a:t>
            </a:r>
            <a:r>
              <a:rPr lang="en-GB" sz="2800" noProof="0" dirty="0"/>
              <a:t> are </a:t>
            </a:r>
            <a:r>
              <a:rPr lang="en-GB" sz="2800" b="1" noProof="0" dirty="0">
                <a:solidFill>
                  <a:schemeClr val="tx1"/>
                </a:solidFill>
              </a:rPr>
              <a:t>numerical</a:t>
            </a:r>
            <a:r>
              <a:rPr lang="en-GB" sz="2800" i="1" noProof="0" dirty="0">
                <a:solidFill>
                  <a:schemeClr val="tx1"/>
                </a:solidFill>
              </a:rPr>
              <a:t> </a:t>
            </a:r>
            <a:r>
              <a:rPr lang="en-GB" sz="2800" noProof="0" dirty="0">
                <a:solidFill>
                  <a:schemeClr val="tx1"/>
                </a:solidFill>
              </a:rPr>
              <a:t>and</a:t>
            </a:r>
            <a:r>
              <a:rPr lang="en-GB" sz="2800" i="1" noProof="0" dirty="0">
                <a:solidFill>
                  <a:schemeClr val="tx1"/>
                </a:solidFill>
              </a:rPr>
              <a:t> </a:t>
            </a:r>
            <a:r>
              <a:rPr lang="en-GB" sz="2800" b="1" noProof="0" dirty="0">
                <a:solidFill>
                  <a:schemeClr val="tx1"/>
                </a:solidFill>
              </a:rPr>
              <a:t>7</a:t>
            </a:r>
            <a:r>
              <a:rPr lang="en-GB" sz="2800" noProof="0" dirty="0"/>
              <a:t> are </a:t>
            </a:r>
            <a:r>
              <a:rPr lang="en-GB" sz="2800" b="1" noProof="0" dirty="0">
                <a:solidFill>
                  <a:schemeClr val="tx1"/>
                </a:solidFill>
              </a:rPr>
              <a:t>categorical</a:t>
            </a:r>
            <a:endParaRPr lang="en-GB" sz="2800" b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95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0CC293-8CDD-53FD-70B5-44E77F8B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547" y="65532"/>
            <a:ext cx="7619763" cy="538609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34AEE52-9308-0F7E-A4DF-D28FCFC82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4024" y="2064003"/>
            <a:ext cx="9448165" cy="430887"/>
          </a:xfrm>
        </p:spPr>
        <p:txBody>
          <a:bodyPr/>
          <a:lstStyle/>
          <a:p>
            <a:r>
              <a:rPr lang="en-GB" noProof="0" dirty="0"/>
              <a:t>SLIDE VUOTA DI SPAZIO</a:t>
            </a:r>
          </a:p>
        </p:txBody>
      </p:sp>
    </p:spTree>
    <p:extLst>
      <p:ext uri="{BB962C8B-B14F-4D97-AF65-F5344CB8AC3E}">
        <p14:creationId xmlns:p14="http://schemas.microsoft.com/office/powerpoint/2010/main" val="28571220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CB5D3-2361-52BD-659F-827776EF1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A025AFCE-D10B-CABB-98F3-20394620F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Stochastic GD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8BDCA7-D4C8-E6FD-096F-171610FE9C2F}"/>
              </a:ext>
            </a:extLst>
          </p:cNvPr>
          <p:cNvSpPr txBox="1"/>
          <p:nvPr/>
        </p:nvSpPr>
        <p:spPr>
          <a:xfrm>
            <a:off x="762000" y="1600200"/>
            <a:ext cx="10287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We wanted to evaluate how Stochastic Gradient Descent methods compare to GD methods in reaching the optimum convergence.</a:t>
            </a:r>
          </a:p>
          <a:p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For the first round of tests, we chose to use a single observation stochastic gradient, meaning the batch size used is equal to 1.</a:t>
            </a:r>
          </a:p>
        </p:txBody>
      </p:sp>
    </p:spTree>
    <p:extLst>
      <p:ext uri="{BB962C8B-B14F-4D97-AF65-F5344CB8AC3E}">
        <p14:creationId xmlns:p14="http://schemas.microsoft.com/office/powerpoint/2010/main" val="14828718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8284B-2262-EBF5-99EA-9FCDD9BA1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10C9DA7-F1EF-3E55-5CB2-6704F24DD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71628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Stochastic GD – Naive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65DF945-7B20-33BC-0CA3-BAA6408C0849}"/>
                  </a:ext>
                </a:extLst>
              </p:cNvPr>
              <p:cNvSpPr txBox="1"/>
              <p:nvPr/>
            </p:nvSpPr>
            <p:spPr>
              <a:xfrm>
                <a:off x="762000" y="1285553"/>
                <a:ext cx="105156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We set an </a:t>
                </a:r>
                <a:r>
                  <a:rPr lang="en-GB" sz="2800" b="1" noProof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empirical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max number of epochs = 20.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65DF945-7B20-33BC-0CA3-BAA6408C08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85553"/>
                <a:ext cx="10515600" cy="523220"/>
              </a:xfrm>
              <a:prstGeom prst="rect">
                <a:avLst/>
              </a:prstGeom>
              <a:blipFill>
                <a:blip r:embed="rId2"/>
                <a:stretch>
                  <a:fillRect l="-1159" t="-12791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C1EEEAF-7504-202D-DA14-B6E1C1237CD0}"/>
                  </a:ext>
                </a:extLst>
              </p:cNvPr>
              <p:cNvSpPr txBox="1"/>
              <p:nvPr/>
            </p:nvSpPr>
            <p:spPr>
              <a:xfrm>
                <a:off x="762000" y="1915180"/>
                <a:ext cx="238976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GB" sz="2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0.01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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5C1EEEAF-7504-202D-DA14-B6E1C1237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915180"/>
                <a:ext cx="2389762" cy="523220"/>
              </a:xfrm>
              <a:prstGeom prst="rect">
                <a:avLst/>
              </a:prstGeom>
              <a:blipFill>
                <a:blip r:embed="rId3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esto, schermata, libro, bianco e nero&#10;&#10;Il contenuto generato dall'IA potrebbe non essere corretto.">
            <a:extLst>
              <a:ext uri="{FF2B5EF4-FFF2-40B4-BE49-F238E27FC236}">
                <a16:creationId xmlns:a16="http://schemas.microsoft.com/office/drawing/2014/main" id="{C56C03A4-A109-4119-7AB8-15F09BFA38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989667"/>
            <a:ext cx="5334000" cy="396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017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A279F-A412-52B9-F821-416007D3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B420A2D0-C1C9-F163-B257-811DEA0B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1077218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Convergence rate – Naïve vs optimal value 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4F124CA-63C2-8ED5-945F-B146FF210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67" y="1345984"/>
            <a:ext cx="5477933" cy="4458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114AC94-1097-AEB8-3CCF-D0D7245B2515}"/>
                  </a:ext>
                </a:extLst>
              </p:cNvPr>
              <p:cNvSpPr txBox="1"/>
              <p:nvPr/>
            </p:nvSpPr>
            <p:spPr>
              <a:xfrm>
                <a:off x="6553200" y="1600200"/>
                <a:ext cx="46482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With the</a:t>
                </a:r>
                <a:r>
                  <a:rPr lang="en-GB" sz="2800" noProof="0" dirty="0"/>
                  <a:t> </a:t>
                </a:r>
                <a:r>
                  <a:rPr lang="en-GB" sz="2800" b="1" noProof="0" dirty="0">
                    <a:solidFill>
                      <a:srgbClr val="FF0000"/>
                    </a:solidFill>
                  </a:rPr>
                  <a:t>arbitrary</a:t>
                </a:r>
              </a:p>
              <a:p>
                <a:pPr algn="l"/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the algorithm oscillates near the optimum, but never quite reaches it.</a:t>
                </a:r>
              </a:p>
              <a:p>
                <a:pPr algn="l"/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This is not too surprising, as with this value of</a:t>
                </a:r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GB" sz="2800" noProof="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not even core gradient descent reached convergence.</a:t>
                </a:r>
                <a:endParaRPr lang="en-GB" sz="2800" noProof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114AC94-1097-AEB8-3CCF-D0D7245B2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600200"/>
                <a:ext cx="4648200" cy="3539430"/>
              </a:xfrm>
              <a:prstGeom prst="rect">
                <a:avLst/>
              </a:prstGeom>
              <a:blipFill>
                <a:blip r:embed="rId3"/>
                <a:stretch>
                  <a:fillRect l="-2621" t="-1897" r="-4456" b="-379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985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8CD0F-A9DC-8466-A17C-A06559043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54DF643-02BA-7B66-F4EF-94F971DF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noProof="0" dirty="0">
                <a:latin typeface="Arial Black" panose="020B0A04020102020204" pitchFamily="34" charset="0"/>
              </a:rPr>
              <a:t>SGD assuming bounded gradients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9C90F72-7DB9-0AC5-EC6B-6E6246A8947E}"/>
                  </a:ext>
                </a:extLst>
              </p:cNvPr>
              <p:cNvSpPr txBox="1"/>
              <p:nvPr/>
            </p:nvSpPr>
            <p:spPr>
              <a:xfrm>
                <a:off x="762000" y="1295400"/>
                <a:ext cx="5181600" cy="54524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Under the assumption that we had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bounded gradients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it-IT" sz="2800" dirty="0"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we considered: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|| x</a:t>
                </a:r>
                <a:r>
                  <a:rPr lang="en-US" sz="1200" dirty="0"/>
                  <a:t>0</a:t>
                </a:r>
                <a:r>
                  <a:rPr lang="en-US" sz="2800" dirty="0"/>
                  <a:t> – x*||&lt;R  = 25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B = Lipschitz constant (the same one used in GD)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T = total iterations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US" sz="2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79C90F72-7DB9-0AC5-EC6B-6E6246A89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95400"/>
                <a:ext cx="5181600" cy="5452455"/>
              </a:xfrm>
              <a:prstGeom prst="rect">
                <a:avLst/>
              </a:prstGeom>
              <a:blipFill>
                <a:blip r:embed="rId2"/>
                <a:stretch>
                  <a:fillRect l="-2353" t="-12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Immagine che contiene testo, schermata, libro, bianco e nero&#10;&#10;Il contenuto generato dall'IA potrebbe non essere corretto.">
            <a:extLst>
              <a:ext uri="{FF2B5EF4-FFF2-40B4-BE49-F238E27FC236}">
                <a16:creationId xmlns:a16="http://schemas.microsoft.com/office/drawing/2014/main" id="{05AA012E-FC44-3D44-43C9-B1FACD28C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799" y="1447800"/>
            <a:ext cx="5413649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94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97F04-3934-1EF0-8974-478E12015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60B90BE-DFE6-C8DB-4034-342FAD86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Convergence rate – Naïve vs Bounded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EDB159EB-4DB4-D3E1-E84E-85DF98FE6B19}"/>
              </a:ext>
            </a:extLst>
          </p:cNvPr>
          <p:cNvSpPr txBox="1"/>
          <p:nvPr/>
        </p:nvSpPr>
        <p:spPr>
          <a:xfrm>
            <a:off x="6553200" y="1600200"/>
            <a:ext cx="46482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step size used for bounded stochastic gradient causes the algorithm to get closer to the optimum, but on average it’s still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 similar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to the previous method.  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162F8BA-A6B1-E60F-03FC-BCB5FE09D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5400"/>
            <a:ext cx="5629275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9098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9872B-1211-5B44-0B8A-399D23147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064E723-01DF-A388-DD5D-7C86B759C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noProof="0" dirty="0">
                <a:latin typeface="Arial Black" panose="020B0A04020102020204" pitchFamily="34" charset="0"/>
              </a:rPr>
              <a:t>SGD using Strong Convexity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C1B4B02-F1A2-1A5B-2A30-2C153E127AF2}"/>
                  </a:ext>
                </a:extLst>
              </p:cNvPr>
              <p:cNvSpPr txBox="1"/>
              <p:nvPr/>
            </p:nvSpPr>
            <p:spPr>
              <a:xfrm>
                <a:off x="761999" y="1143000"/>
                <a:ext cx="5638801" cy="48149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We recalled the fact that the chosen objective function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strongly convex </a:t>
                </a:r>
                <a:r>
                  <a:rPr lang="en-US" sz="2800" dirty="0"/>
                  <a:t>w. parameter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it-IT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sz="2800" b="0" dirty="0"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  <a:p>
                <a:r>
                  <a:rPr lang="en-US" sz="2800" dirty="0"/>
                  <a:t>In this case, we could have used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∗(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r>
                  <a:rPr lang="en-US" sz="2800" dirty="0"/>
                  <a:t>  </a:t>
                </a:r>
              </a:p>
              <a:p>
                <a:r>
                  <a:rPr lang="en-US" sz="2800" dirty="0"/>
                  <a:t>but the resulting step size would have been too small.</a:t>
                </a:r>
              </a:p>
              <a:p>
                <a:r>
                  <a:rPr lang="en-US" sz="2800" dirty="0"/>
                  <a:t>We chose to apply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1C1B4B02-F1A2-1A5B-2A30-2C153E127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143000"/>
                <a:ext cx="5638801" cy="4814972"/>
              </a:xfrm>
              <a:prstGeom prst="rect">
                <a:avLst/>
              </a:prstGeom>
              <a:blipFill>
                <a:blip r:embed="rId2"/>
                <a:stretch>
                  <a:fillRect l="-2162" t="-1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schermata, libro, menu&#10;&#10;Il contenuto generato dall'IA potrebbe non essere corretto.">
            <a:extLst>
              <a:ext uri="{FF2B5EF4-FFF2-40B4-BE49-F238E27FC236}">
                <a16:creationId xmlns:a16="http://schemas.microsoft.com/office/drawing/2014/main" id="{3DA46B4F-BA79-F0BB-1841-8B2349C1C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642" y="1295400"/>
            <a:ext cx="526459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281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24D91-6308-A98B-A663-30169506C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FA34042-2DC6-7DEC-293C-30C816FD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Convergence rate – comparing results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3C4A554-D928-6A11-6EEC-D25BB4D634C6}"/>
                  </a:ext>
                </a:extLst>
              </p:cNvPr>
              <p:cNvSpPr txBox="1"/>
              <p:nvPr/>
            </p:nvSpPr>
            <p:spPr>
              <a:xfrm>
                <a:off x="6553200" y="1600200"/>
                <a:ext cx="4648200" cy="328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distance from the optimal objective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much smaller </a:t>
                </a:r>
                <a:r>
                  <a:rPr lang="en-US" sz="2800" dirty="0"/>
                  <a:t>using step size </a:t>
                </a:r>
                <a:endParaRPr lang="it-IT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800" dirty="0"/>
                  <a:t>, even though the rate of convergence is slightly slower compared to the other two methods used.</a:t>
                </a: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93C4A554-D928-6A11-6EEC-D25BB4D63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600200"/>
                <a:ext cx="4648200" cy="3286028"/>
              </a:xfrm>
              <a:prstGeom prst="rect">
                <a:avLst/>
              </a:prstGeom>
              <a:blipFill>
                <a:blip r:embed="rId2"/>
                <a:stretch>
                  <a:fillRect l="-2621" t="-2041" r="-2359" b="-40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>
            <a:extLst>
              <a:ext uri="{FF2B5EF4-FFF2-40B4-BE49-F238E27FC236}">
                <a16:creationId xmlns:a16="http://schemas.microsoft.com/office/drawing/2014/main" id="{B35BAA16-8F71-E907-29BD-91C4D5A4C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1" y="1219200"/>
            <a:ext cx="5604650" cy="45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4981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2BC46-2096-F3E0-20B3-97C2762FE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A174CA1-2B78-2A7D-DD7C-2F67C4A29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Other stochastic gradient based methods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9F3DAA7-E9DF-3F79-B384-A17F2F754D1F}"/>
                  </a:ext>
                </a:extLst>
              </p:cNvPr>
              <p:cNvSpPr txBox="1"/>
              <p:nvPr/>
            </p:nvSpPr>
            <p:spPr>
              <a:xfrm>
                <a:off x="762000" y="1143000"/>
                <a:ext cx="10668000" cy="50095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We then computed other stochastic gradient based optimization methods: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ADAGRAD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ADAM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Sign SGD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, with the objective to compare the effectiveness and speed of these algorithms in this problem.</a:t>
                </a:r>
              </a:p>
              <a:p>
                <a:endParaRPr 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First, we re-computed Stochastic Gradient Descent using step size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, this time extending the max number of iterations to 100 and utilizing a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minibatch size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en-US" sz="2800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32</a:t>
                </a:r>
                <a:r>
                  <a:rPr 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(the same values we were going to use for the other methods)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B9F3DAA7-E9DF-3F79-B384-A17F2F754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43000"/>
                <a:ext cx="10668000" cy="5009577"/>
              </a:xfrm>
              <a:prstGeom prst="rect">
                <a:avLst/>
              </a:prstGeom>
              <a:blipFill>
                <a:blip r:embed="rId2"/>
                <a:stretch>
                  <a:fillRect l="-1143" t="-1340" r="-13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581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90FAA-6C42-C212-7A2C-BFE29026A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E75F0EE-65CC-CF95-4A8A-27CDC5EC3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ADAGRAD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2F3EDD1-454B-AAE5-A9D0-37FD23CDB9E8}"/>
                  </a:ext>
                </a:extLst>
              </p:cNvPr>
              <p:cNvSpPr txBox="1"/>
              <p:nvPr/>
            </p:nvSpPr>
            <p:spPr>
              <a:xfrm>
                <a:off x="762000" y="1143000"/>
                <a:ext cx="10668000" cy="3539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ADAGRAD adapts the learning rate for each parameter based on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accumulated squared gradients</a:t>
                </a:r>
                <a:r>
                  <a:rPr lang="en-US" sz="2800" dirty="0"/>
                  <a:t>. Parameters with larger gradients in the past get smaller learning rates over time, while parameters with smaller gradients keep relatively higher learning rates.</a:t>
                </a:r>
              </a:p>
              <a:p>
                <a:r>
                  <a:rPr lang="en-US" sz="2800" dirty="0"/>
                  <a:t>Using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en-US" sz="2800" dirty="0"/>
                  <a:t>, we obtained: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22F3EDD1-454B-AAE5-A9D0-37FD23CDB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43000"/>
                <a:ext cx="10668000" cy="3539430"/>
              </a:xfrm>
              <a:prstGeom prst="rect">
                <a:avLst/>
              </a:prstGeom>
              <a:blipFill>
                <a:blip r:embed="rId2"/>
                <a:stretch>
                  <a:fillRect l="-1143" t="-1897" r="-11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 descr="Immagine che contiene testo, Carattere, schermata, nero&#10;&#10;Il contenuto generato dall'IA potrebbe non essere corretto.">
            <a:extLst>
              <a:ext uri="{FF2B5EF4-FFF2-40B4-BE49-F238E27FC236}">
                <a16:creationId xmlns:a16="http://schemas.microsoft.com/office/drawing/2014/main" id="{1D9DE5DF-8186-479F-30F8-2B91AE5C05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00" y="4343400"/>
            <a:ext cx="843631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0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86DD7-CB4C-229A-B7FD-70BB9617A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99712B1D-EFE0-7CDD-E0AB-7BFE0B1B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41D8CD3-4F61-4A07-AA34-91E2331CD6F9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7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5484A2D-16B7-6415-0D06-5025D445072D}"/>
              </a:ext>
            </a:extLst>
          </p:cNvPr>
          <p:cNvSpPr txBox="1"/>
          <p:nvPr/>
        </p:nvSpPr>
        <p:spPr>
          <a:xfrm>
            <a:off x="762000" y="2305615"/>
            <a:ext cx="11277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Student_id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Unique alphanumeric identifier for each student.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Gender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Student's gender {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Male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Female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time job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noProof="0" dirty="0"/>
              <a:t>Indicates whether the student has a job alongside studies {</a:t>
            </a:r>
            <a:r>
              <a:rPr lang="en-GB" sz="2800" u="sng" noProof="0" dirty="0"/>
              <a:t>Yes</a:t>
            </a:r>
            <a:r>
              <a:rPr lang="en-GB" sz="2800" noProof="0" dirty="0"/>
              <a:t>, </a:t>
            </a:r>
            <a:r>
              <a:rPr lang="en-GB" sz="2800" u="sng" noProof="0" dirty="0"/>
              <a:t>No</a:t>
            </a:r>
            <a:r>
              <a:rPr lang="en-GB" sz="2800" noProof="0" dirty="0"/>
              <a:t>}.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/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Diet quality: 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observed dietary quality {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Fair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32363797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BAD49-9D59-4B65-01E5-E84475D7A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6EC64C4F-4F3C-DA03-17C9-9092C1DA2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ADAM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CFB12FC-C790-ED0D-35C9-A6F04845B5F6}"/>
              </a:ext>
            </a:extLst>
          </p:cNvPr>
          <p:cNvSpPr txBox="1"/>
          <p:nvPr/>
        </p:nvSpPr>
        <p:spPr>
          <a:xfrm>
            <a:off x="762000" y="1143000"/>
            <a:ext cx="10668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Adam is an </a:t>
            </a:r>
            <a:r>
              <a:rPr lang="en-US" sz="2800" b="1" dirty="0">
                <a:solidFill>
                  <a:srgbClr val="FF0000"/>
                </a:solidFill>
              </a:rPr>
              <a:t>adaptive optimization </a:t>
            </a:r>
            <a:r>
              <a:rPr lang="en-US" sz="2800" dirty="0"/>
              <a:t>algorithm that maintains exponentially decaying averages of past gradients (first moment) and squared gradients (second moment), which are used to adapt the learning rate for each parameter individually.</a:t>
            </a:r>
            <a:br>
              <a:rPr lang="en-US" sz="2800" dirty="0"/>
            </a:br>
            <a:r>
              <a:rPr lang="en-US" sz="2800" dirty="0"/>
              <a:t>Using parameters (as commonly used, for example by </a:t>
            </a:r>
            <a:r>
              <a:rPr lang="en-US" sz="2800" dirty="0" err="1"/>
              <a:t>Keras</a:t>
            </a:r>
            <a:r>
              <a:rPr lang="en-US" sz="2800" dirty="0"/>
              <a:t>)</a:t>
            </a:r>
          </a:p>
          <a:p>
            <a:r>
              <a:rPr lang="en-US" sz="2800" dirty="0"/>
              <a:t>β</a:t>
            </a:r>
            <a:r>
              <a:rPr lang="en-US" sz="1600" dirty="0"/>
              <a:t>1 </a:t>
            </a:r>
            <a:r>
              <a:rPr lang="en-US" sz="2800" dirty="0"/>
              <a:t>=</a:t>
            </a:r>
            <a:r>
              <a:rPr lang="en-US" sz="1600" dirty="0"/>
              <a:t> </a:t>
            </a:r>
            <a:r>
              <a:rPr lang="it-IT" sz="1600" dirty="0"/>
              <a:t> </a:t>
            </a:r>
            <a:r>
              <a:rPr lang="it-IT" sz="2800" dirty="0"/>
              <a:t>0.9	(</a:t>
            </a:r>
            <a:r>
              <a:rPr lang="it-IT" sz="2800" dirty="0" err="1"/>
              <a:t>hyperparameter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 for first moment)</a:t>
            </a:r>
            <a:endParaRPr lang="en-US" sz="2800" dirty="0"/>
          </a:p>
          <a:p>
            <a:r>
              <a:rPr lang="el-GR" sz="2800" dirty="0"/>
              <a:t>β</a:t>
            </a:r>
            <a:r>
              <a:rPr lang="en-US" sz="1600" dirty="0"/>
              <a:t>2 </a:t>
            </a:r>
            <a:r>
              <a:rPr lang="en-US" sz="2800" dirty="0"/>
              <a:t>=</a:t>
            </a:r>
            <a:r>
              <a:rPr lang="en-US" sz="1600" dirty="0"/>
              <a:t> </a:t>
            </a:r>
            <a:r>
              <a:rPr lang="it-IT" sz="2800" dirty="0"/>
              <a:t>0.999	(</a:t>
            </a:r>
            <a:r>
              <a:rPr lang="it-IT" sz="2800" dirty="0" err="1"/>
              <a:t>hyperparameter</a:t>
            </a:r>
            <a:r>
              <a:rPr lang="it-IT" sz="2800" dirty="0"/>
              <a:t> </a:t>
            </a:r>
            <a:r>
              <a:rPr lang="it-IT" sz="2800" dirty="0" err="1"/>
              <a:t>used</a:t>
            </a:r>
            <a:r>
              <a:rPr lang="it-IT" sz="2800" dirty="0"/>
              <a:t> for second moment)</a:t>
            </a:r>
            <a:endParaRPr lang="en-US" sz="2800" dirty="0"/>
          </a:p>
          <a:p>
            <a:br>
              <a:rPr lang="en-US" sz="2800" dirty="0"/>
            </a:b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  <p:pic>
        <p:nvPicPr>
          <p:cNvPr id="4" name="Immagine 3" descr="Immagine che contiene testo, Carattere, schermata, nero&#10;&#10;Il contenuto generato dall'IA potrebbe non essere corretto.">
            <a:extLst>
              <a:ext uri="{FF2B5EF4-FFF2-40B4-BE49-F238E27FC236}">
                <a16:creationId xmlns:a16="http://schemas.microsoft.com/office/drawing/2014/main" id="{8786E521-F9C1-7470-4912-5B9530268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67" y="4640148"/>
            <a:ext cx="8779933" cy="11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0267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E5B7B-9C9A-97FB-7D79-4BB55C81B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C6AF178D-89A9-E17A-0974-7905DBF4B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Sign SGD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3656213-CA07-0A75-34E1-68D071EFBB22}"/>
              </a:ext>
            </a:extLst>
          </p:cNvPr>
          <p:cNvSpPr txBox="1"/>
          <p:nvPr/>
        </p:nvSpPr>
        <p:spPr>
          <a:xfrm>
            <a:off x="762000" y="1143000"/>
            <a:ext cx="10668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Sign SGD operates in a much more similar way to basic SGD but uses the </a:t>
            </a:r>
            <a:r>
              <a:rPr lang="en-US" sz="2800" b="1" dirty="0">
                <a:solidFill>
                  <a:srgbClr val="FF0000"/>
                </a:solidFill>
              </a:rPr>
              <a:t>sign of the gradient </a:t>
            </a:r>
            <a:r>
              <a:rPr lang="en-US" sz="2800" dirty="0"/>
              <a:t>for each parameter as step direction instead of its value.</a:t>
            </a:r>
          </a:p>
          <a:p>
            <a:endParaRPr lang="en-US" sz="2800" dirty="0"/>
          </a:p>
          <a:p>
            <a:r>
              <a:rPr lang="en-US" sz="2800" dirty="0"/>
              <a:t>As for ADAGRAD and ADAM we used step size 0.001.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  <p:pic>
        <p:nvPicPr>
          <p:cNvPr id="4" name="Immagine 3" descr="Immagine che contiene testo, Carattere, schermata, bianco e nero&#10;&#10;Il contenuto generato dall'IA potrebbe non essere corretto.">
            <a:extLst>
              <a:ext uri="{FF2B5EF4-FFF2-40B4-BE49-F238E27FC236}">
                <a16:creationId xmlns:a16="http://schemas.microsoft.com/office/drawing/2014/main" id="{F3F6A7D5-AF3B-2B64-B29D-9EC807CBA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4648200"/>
            <a:ext cx="8267697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704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B58FB-6B1B-5A9D-09B7-45AA2F4FA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48BE955F-A6EF-78CD-8BE5-DA20284E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6680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Comparing all Stochastic methods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0439029-5579-F0BA-22D8-9A8DC810A82F}"/>
              </a:ext>
            </a:extLst>
          </p:cNvPr>
          <p:cNvSpPr txBox="1"/>
          <p:nvPr/>
        </p:nvSpPr>
        <p:spPr>
          <a:xfrm>
            <a:off x="6477000" y="1143000"/>
            <a:ext cx="46482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ADAM</a:t>
            </a:r>
            <a:r>
              <a:rPr lang="en-US" sz="1600" dirty="0"/>
              <a:t> is the fastest method out of the four, as it adapts the learning rate of each parameter using momentum, resulting in "smarter" adjustments;</a:t>
            </a:r>
          </a:p>
          <a:p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/>
              <a:t>Sign SGD </a:t>
            </a:r>
            <a:r>
              <a:rPr lang="en-US" sz="1600" dirty="0"/>
              <a:t>is the second fastest, as it applies simple constant updates always in the same direction;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FF0000"/>
                </a:solidFill>
              </a:rPr>
              <a:t>Minibatch Gradient Descent </a:t>
            </a:r>
            <a:r>
              <a:rPr lang="en-US" sz="1600" dirty="0"/>
              <a:t>is relatively slower, as calculating the gradient stochastically may result in less decisive steps, requiring more iterations;</a:t>
            </a:r>
          </a:p>
          <a:p>
            <a:endParaRPr lang="en-US" sz="1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ADAGRAD</a:t>
            </a:r>
            <a:r>
              <a:rPr lang="en-US" sz="1600" dirty="0"/>
              <a:t> is the slowest, as the step size is inversely proportional to the gradient values, resulting in small updates that get smaller and smaller.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78F5DD4-8380-99AB-B37B-C395E2CC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143000"/>
            <a:ext cx="5029201" cy="478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29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23AA1-7560-6545-17CF-D48BAF413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149251A8-42BB-FD35-2075-CF7F7037D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6400800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Coordinate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60283F7-FBB7-B47A-F2E5-16EF1CF1B194}"/>
                  </a:ext>
                </a:extLst>
              </p:cNvPr>
              <p:cNvSpPr txBox="1"/>
              <p:nvPr/>
            </p:nvSpPr>
            <p:spPr>
              <a:xfrm>
                <a:off x="762000" y="1600200"/>
                <a:ext cx="10287000" cy="32860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The next step of the analysis was to compare the different possible techniques used for coordinate gradient descent, that consists in </a:t>
                </a:r>
                <a:r>
                  <a:rPr lang="en-US" sz="2800" b="1" dirty="0"/>
                  <a:t>updating</a:t>
                </a:r>
                <a:r>
                  <a:rPr lang="en-US" sz="2800" dirty="0"/>
                  <a:t> only </a:t>
                </a:r>
                <a:r>
                  <a:rPr lang="en-US" sz="2800" b="1" dirty="0"/>
                  <a:t>one dimension </a:t>
                </a:r>
                <a:r>
                  <a:rPr lang="en-US" sz="2800" dirty="0"/>
                  <a:t>of the feature array x  for each step.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For testing we will use step size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en-US" sz="2800" dirty="0"/>
                  <a:t>,with L being the Lipschitz constant. </a:t>
                </a: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860283F7-FBB7-B47A-F2E5-16EF1CF1B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00200"/>
                <a:ext cx="10287000" cy="3286028"/>
              </a:xfrm>
              <a:prstGeom prst="rect">
                <a:avLst/>
              </a:prstGeom>
              <a:blipFill>
                <a:blip r:embed="rId2"/>
                <a:stretch>
                  <a:fillRect l="-1185" t="-2041" r="-2133" b="-40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652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FC820-5EBA-437B-CD8B-EEF81871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53262397-875B-CC9D-ECAF-E7E9066A4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Random c</a:t>
            </a:r>
            <a:r>
              <a:rPr lang="en-GB" noProof="0" dirty="0" err="1">
                <a:latin typeface="Arial Black" panose="020B0A04020102020204" pitchFamily="34" charset="0"/>
              </a:rPr>
              <a:t>oordinate</a:t>
            </a:r>
            <a:r>
              <a:rPr lang="en-GB" noProof="0" dirty="0">
                <a:latin typeface="Arial Black" panose="020B0A04020102020204" pitchFamily="34" charset="0"/>
              </a:rPr>
              <a:t>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E25D19C-60CE-48EA-0BE0-0FDDEA00095D}"/>
                  </a:ext>
                </a:extLst>
              </p:cNvPr>
              <p:cNvSpPr txBox="1"/>
              <p:nvPr/>
            </p:nvSpPr>
            <p:spPr>
              <a:xfrm>
                <a:off x="762000" y="1524000"/>
                <a:ext cx="10287000" cy="2677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In this variation of coordinate descent, the direction picked at any given step,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completely random</a:t>
                </a:r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This results in the algorithm reaching the optimum, but with a different number of steps at each execution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E25D19C-60CE-48EA-0BE0-0FDDEA000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524000"/>
                <a:ext cx="10287000" cy="2677656"/>
              </a:xfrm>
              <a:prstGeom prst="rect">
                <a:avLst/>
              </a:prstGeom>
              <a:blipFill>
                <a:blip r:embed="rId2"/>
                <a:stretch>
                  <a:fillRect l="-1185" t="-22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magine 5" descr="Immagine che contiene testo, schermata, bianco e nero, design&#10;&#10;Il contenuto generato dall'IA potrebbe non essere corretto.">
            <a:extLst>
              <a:ext uri="{FF2B5EF4-FFF2-40B4-BE49-F238E27FC236}">
                <a16:creationId xmlns:a16="http://schemas.microsoft.com/office/drawing/2014/main" id="{903916F1-5DA1-C7DD-7E1B-BD545FA41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926"/>
          <a:stretch>
            <a:fillRect/>
          </a:stretch>
        </p:blipFill>
        <p:spPr>
          <a:xfrm>
            <a:off x="838200" y="3979087"/>
            <a:ext cx="8245555" cy="75076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79B1FEA-0F11-F87A-67B9-D4E3776EA341}"/>
              </a:ext>
            </a:extLst>
          </p:cNvPr>
          <p:cNvSpPr txBox="1"/>
          <p:nvPr/>
        </p:nvSpPr>
        <p:spPr>
          <a:xfrm>
            <a:off x="762000" y="4856946"/>
            <a:ext cx="10287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final steps are always the same, though, as convergence is eventually reached.</a:t>
            </a:r>
          </a:p>
        </p:txBody>
      </p:sp>
    </p:spTree>
    <p:extLst>
      <p:ext uri="{BB962C8B-B14F-4D97-AF65-F5344CB8AC3E}">
        <p14:creationId xmlns:p14="http://schemas.microsoft.com/office/powerpoint/2010/main" val="1907456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50FD7-B30E-C391-ECF2-9F6433AA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31586E8-EE9A-903C-4BA1-BBC4B8EF5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Importance sampling c</a:t>
            </a:r>
            <a:r>
              <a:rPr lang="en-GB" noProof="0" dirty="0" err="1">
                <a:latin typeface="Arial Black" panose="020B0A04020102020204" pitchFamily="34" charset="0"/>
              </a:rPr>
              <a:t>oordinate</a:t>
            </a:r>
            <a:r>
              <a:rPr lang="en-GB" noProof="0" dirty="0">
                <a:latin typeface="Arial Black" panose="020B0A04020102020204" pitchFamily="34" charset="0"/>
              </a:rPr>
              <a:t>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F4B4920-0019-9287-D4AB-06AF61EDE749}"/>
                  </a:ext>
                </a:extLst>
              </p:cNvPr>
              <p:cNvSpPr txBox="1"/>
              <p:nvPr/>
            </p:nvSpPr>
            <p:spPr>
              <a:xfrm>
                <a:off x="762000" y="1447800"/>
                <a:ext cx="10287000" cy="4064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In this variation, the choice of which coordinate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will be used for each step is still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random</a:t>
                </a:r>
                <a:r>
                  <a:rPr lang="en-US" sz="2800" dirty="0"/>
                  <a:t>, but the probability distribution </a:t>
                </a:r>
                <a14:m>
                  <m:oMath xmlns:m="http://schemas.openxmlformats.org/officeDocument/2006/math"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it-IT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based on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smoothness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/>
                  <a:t>associated with every coordinate: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it-IT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With the choice being still randomized, the number of steps necessary for reaching the optimum change at every execution.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F4B4920-0019-9287-D4AB-06AF61EDE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447800"/>
                <a:ext cx="10287000" cy="4064126"/>
              </a:xfrm>
              <a:prstGeom prst="rect">
                <a:avLst/>
              </a:prstGeom>
              <a:blipFill>
                <a:blip r:embed="rId2"/>
                <a:stretch>
                  <a:fillRect l="-1185" t="-1652" r="-1896" b="-31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85454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45F4-D347-D7AC-392E-763F8EBDA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7890310C-1465-1BB6-C3C1-16C81E684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1077218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Steepest c</a:t>
            </a:r>
            <a:r>
              <a:rPr lang="en-GB" noProof="0" dirty="0" err="1">
                <a:latin typeface="Arial Black" panose="020B0A04020102020204" pitchFamily="34" charset="0"/>
              </a:rPr>
              <a:t>oordinate</a:t>
            </a:r>
            <a:r>
              <a:rPr lang="en-GB" noProof="0" dirty="0">
                <a:latin typeface="Arial Black" panose="020B0A04020102020204" pitchFamily="34" charset="0"/>
              </a:rPr>
              <a:t>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7E17309-62F6-6FAF-76C3-890E31FE712E}"/>
                  </a:ext>
                </a:extLst>
              </p:cNvPr>
              <p:cNvSpPr txBox="1"/>
              <p:nvPr/>
            </p:nvSpPr>
            <p:spPr>
              <a:xfrm>
                <a:off x="762000" y="1600200"/>
                <a:ext cx="10287000" cy="4401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This method, unlike the previous two, is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deterministic</a:t>
                </a:r>
                <a:r>
                  <a:rPr lang="en-US" sz="2800" dirty="0"/>
                  <a:t>: the direction chosen for each iteration is the one with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largest absolute value </a:t>
                </a:r>
                <a:r>
                  <a:rPr lang="en-US" sz="2800" dirty="0"/>
                  <a:t>of the </a:t>
                </a:r>
                <a:r>
                  <a:rPr lang="en-US" sz="2800" b="1" dirty="0">
                    <a:solidFill>
                      <a:srgbClr val="FF0000"/>
                    </a:solidFill>
                  </a:rPr>
                  <a:t>gradient</a:t>
                </a:r>
                <a:r>
                  <a:rPr lang="en-US" sz="2800" dirty="0"/>
                  <a:t>.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𝑎𝑟𝑔𝑀𝑎𝑥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In this problem, the optimum value with this method is always reached in about 26 steps.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7E17309-62F6-6FAF-76C3-890E31FE7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600200"/>
                <a:ext cx="10287000" cy="4401205"/>
              </a:xfrm>
              <a:prstGeom prst="rect">
                <a:avLst/>
              </a:prstGeom>
              <a:blipFill>
                <a:blip r:embed="rId2"/>
                <a:stretch>
                  <a:fillRect l="-1185" t="-15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57886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7519D-AC93-C92C-1CD0-888CB3A06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7F6892E-72FA-1B3A-4E94-DAC2BE34D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10287000" cy="538609"/>
          </a:xfrm>
        </p:spPr>
        <p:txBody>
          <a:bodyPr/>
          <a:lstStyle/>
          <a:p>
            <a:r>
              <a:rPr lang="en-GB" dirty="0">
                <a:latin typeface="Arial Black" panose="020B0A04020102020204" pitchFamily="34" charset="0"/>
              </a:rPr>
              <a:t>Comparing the coordinate techniques</a:t>
            </a:r>
            <a:endParaRPr lang="en-GB" noProof="0" dirty="0">
              <a:latin typeface="Arial Black" panose="020B0A040201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79574F0-925A-DBC4-7C30-2DDC510C91D0}"/>
              </a:ext>
            </a:extLst>
          </p:cNvPr>
          <p:cNvSpPr txBox="1"/>
          <p:nvPr/>
        </p:nvSpPr>
        <p:spPr>
          <a:xfrm>
            <a:off x="5867400" y="1466195"/>
            <a:ext cx="5181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All three converge in less than 40 steps.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B050"/>
                </a:solidFill>
              </a:rPr>
              <a:t>Steepest Coordinate</a:t>
            </a:r>
            <a:r>
              <a:rPr lang="en-US" sz="2800" dirty="0"/>
              <a:t> is by far the fastest method;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2"/>
                </a:solidFill>
              </a:rPr>
              <a:t>Importance Sampling </a:t>
            </a:r>
            <a:r>
              <a:rPr lang="en-US" sz="2800" dirty="0"/>
              <a:t>is slower;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0000"/>
                </a:solidFill>
              </a:rPr>
              <a:t>Random Coordinate </a:t>
            </a:r>
            <a:r>
              <a:rPr lang="en-US" sz="2800" dirty="0"/>
              <a:t>has the most variance in its results.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4BD3B59-B383-7A6F-5371-0FACAAA23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466195"/>
            <a:ext cx="4734725" cy="456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80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0FCE6-4B42-BC86-47F0-7B27A62D6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0E91C51-1B49-16F9-67F1-522B8F2A3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C86045-0568-9261-04B4-8A930EEDDE22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7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0F7065E-3178-3366-BB54-AAE51D54C035}"/>
              </a:ext>
            </a:extLst>
          </p:cNvPr>
          <p:cNvSpPr txBox="1"/>
          <p:nvPr/>
        </p:nvSpPr>
        <p:spPr>
          <a:xfrm>
            <a:off x="762000" y="2305615"/>
            <a:ext cx="11277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Parental education level: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Highest level of education attained by the student’s parents {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High School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Bachelor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Master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PhD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quality: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Perceived internet connection quality at home {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Poor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Average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latin typeface="Arial" panose="020B0604020202020204" pitchFamily="34" charset="0"/>
                <a:cs typeface="Arial" panose="020B0604020202020204" pitchFamily="34" charset="0"/>
              </a:rPr>
              <a:t>Good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Extracurricular participation: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Whether the student participates in extracurricular activities {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Yes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sz="2800" u="sng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en-GB" sz="2800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</p:txBody>
      </p:sp>
    </p:spTree>
    <p:extLst>
      <p:ext uri="{BB962C8B-B14F-4D97-AF65-F5344CB8AC3E}">
        <p14:creationId xmlns:p14="http://schemas.microsoft.com/office/powerpoint/2010/main" val="1551060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12780-4C66-4EFE-DFD0-DB2D3952F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D3112853-0DFD-1F50-AB03-73202D8AF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E2AC17E-D8D5-A486-0640-5E2C306AB3A8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9318C70-AF64-33FB-2451-C7701AC552CF}"/>
              </a:ext>
            </a:extLst>
          </p:cNvPr>
          <p:cNvSpPr txBox="1"/>
          <p:nvPr/>
        </p:nvSpPr>
        <p:spPr>
          <a:xfrm>
            <a:off x="762000" y="2305615"/>
            <a:ext cx="11277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 </a:t>
            </a:r>
            <a:r>
              <a:rPr lang="en-GB" sz="2800" b="1" i="1" noProof="0" dirty="0">
                <a:latin typeface="Arial" panose="020B0604020202020204" pitchFamily="34" charset="0"/>
                <a:cs typeface="Arial" panose="020B0604020202020204" pitchFamily="34" charset="0"/>
              </a:rPr>
              <a:t>[years]</a:t>
            </a: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Integer value representing the student's age.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 hours per day: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Average number of hours dedicated to studying each day.</a:t>
            </a:r>
          </a:p>
          <a:p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Social media hours: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/>
              <a:t>Daily time spent on social media platforms.</a:t>
            </a:r>
            <a:endParaRPr lang="en-GB" sz="28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164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320C6B-030E-B2C4-BEAF-FC587F578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211C49B-0444-1EF2-D5A1-1A5291A07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291802B-98C6-5231-1279-46C26653EBA1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2743CBE-5E58-6FAD-4ADB-5D341CCE5AD0}"/>
              </a:ext>
            </a:extLst>
          </p:cNvPr>
          <p:cNvSpPr txBox="1"/>
          <p:nvPr/>
        </p:nvSpPr>
        <p:spPr>
          <a:xfrm>
            <a:off x="762000" y="2305615"/>
            <a:ext cx="11430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Netflix hours: </a:t>
            </a:r>
            <a:r>
              <a:rPr lang="en-GB" sz="2800" noProof="0" dirty="0"/>
              <a:t>Daily time spent watching Netflix or similar platforms.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Attendance percentage: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Percentage of lectures or classes attended.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sleep hours: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800" noProof="0" dirty="0"/>
              <a:t>Average number of hours of sleep per night.</a:t>
            </a:r>
            <a:endParaRPr lang="en-GB" sz="28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89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D472A-4D4A-BABB-8472-F98BF2F7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0361D2CF-9962-4A62-894B-2F3C3163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E4DF1BAC-F349-10CD-CB08-362DBEC46DFE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854FAA0-C88F-A002-63B3-70C9FD75E6DE}"/>
              </a:ext>
            </a:extLst>
          </p:cNvPr>
          <p:cNvSpPr txBox="1"/>
          <p:nvPr/>
        </p:nvSpPr>
        <p:spPr>
          <a:xfrm>
            <a:off x="762000" y="2305615"/>
            <a:ext cx="11430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frequency [times/week]: </a:t>
            </a:r>
            <a:r>
              <a:rPr lang="en-GB" sz="2800" noProof="0" dirty="0"/>
              <a:t>Number of times per week the student engages in physical activity.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mental health rating [scale 1–10]: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Self-assessed mental health condition.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score [scale 1–10]: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GB" sz="2800" noProof="0" dirty="0"/>
              <a:t>umerical score obtained in a key exam.</a:t>
            </a:r>
            <a:endParaRPr lang="en-GB" sz="28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04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3F6A5-001B-B497-EC41-3E1C17313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56B3AD3C-FB65-23A6-1942-53EBC510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609600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Dataset presentation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BE29B41-A88A-3890-8E01-F367A12525F1}"/>
              </a:ext>
            </a:extLst>
          </p:cNvPr>
          <p:cNvSpPr txBox="1"/>
          <p:nvPr/>
        </p:nvSpPr>
        <p:spPr>
          <a:xfrm>
            <a:off x="762000" y="1295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9 </a:t>
            </a:r>
            <a:r>
              <a:rPr lang="en-GB" sz="2800" b="1" noProof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 are: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AEAB4B1-DE80-00A6-B19B-114C7C37665E}"/>
              </a:ext>
            </a:extLst>
          </p:cNvPr>
          <p:cNvSpPr txBox="1"/>
          <p:nvPr/>
        </p:nvSpPr>
        <p:spPr>
          <a:xfrm>
            <a:off x="762000" y="2305615"/>
            <a:ext cx="11430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 frequency [times/week]: </a:t>
            </a:r>
            <a:r>
              <a:rPr lang="en-GB" sz="2800" noProof="0" dirty="0"/>
              <a:t>Number of times per week the student engages in physical activity.</a:t>
            </a: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mental health rating [scale 1–10]: </a:t>
            </a:r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Self-assessed mental health condition.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GB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GB" sz="2800" b="1" i="1" noProof="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 score [scale 1–10]:</a:t>
            </a:r>
            <a:r>
              <a:rPr lang="en-GB" sz="2800" i="1" noProof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</a:t>
            </a:r>
            <a:r>
              <a:rPr lang="en-GB" sz="2800" noProof="0" dirty="0"/>
              <a:t>umerical score obtained in a key exam.</a:t>
            </a:r>
            <a:endParaRPr lang="en-GB" sz="2800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355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62B07-7F96-304C-8DB1-FD6CFEFC7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8E33B182-11CE-0DDB-6BEE-DBEFBCBFC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57200"/>
            <a:ext cx="5181599" cy="538609"/>
          </a:xfrm>
        </p:spPr>
        <p:txBody>
          <a:bodyPr/>
          <a:lstStyle/>
          <a:p>
            <a:r>
              <a:rPr lang="en-GB" noProof="0" dirty="0">
                <a:latin typeface="Arial Black" panose="020B0A04020102020204" pitchFamily="34" charset="0"/>
              </a:rPr>
              <a:t>Data preparation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D7E905-AA1C-4F44-D113-A9F64BC356BE}"/>
              </a:ext>
            </a:extLst>
          </p:cNvPr>
          <p:cNvSpPr txBox="1"/>
          <p:nvPr/>
        </p:nvSpPr>
        <p:spPr>
          <a:xfrm>
            <a:off x="762000" y="2057400"/>
            <a:ext cx="10287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>
                <a:latin typeface="Arial" panose="020B0604020202020204" pitchFamily="34" charset="0"/>
                <a:cs typeface="Arial" panose="020B0604020202020204" pitchFamily="34" charset="0"/>
              </a:rPr>
              <a:t>The dataset contain roughly </a:t>
            </a:r>
            <a:r>
              <a:rPr lang="en-GB" sz="2800" b="1" noProof="0" dirty="0">
                <a:latin typeface="Arial" panose="020B0604020202020204" pitchFamily="34" charset="0"/>
                <a:cs typeface="Arial" panose="020B0604020202020204" pitchFamily="34" charset="0"/>
              </a:rPr>
              <a:t>1000 </a:t>
            </a:r>
            <a:r>
              <a:rPr lang="en-GB" sz="2800" b="1" noProof="0" dirty="0"/>
              <a:t>rows.</a:t>
            </a:r>
            <a:endParaRPr lang="en-GB" sz="2800" b="1" noProof="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81C52BD-FDB4-9EE1-E9B8-63E21B9C1326}"/>
              </a:ext>
            </a:extLst>
          </p:cNvPr>
          <p:cNvSpPr txBox="1"/>
          <p:nvPr/>
        </p:nvSpPr>
        <p:spPr>
          <a:xfrm>
            <a:off x="800099" y="3200400"/>
            <a:ext cx="10287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noProof="0" dirty="0"/>
              <a:t>We conducted a </a:t>
            </a:r>
            <a:r>
              <a:rPr lang="en-GB" sz="2800" b="1" noProof="0" dirty="0">
                <a:solidFill>
                  <a:srgbClr val="FF0000"/>
                </a:solidFill>
              </a:rPr>
              <a:t>missing data analysis</a:t>
            </a:r>
            <a:r>
              <a:rPr lang="en-GB" sz="2800" noProof="0" dirty="0"/>
              <a:t>, computing the percentage of missing values for each feature. </a:t>
            </a:r>
          </a:p>
          <a:p>
            <a:r>
              <a:rPr lang="en-GB" sz="2800" noProof="0" dirty="0"/>
              <a:t>We set a </a:t>
            </a:r>
            <a:r>
              <a:rPr lang="en-GB" sz="2800" b="1" noProof="0" dirty="0"/>
              <a:t>threshold of 30% </a:t>
            </a:r>
            <a:r>
              <a:rPr lang="en-GB" sz="2800" noProof="0" dirty="0"/>
              <a:t>missingness to </a:t>
            </a:r>
            <a:r>
              <a:rPr lang="en-GB" sz="2800" b="1" noProof="0" dirty="0"/>
              <a:t>eliminate</a:t>
            </a:r>
            <a:r>
              <a:rPr lang="en-GB" sz="2800" noProof="0" dirty="0"/>
              <a:t> any variable whose proportion of missing data </a:t>
            </a:r>
            <a:r>
              <a:rPr lang="en-GB" sz="2800" b="1" noProof="0" dirty="0"/>
              <a:t>exceeded this limit</a:t>
            </a:r>
            <a:r>
              <a:rPr lang="en-GB" sz="2800" noProof="0" dirty="0"/>
              <a:t>.</a:t>
            </a:r>
            <a:endParaRPr lang="en-GB" sz="2800" b="1" noProof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14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E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1618</Words>
  <Application>Microsoft Office PowerPoint</Application>
  <PresentationFormat>Widescreen</PresentationFormat>
  <Paragraphs>174</Paragraphs>
  <Slides>37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4" baseType="lpstr">
      <vt:lpstr>Aptos</vt:lpstr>
      <vt:lpstr>Arial</vt:lpstr>
      <vt:lpstr>Arial Black</vt:lpstr>
      <vt:lpstr>Cambria Math</vt:lpstr>
      <vt:lpstr>Franklin Gothic Medium</vt:lpstr>
      <vt:lpstr>Trebuchet MS</vt:lpstr>
      <vt:lpstr>Office Theme</vt:lpstr>
      <vt:lpstr>Optimization Project</vt:lpstr>
      <vt:lpstr>Dataset presentation</vt:lpstr>
      <vt:lpstr>Dataset presentation</vt:lpstr>
      <vt:lpstr>Dataset presentation</vt:lpstr>
      <vt:lpstr>Dataset presentation</vt:lpstr>
      <vt:lpstr>Dataset presentation</vt:lpstr>
      <vt:lpstr>Dataset presentation</vt:lpstr>
      <vt:lpstr>Dataset presentation</vt:lpstr>
      <vt:lpstr>Data preparation</vt:lpstr>
      <vt:lpstr>Data preparation</vt:lpstr>
      <vt:lpstr>Data preparation</vt:lpstr>
      <vt:lpstr>Data preparation</vt:lpstr>
      <vt:lpstr>Data preparation</vt:lpstr>
      <vt:lpstr>Gradient Descent - Objective</vt:lpstr>
      <vt:lpstr>Gradient Descent - Pipeline</vt:lpstr>
      <vt:lpstr>Data Standardization &amp; Design Matrix</vt:lpstr>
      <vt:lpstr> Exploratory Scatter Plots</vt:lpstr>
      <vt:lpstr>Core GD Implementation</vt:lpstr>
      <vt:lpstr>First variant: Naive Test</vt:lpstr>
      <vt:lpstr>Presentazione standard di PowerPoint</vt:lpstr>
      <vt:lpstr>Stochastic GD</vt:lpstr>
      <vt:lpstr>Stochastic GD – Naive test</vt:lpstr>
      <vt:lpstr>Convergence rate – Naïve vs optimal value </vt:lpstr>
      <vt:lpstr>SGD assuming bounded gradients</vt:lpstr>
      <vt:lpstr>Convergence rate – Naïve vs Bounded</vt:lpstr>
      <vt:lpstr>SGD using Strong Convexity</vt:lpstr>
      <vt:lpstr>Convergence rate – comparing results </vt:lpstr>
      <vt:lpstr>Other stochastic gradient based methods</vt:lpstr>
      <vt:lpstr>ADAGRAD</vt:lpstr>
      <vt:lpstr>ADAM</vt:lpstr>
      <vt:lpstr>Sign SGD</vt:lpstr>
      <vt:lpstr>Comparing all Stochastic methods</vt:lpstr>
      <vt:lpstr>Coordinate descent</vt:lpstr>
      <vt:lpstr>Random coordinate descent</vt:lpstr>
      <vt:lpstr>Importance sampling coordinate descent</vt:lpstr>
      <vt:lpstr>Steepest coordinate descent</vt:lpstr>
      <vt:lpstr>Comparing the coordinate techniques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GABRIELE MAZZOLENI</cp:lastModifiedBy>
  <cp:revision>27</cp:revision>
  <dcterms:created xsi:type="dcterms:W3CDTF">2025-06-12T18:24:46Z</dcterms:created>
  <dcterms:modified xsi:type="dcterms:W3CDTF">2025-06-14T14:10:22Z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2025-02-24T00:00:00Z</vt:filetime>
  </property>
  <property fmtid="{D5CDD505-2E9C-101B-9397-08002B2CF9AE}" pid="3" name="LastSaved">
    <vt:filetime>2025-06-12T00:00:00Z</vt:filetime>
  </property>
  <property fmtid="{D5CDD505-2E9C-101B-9397-08002B2CF9AE}" pid="4" name="Producer">
    <vt:lpwstr>macOS Versione 15.3.1 (Build 24D70) Quartz PDFContext</vt:lpwstr>
  </property>
</Properties>
</file>