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it-IT" sz="1000" spc="-1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sz="100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it-IT" sz="160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sz="950" spc="85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sz="950" spc="-1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sz="95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0" dirty="0" err="1">
                <a:solidFill>
                  <a:srgbClr val="FFFFFF"/>
                </a:solidFill>
                <a:latin typeface="Arial Black"/>
                <a:cs typeface="Arial Black"/>
              </a:rPr>
              <a:t>Optimization</a:t>
            </a:r>
            <a:r>
              <a:rPr lang="it-IT" sz="3200" b="0" dirty="0">
                <a:solidFill>
                  <a:srgbClr val="FFFFFF"/>
                </a:solidFill>
                <a:latin typeface="Arial Black"/>
                <a:cs typeface="Arial Black"/>
              </a:rPr>
              <a:t> Project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dirty="0">
                <a:solidFill>
                  <a:srgbClr val="FFFFFF"/>
                </a:solidFill>
                <a:latin typeface="Arial Black"/>
                <a:cs typeface="Arial Black"/>
              </a:rPr>
              <a:t>2024/2025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it-IT" sz="160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sz="16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includes 16 variables, of which: </a:t>
            </a:r>
            <a:r>
              <a:rPr lang="it-IT" sz="2800" b="1" dirty="0"/>
              <a:t>11</a:t>
            </a:r>
            <a:r>
              <a:rPr lang="it-IT" sz="2800" dirty="0"/>
              <a:t> are </a:t>
            </a:r>
            <a:r>
              <a:rPr lang="it-IT" sz="2800" b="1" dirty="0" err="1">
                <a:solidFill>
                  <a:schemeClr val="tx1"/>
                </a:solidFill>
              </a:rPr>
              <a:t>numerical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and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  <a:r>
              <a:rPr lang="it-IT" sz="2800" b="1" dirty="0"/>
              <a:t>5</a:t>
            </a:r>
            <a:r>
              <a:rPr lang="it-IT" sz="2800" dirty="0"/>
              <a:t> are </a:t>
            </a:r>
            <a:r>
              <a:rPr lang="it-IT" sz="2800" b="1" dirty="0" err="1">
                <a:solidFill>
                  <a:schemeClr val="tx1"/>
                </a:solidFill>
              </a:rPr>
              <a:t>categorical</a:t>
            </a:r>
            <a:endParaRPr lang="it-IT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20EF0-1F0B-DEA8-06BC-F7A42F20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381000"/>
            <a:ext cx="4419601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 </a:t>
            </a:r>
            <a:r>
              <a:rPr lang="it-IT" dirty="0" err="1">
                <a:latin typeface="Arial Black" panose="020B0A04020102020204" pitchFamily="34" charset="0"/>
              </a:rPr>
              <a:t>preparation</a:t>
            </a:r>
            <a:endParaRPr lang="it-IT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281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orbel"/>
                <a:cs typeface="Corbel"/>
              </a:rPr>
              <a:t>Obiettivi</a:t>
            </a:r>
            <a:r>
              <a:rPr sz="4400" b="0" spc="-85" dirty="0">
                <a:latin typeface="Corbel"/>
                <a:cs typeface="Corbel"/>
              </a:rPr>
              <a:t> </a:t>
            </a:r>
            <a:r>
              <a:rPr sz="4400" b="0" dirty="0">
                <a:latin typeface="Corbel"/>
                <a:cs typeface="Corbel"/>
              </a:rPr>
              <a:t>del</a:t>
            </a:r>
            <a:r>
              <a:rPr sz="4400" b="0" spc="-85" dirty="0">
                <a:latin typeface="Corbel"/>
                <a:cs typeface="Corbel"/>
              </a:rPr>
              <a:t> </a:t>
            </a:r>
            <a:r>
              <a:rPr sz="4400" b="0" spc="-10" dirty="0">
                <a:latin typeface="Corbel"/>
                <a:cs typeface="Corbel"/>
              </a:rPr>
              <a:t>corso</a:t>
            </a:r>
            <a:endParaRPr sz="4400" dirty="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668" y="2432811"/>
            <a:ext cx="10066655" cy="25736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715" algn="just">
              <a:lnSpc>
                <a:spcPct val="99600"/>
              </a:lnSpc>
              <a:spcBef>
                <a:spcPts val="110"/>
              </a:spcBef>
            </a:pPr>
            <a:r>
              <a:rPr sz="2800" dirty="0">
                <a:latin typeface="Arial MT"/>
                <a:cs typeface="Arial MT"/>
              </a:rPr>
              <a:t>Illustrare</a:t>
            </a:r>
            <a:r>
              <a:rPr sz="2800" spc="34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i</a:t>
            </a:r>
            <a:r>
              <a:rPr sz="2800" spc="3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principi</a:t>
            </a:r>
            <a:r>
              <a:rPr sz="2800" spc="345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alla</a:t>
            </a:r>
            <a:r>
              <a:rPr sz="2800" spc="3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base</a:t>
            </a:r>
            <a:r>
              <a:rPr sz="2800" spc="3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dei</a:t>
            </a:r>
            <a:r>
              <a:rPr sz="2800" spc="3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sistemi</a:t>
            </a:r>
            <a:r>
              <a:rPr sz="2800" spc="350" dirty="0">
                <a:latin typeface="Arial MT"/>
                <a:cs typeface="Arial MT"/>
              </a:rPr>
              <a:t>  </a:t>
            </a:r>
            <a:r>
              <a:rPr sz="2800" dirty="0">
                <a:latin typeface="Arial MT"/>
                <a:cs typeface="Arial MT"/>
              </a:rPr>
              <a:t>di</a:t>
            </a:r>
            <a:r>
              <a:rPr sz="2800" spc="345" dirty="0">
                <a:latin typeface="Arial MT"/>
                <a:cs typeface="Arial MT"/>
              </a:rPr>
              <a:t>  </a:t>
            </a:r>
            <a:r>
              <a:rPr sz="2800" b="1" spc="-10" dirty="0">
                <a:latin typeface="Arial"/>
                <a:cs typeface="Arial"/>
              </a:rPr>
              <a:t>Intelligenza </a:t>
            </a:r>
            <a:r>
              <a:rPr sz="2800" b="1" dirty="0">
                <a:latin typeface="Arial"/>
                <a:cs typeface="Arial"/>
              </a:rPr>
              <a:t>Artificiale</a:t>
            </a:r>
            <a:r>
              <a:rPr sz="2800" b="1" spc="560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con</a:t>
            </a:r>
            <a:r>
              <a:rPr sz="2800" spc="5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particolare</a:t>
            </a:r>
            <a:r>
              <a:rPr sz="2800" spc="5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attenzione</a:t>
            </a:r>
            <a:r>
              <a:rPr sz="2800" spc="5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all'intelligenza</a:t>
            </a:r>
            <a:r>
              <a:rPr sz="2800" spc="5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artificiale simbolica.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800" dirty="0">
              <a:latin typeface="Arial MT"/>
              <a:cs typeface="Arial MT"/>
            </a:endParaRPr>
          </a:p>
          <a:p>
            <a:pPr marL="12700" marR="5080" algn="just">
              <a:lnSpc>
                <a:spcPts val="3310"/>
              </a:lnSpc>
            </a:pPr>
            <a:r>
              <a:rPr sz="2800" dirty="0">
                <a:latin typeface="Arial MT"/>
                <a:cs typeface="Arial MT"/>
              </a:rPr>
              <a:t>Per</a:t>
            </a:r>
            <a:r>
              <a:rPr sz="2800" spc="1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parte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intelligenza</a:t>
            </a:r>
            <a:r>
              <a:rPr sz="2800" spc="1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artificiale</a:t>
            </a:r>
            <a:r>
              <a:rPr sz="2800" spc="190" dirty="0">
                <a:latin typeface="Arial MT"/>
                <a:cs typeface="Arial MT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Trebuchet MS"/>
                <a:cs typeface="Trebuchet MS"/>
              </a:rPr>
              <a:t>sub-</a:t>
            </a:r>
            <a:r>
              <a:rPr sz="2800" dirty="0">
                <a:solidFill>
                  <a:srgbClr val="333333"/>
                </a:solidFill>
                <a:latin typeface="Trebuchet MS"/>
                <a:cs typeface="Trebuchet MS"/>
              </a:rPr>
              <a:t>simbolica</a:t>
            </a:r>
            <a:r>
              <a:rPr sz="2800" spc="1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Trebuchet MS"/>
                <a:cs typeface="Trebuchet MS"/>
              </a:rPr>
              <a:t>si</a:t>
            </a:r>
            <a:r>
              <a:rPr sz="2800" spc="12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333333"/>
                </a:solidFill>
                <a:latin typeface="Trebuchet MS"/>
                <a:cs typeface="Trebuchet MS"/>
              </a:rPr>
              <a:t>rimanda </a:t>
            </a:r>
            <a:r>
              <a:rPr sz="2800" spc="-50" dirty="0">
                <a:solidFill>
                  <a:srgbClr val="333333"/>
                </a:solidFill>
                <a:latin typeface="Trebuchet MS"/>
                <a:cs typeface="Trebuchet MS"/>
              </a:rPr>
              <a:t>al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Trebuchet MS"/>
                <a:cs typeface="Trebuchet MS"/>
              </a:rPr>
              <a:t>corso</a:t>
            </a:r>
            <a:r>
              <a:rPr sz="2800" spc="-17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333333"/>
                </a:solidFill>
                <a:latin typeface="Trebuchet MS"/>
                <a:cs typeface="Trebuchet MS"/>
              </a:rPr>
              <a:t>di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Trebuchet MS"/>
                <a:cs typeface="Trebuchet MS"/>
              </a:rPr>
              <a:t>Machine</a:t>
            </a:r>
            <a:r>
              <a:rPr sz="2800" spc="-16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333333"/>
                </a:solidFill>
                <a:latin typeface="Trebuchet MS"/>
                <a:cs typeface="Trebuchet MS"/>
              </a:rPr>
              <a:t>Learning.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2823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0"/>
              </a:spcBef>
            </a:pPr>
            <a:r>
              <a:rPr spc="120" dirty="0"/>
              <a:t>Materiale</a:t>
            </a:r>
            <a:r>
              <a:rPr spc="-270" dirty="0"/>
              <a:t> </a:t>
            </a:r>
            <a:r>
              <a:rPr spc="155" dirty="0"/>
              <a:t>didattico</a:t>
            </a:r>
            <a:r>
              <a:rPr spc="-270" dirty="0"/>
              <a:t> </a:t>
            </a:r>
            <a:r>
              <a:rPr spc="60" dirty="0"/>
              <a:t>e</a:t>
            </a:r>
            <a:r>
              <a:rPr spc="-270" dirty="0"/>
              <a:t> </a:t>
            </a:r>
            <a:r>
              <a:rPr dirty="0"/>
              <a:t>libri</a:t>
            </a:r>
            <a:r>
              <a:rPr spc="-275" dirty="0"/>
              <a:t> </a:t>
            </a:r>
            <a:r>
              <a:rPr spc="60" dirty="0"/>
              <a:t>di</a:t>
            </a:r>
            <a:r>
              <a:rPr spc="-270" dirty="0"/>
              <a:t> </a:t>
            </a:r>
            <a:r>
              <a:rPr spc="225" dirty="0"/>
              <a:t>testo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941" y="1461515"/>
            <a:ext cx="10469245" cy="30714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0"/>
              </a:spcBef>
            </a:pPr>
            <a:r>
              <a:rPr sz="2600" b="1" spc="140" dirty="0">
                <a:latin typeface="Trebuchet MS"/>
                <a:cs typeface="Trebuchet MS"/>
              </a:rPr>
              <a:t>Dispense</a:t>
            </a:r>
            <a:r>
              <a:rPr sz="2600" b="1" spc="-17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e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spc="85" dirty="0">
                <a:latin typeface="Trebuchet MS"/>
                <a:cs typeface="Trebuchet MS"/>
              </a:rPr>
              <a:t>slide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delle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lezioni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spc="105" dirty="0">
                <a:latin typeface="Trebuchet MS"/>
                <a:cs typeface="Trebuchet MS"/>
              </a:rPr>
              <a:t>distribuito</a:t>
            </a:r>
            <a:r>
              <a:rPr sz="2600" b="1" spc="-165" dirty="0">
                <a:latin typeface="Trebuchet MS"/>
                <a:cs typeface="Trebuchet MS"/>
              </a:rPr>
              <a:t> </a:t>
            </a:r>
            <a:r>
              <a:rPr sz="2600" b="1" spc="150" dirty="0">
                <a:latin typeface="Trebuchet MS"/>
                <a:cs typeface="Trebuchet MS"/>
              </a:rPr>
              <a:t>attraverso</a:t>
            </a:r>
            <a:r>
              <a:rPr sz="2600" b="1" spc="-165" dirty="0">
                <a:latin typeface="Trebuchet MS"/>
                <a:cs typeface="Trebuchet MS"/>
              </a:rPr>
              <a:t> </a:t>
            </a:r>
            <a:r>
              <a:rPr sz="2600" b="1" spc="-30" dirty="0">
                <a:latin typeface="Trebuchet MS"/>
                <a:cs typeface="Trebuchet MS"/>
              </a:rPr>
              <a:t>il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spc="150" dirty="0">
                <a:latin typeface="Trebuchet MS"/>
                <a:cs typeface="Trebuchet MS"/>
              </a:rPr>
              <a:t>gruppo</a:t>
            </a:r>
            <a:r>
              <a:rPr sz="2600" b="1" spc="-165" dirty="0">
                <a:latin typeface="Trebuchet MS"/>
                <a:cs typeface="Trebuchet MS"/>
              </a:rPr>
              <a:t> </a:t>
            </a:r>
            <a:r>
              <a:rPr sz="2600" b="1" spc="280" dirty="0">
                <a:latin typeface="Trebuchet MS"/>
                <a:cs typeface="Trebuchet MS"/>
              </a:rPr>
              <a:t>MS </a:t>
            </a:r>
            <a:r>
              <a:rPr sz="2600" b="1" spc="140" dirty="0">
                <a:latin typeface="Trebuchet MS"/>
                <a:cs typeface="Trebuchet MS"/>
              </a:rPr>
              <a:t>Teams</a:t>
            </a:r>
            <a:r>
              <a:rPr sz="2600" b="1" spc="-165" dirty="0">
                <a:latin typeface="Trebuchet MS"/>
                <a:cs typeface="Trebuchet MS"/>
              </a:rPr>
              <a:t> </a:t>
            </a:r>
            <a:r>
              <a:rPr sz="2600" b="1" dirty="0">
                <a:latin typeface="Trebuchet MS"/>
                <a:cs typeface="Trebuchet MS"/>
              </a:rPr>
              <a:t>del</a:t>
            </a:r>
            <a:r>
              <a:rPr sz="2600" b="1" spc="-170" dirty="0">
                <a:latin typeface="Trebuchet MS"/>
                <a:cs typeface="Trebuchet MS"/>
              </a:rPr>
              <a:t> </a:t>
            </a:r>
            <a:r>
              <a:rPr sz="2600" b="1" spc="145" dirty="0">
                <a:latin typeface="Trebuchet MS"/>
                <a:cs typeface="Trebuchet MS"/>
              </a:rPr>
              <a:t>corso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10" dirty="0">
                <a:latin typeface="Trebuchet MS"/>
                <a:cs typeface="Trebuchet MS"/>
              </a:rPr>
              <a:t>Libro</a:t>
            </a:r>
            <a:r>
              <a:rPr sz="2600" spc="-10" dirty="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927100" marR="2867660">
              <a:lnSpc>
                <a:spcPts val="2590"/>
              </a:lnSpc>
              <a:spcBef>
                <a:spcPts val="620"/>
              </a:spcBef>
            </a:pPr>
            <a:r>
              <a:rPr sz="2400" b="1" dirty="0">
                <a:latin typeface="Arial"/>
                <a:cs typeface="Arial"/>
              </a:rPr>
              <a:t>Intelligenza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artificiale.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approccio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moderno. </a:t>
            </a:r>
            <a:r>
              <a:rPr sz="2400" b="1" spc="-20" dirty="0">
                <a:solidFill>
                  <a:srgbClr val="C9553A"/>
                </a:solidFill>
                <a:latin typeface="Arial"/>
                <a:cs typeface="Arial"/>
              </a:rPr>
              <a:t>Volume</a:t>
            </a:r>
            <a:r>
              <a:rPr sz="2400" b="1" spc="-110" dirty="0">
                <a:solidFill>
                  <a:srgbClr val="C9553A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C9553A"/>
                </a:solidFill>
                <a:latin typeface="Arial"/>
                <a:cs typeface="Arial"/>
              </a:rPr>
              <a:t>1</a:t>
            </a:r>
            <a:r>
              <a:rPr sz="2400" b="1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425"/>
              </a:lnSpc>
            </a:pPr>
            <a:r>
              <a:rPr sz="2400" i="1" dirty="0">
                <a:latin typeface="Arial"/>
                <a:cs typeface="Arial"/>
              </a:rPr>
              <a:t>Stuart</a:t>
            </a:r>
            <a:r>
              <a:rPr sz="2400" i="1" spc="-7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Russel,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Peter</a:t>
            </a:r>
            <a:r>
              <a:rPr sz="2400" i="1" spc="-6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Norving.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ts val="2750"/>
              </a:lnSpc>
            </a:pPr>
            <a:r>
              <a:rPr sz="2400" spc="-10" dirty="0">
                <a:latin typeface="Arial MT"/>
                <a:cs typeface="Arial MT"/>
              </a:rPr>
              <a:t>Pearson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6358" y="2659141"/>
            <a:ext cx="2298663" cy="3087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4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Avvisi</a:t>
            </a:r>
            <a:r>
              <a:rPr spc="-320" dirty="0"/>
              <a:t> </a:t>
            </a:r>
            <a:r>
              <a:rPr spc="195" dirty="0"/>
              <a:t>da</a:t>
            </a:r>
            <a:r>
              <a:rPr spc="-315" dirty="0"/>
              <a:t> </a:t>
            </a:r>
            <a:r>
              <a:rPr spc="165" dirty="0"/>
              <a:t>parte</a:t>
            </a:r>
            <a:r>
              <a:rPr spc="-315" dirty="0"/>
              <a:t> </a:t>
            </a:r>
            <a:r>
              <a:rPr spc="65" dirty="0"/>
              <a:t>del</a:t>
            </a:r>
            <a:r>
              <a:rPr spc="-320" dirty="0"/>
              <a:t> </a:t>
            </a:r>
            <a:r>
              <a:rPr spc="155" dirty="0"/>
              <a:t>docente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327" y="1826259"/>
            <a:ext cx="9768205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ts val="3229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120" dirty="0">
                <a:latin typeface="Trebuchet MS"/>
                <a:cs typeface="Trebuchet MS"/>
              </a:rPr>
              <a:t>Gruppo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320" dirty="0">
                <a:latin typeface="Trebuchet MS"/>
                <a:cs typeface="Trebuchet MS"/>
              </a:rPr>
              <a:t>MS</a:t>
            </a:r>
            <a:r>
              <a:rPr sz="2800" b="1" spc="-250" dirty="0">
                <a:latin typeface="Trebuchet MS"/>
                <a:cs typeface="Trebuchet MS"/>
              </a:rPr>
              <a:t> </a:t>
            </a:r>
            <a:r>
              <a:rPr sz="2800" b="1" spc="150" dirty="0">
                <a:latin typeface="Trebuchet MS"/>
                <a:cs typeface="Trebuchet MS"/>
              </a:rPr>
              <a:t>Teams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55" dirty="0">
                <a:latin typeface="Trebuchet MS"/>
                <a:cs typeface="Trebuchet MS"/>
              </a:rPr>
              <a:t>del</a:t>
            </a:r>
            <a:r>
              <a:rPr sz="2800" b="1" spc="-245" dirty="0">
                <a:latin typeface="Trebuchet MS"/>
                <a:cs typeface="Trebuchet MS"/>
              </a:rPr>
              <a:t> </a:t>
            </a:r>
            <a:r>
              <a:rPr sz="2800" b="1" spc="185" dirty="0">
                <a:latin typeface="Trebuchet MS"/>
                <a:cs typeface="Trebuchet MS"/>
              </a:rPr>
              <a:t>Corso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90" dirty="0">
                <a:latin typeface="Trebuchet MS"/>
                <a:cs typeface="Trebuchet MS"/>
              </a:rPr>
              <a:t>per</a:t>
            </a:r>
            <a:r>
              <a:rPr sz="2800" b="1" spc="-260" dirty="0">
                <a:latin typeface="Trebuchet MS"/>
                <a:cs typeface="Trebuchet MS"/>
              </a:rPr>
              <a:t> </a:t>
            </a:r>
            <a:r>
              <a:rPr sz="2800" b="1" spc="95" dirty="0">
                <a:latin typeface="Trebuchet MS"/>
                <a:cs typeface="Trebuchet MS"/>
              </a:rPr>
              <a:t>comunicazioni</a:t>
            </a:r>
            <a:endParaRPr sz="2800" dirty="0">
              <a:latin typeface="Trebuchet MS"/>
              <a:cs typeface="Trebuchet MS"/>
            </a:endParaRPr>
          </a:p>
          <a:p>
            <a:pPr marL="469265" marR="13335">
              <a:lnSpc>
                <a:spcPts val="3000"/>
              </a:lnSpc>
              <a:spcBef>
                <a:spcPts val="265"/>
              </a:spcBef>
            </a:pPr>
            <a:r>
              <a:rPr sz="2800" spc="140" dirty="0">
                <a:latin typeface="Trebuchet MS"/>
                <a:cs typeface="Trebuchet MS"/>
              </a:rPr>
              <a:t>Ad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esempio: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cambiamento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ore/date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lezioni,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55" dirty="0">
                <a:latin typeface="Trebuchet MS"/>
                <a:cs typeface="Trebuchet MS"/>
              </a:rPr>
              <a:t>sospensioni, </a:t>
            </a:r>
            <a:r>
              <a:rPr sz="2800" spc="-20" dirty="0">
                <a:latin typeface="Trebuchet MS"/>
                <a:cs typeface="Trebuchet MS"/>
              </a:rPr>
              <a:t>ecc.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2800" dirty="0">
              <a:latin typeface="Trebuchet MS"/>
              <a:cs typeface="Trebuchet MS"/>
            </a:endParaRPr>
          </a:p>
          <a:p>
            <a:pPr marL="469265" marR="5080" indent="-457200">
              <a:lnSpc>
                <a:spcPts val="31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65" dirty="0">
                <a:latin typeface="Trebuchet MS"/>
                <a:cs typeface="Trebuchet MS"/>
              </a:rPr>
              <a:t>Per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iscriversi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al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95" dirty="0">
                <a:latin typeface="Trebuchet MS"/>
                <a:cs typeface="Trebuchet MS"/>
              </a:rPr>
              <a:t>Teams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del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105" dirty="0">
                <a:latin typeface="Trebuchet MS"/>
                <a:cs typeface="Trebuchet MS"/>
              </a:rPr>
              <a:t>corso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90" dirty="0">
                <a:latin typeface="Trebuchet MS"/>
                <a:cs typeface="Trebuchet MS"/>
              </a:rPr>
              <a:t>usare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il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b="1" spc="50" dirty="0">
                <a:solidFill>
                  <a:srgbClr val="0070C0"/>
                </a:solidFill>
                <a:latin typeface="Trebuchet MS"/>
                <a:cs typeface="Trebuchet MS"/>
              </a:rPr>
              <a:t>link</a:t>
            </a:r>
            <a:r>
              <a:rPr sz="2800" b="1" spc="-22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b="1" spc="80" dirty="0">
                <a:solidFill>
                  <a:srgbClr val="0070C0"/>
                </a:solidFill>
                <a:latin typeface="Trebuchet MS"/>
                <a:cs typeface="Trebuchet MS"/>
              </a:rPr>
              <a:t>disponibile </a:t>
            </a:r>
            <a:r>
              <a:rPr sz="2800" b="1" spc="120" dirty="0">
                <a:solidFill>
                  <a:srgbClr val="0070C0"/>
                </a:solidFill>
                <a:latin typeface="Trebuchet MS"/>
                <a:cs typeface="Trebuchet MS"/>
              </a:rPr>
              <a:t>sulla</a:t>
            </a:r>
            <a:r>
              <a:rPr sz="2800" b="1" spc="-2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b="1" spc="160" dirty="0">
                <a:solidFill>
                  <a:srgbClr val="0070C0"/>
                </a:solidFill>
                <a:latin typeface="Trebuchet MS"/>
                <a:cs typeface="Trebuchet MS"/>
              </a:rPr>
              <a:t>pagina</a:t>
            </a:r>
            <a:r>
              <a:rPr sz="2800" b="1" spc="-2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b="1" spc="55" dirty="0">
                <a:solidFill>
                  <a:srgbClr val="0070C0"/>
                </a:solidFill>
                <a:latin typeface="Trebuchet MS"/>
                <a:cs typeface="Trebuchet MS"/>
              </a:rPr>
              <a:t>del</a:t>
            </a:r>
            <a:r>
              <a:rPr sz="2800" b="1" spc="-25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800" b="1" spc="165" dirty="0">
                <a:solidFill>
                  <a:srgbClr val="0070C0"/>
                </a:solidFill>
                <a:latin typeface="Trebuchet MS"/>
                <a:cs typeface="Trebuchet MS"/>
              </a:rPr>
              <a:t>corso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4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Modalità</a:t>
            </a:r>
            <a:r>
              <a:rPr spc="-315" dirty="0"/>
              <a:t> </a:t>
            </a:r>
            <a:r>
              <a:rPr spc="60" dirty="0"/>
              <a:t>di</a:t>
            </a:r>
            <a:r>
              <a:rPr spc="-315" dirty="0"/>
              <a:t> </a:t>
            </a:r>
            <a:r>
              <a:rPr spc="175" dirty="0"/>
              <a:t>esame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200"/>
              </a:lnSpc>
              <a:spcBef>
                <a:spcPts val="430"/>
              </a:spcBef>
            </a:pPr>
            <a:r>
              <a:rPr spc="120" dirty="0"/>
              <a:t>L'esame</a:t>
            </a:r>
            <a:r>
              <a:rPr spc="-135" dirty="0"/>
              <a:t> </a:t>
            </a:r>
            <a:r>
              <a:rPr spc="100" dirty="0"/>
              <a:t>consiste</a:t>
            </a:r>
            <a:r>
              <a:rPr spc="-135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spc="114" dirty="0"/>
              <a:t>una</a:t>
            </a:r>
            <a:r>
              <a:rPr spc="-130" dirty="0"/>
              <a:t> </a:t>
            </a:r>
            <a:r>
              <a:rPr spc="70" dirty="0"/>
              <a:t>prova</a:t>
            </a:r>
            <a:r>
              <a:rPr spc="-130" dirty="0"/>
              <a:t> </a:t>
            </a:r>
            <a:r>
              <a:rPr dirty="0"/>
              <a:t>scritta</a:t>
            </a:r>
            <a:r>
              <a:rPr spc="-130" dirty="0"/>
              <a:t> </a:t>
            </a:r>
            <a:r>
              <a:rPr dirty="0"/>
              <a:t>di</a:t>
            </a:r>
            <a:r>
              <a:rPr spc="-125" dirty="0"/>
              <a:t> </a:t>
            </a:r>
            <a:r>
              <a:rPr spc="160" dirty="0"/>
              <a:t>2</a:t>
            </a:r>
            <a:r>
              <a:rPr spc="-125" dirty="0"/>
              <a:t> </a:t>
            </a:r>
            <a:r>
              <a:rPr dirty="0"/>
              <a:t>ore</a:t>
            </a:r>
            <a:r>
              <a:rPr spc="-135" dirty="0"/>
              <a:t> </a:t>
            </a:r>
            <a:r>
              <a:rPr spc="120" dirty="0"/>
              <a:t>con</a:t>
            </a:r>
            <a:r>
              <a:rPr spc="-135" dirty="0"/>
              <a:t> </a:t>
            </a:r>
            <a:r>
              <a:rPr spc="50" dirty="0"/>
              <a:t>diverse </a:t>
            </a:r>
            <a:r>
              <a:rPr spc="90" dirty="0"/>
              <a:t>domande</a:t>
            </a:r>
            <a:r>
              <a:rPr spc="-110" dirty="0"/>
              <a:t> </a:t>
            </a:r>
            <a:r>
              <a:rPr spc="55" dirty="0"/>
              <a:t>ed</a:t>
            </a:r>
            <a:r>
              <a:rPr spc="-105" dirty="0"/>
              <a:t> </a:t>
            </a:r>
            <a:r>
              <a:rPr dirty="0"/>
              <a:t>esercizi</a:t>
            </a:r>
            <a:r>
              <a:rPr spc="-105" dirty="0"/>
              <a:t> </a:t>
            </a:r>
            <a:r>
              <a:rPr spc="-25" dirty="0"/>
              <a:t>mirati</a:t>
            </a:r>
            <a:r>
              <a:rPr spc="-100" dirty="0"/>
              <a:t> </a:t>
            </a:r>
            <a:r>
              <a:rPr spc="55" dirty="0"/>
              <a:t>a</a:t>
            </a:r>
            <a:r>
              <a:rPr spc="-110" dirty="0"/>
              <a:t> </a:t>
            </a:r>
            <a:r>
              <a:rPr dirty="0"/>
              <a:t>verificare</a:t>
            </a:r>
            <a:r>
              <a:rPr spc="-105" dirty="0"/>
              <a:t> </a:t>
            </a:r>
            <a:r>
              <a:rPr spc="-50" dirty="0"/>
              <a:t>la</a:t>
            </a:r>
            <a:r>
              <a:rPr spc="-110" dirty="0"/>
              <a:t> </a:t>
            </a:r>
            <a:r>
              <a:rPr spc="105" dirty="0"/>
              <a:t>conoscenza </a:t>
            </a:r>
            <a:r>
              <a:rPr dirty="0"/>
              <a:t>degli</a:t>
            </a:r>
            <a:r>
              <a:rPr spc="-135" dirty="0"/>
              <a:t> </a:t>
            </a:r>
            <a:r>
              <a:rPr spc="55" dirty="0"/>
              <a:t>argomenti</a:t>
            </a:r>
            <a:r>
              <a:rPr spc="-135" dirty="0"/>
              <a:t> </a:t>
            </a:r>
            <a:r>
              <a:rPr spc="-10" dirty="0"/>
              <a:t>teorici</a:t>
            </a:r>
            <a:r>
              <a:rPr spc="-130" dirty="0"/>
              <a:t> </a:t>
            </a:r>
            <a:r>
              <a:rPr spc="65" dirty="0"/>
              <a:t>(domande</a:t>
            </a:r>
            <a:r>
              <a:rPr spc="-135" dirty="0"/>
              <a:t> </a:t>
            </a:r>
            <a:r>
              <a:rPr b="1" spc="85" dirty="0">
                <a:solidFill>
                  <a:srgbClr val="0070C0"/>
                </a:solidFill>
                <a:latin typeface="Trebuchet MS"/>
                <a:cs typeface="Trebuchet MS"/>
              </a:rPr>
              <a:t>teoriche</a:t>
            </a:r>
            <a:r>
              <a:rPr spc="85" dirty="0"/>
              <a:t>)</a:t>
            </a:r>
            <a:r>
              <a:rPr spc="-140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10" dirty="0"/>
              <a:t>pratici </a:t>
            </a:r>
            <a:r>
              <a:rPr dirty="0"/>
              <a:t>(esercizi)</a:t>
            </a:r>
            <a:r>
              <a:rPr spc="-140" dirty="0"/>
              <a:t> </a:t>
            </a:r>
            <a:r>
              <a:rPr dirty="0"/>
              <a:t>introdotti</a:t>
            </a:r>
            <a:r>
              <a:rPr spc="-130" dirty="0"/>
              <a:t> </a:t>
            </a:r>
            <a:r>
              <a:rPr spc="55" dirty="0"/>
              <a:t>durante</a:t>
            </a:r>
            <a:r>
              <a:rPr spc="-140" dirty="0"/>
              <a:t> </a:t>
            </a:r>
            <a:r>
              <a:rPr spc="-150" dirty="0"/>
              <a:t>il</a:t>
            </a:r>
            <a:r>
              <a:rPr spc="-135" dirty="0"/>
              <a:t> </a:t>
            </a:r>
            <a:r>
              <a:rPr spc="-10" dirty="0"/>
              <a:t>corso.</a:t>
            </a: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114" dirty="0"/>
              <a:t>Non</a:t>
            </a:r>
            <a:r>
              <a:rPr sz="2600" spc="-110" dirty="0"/>
              <a:t> </a:t>
            </a:r>
            <a:r>
              <a:rPr sz="2600" dirty="0"/>
              <a:t>vi</a:t>
            </a:r>
            <a:r>
              <a:rPr sz="2600" spc="-114" dirty="0"/>
              <a:t> </a:t>
            </a:r>
            <a:r>
              <a:rPr sz="2600" spc="100" dirty="0"/>
              <a:t>saranno</a:t>
            </a:r>
            <a:r>
              <a:rPr sz="2600" spc="-125" dirty="0"/>
              <a:t> </a:t>
            </a:r>
            <a:r>
              <a:rPr sz="2600" b="1" i="1" spc="85" dirty="0">
                <a:latin typeface="Trebuchet MS"/>
                <a:cs typeface="Trebuchet MS"/>
              </a:rPr>
              <a:t>prove</a:t>
            </a:r>
            <a:r>
              <a:rPr sz="2600" b="1" i="1" spc="-200" dirty="0">
                <a:latin typeface="Trebuchet MS"/>
                <a:cs typeface="Trebuchet MS"/>
              </a:rPr>
              <a:t> </a:t>
            </a:r>
            <a:r>
              <a:rPr sz="2600" b="1" i="1" dirty="0">
                <a:latin typeface="Trebuchet MS"/>
                <a:cs typeface="Trebuchet MS"/>
              </a:rPr>
              <a:t>in</a:t>
            </a:r>
            <a:r>
              <a:rPr sz="2600" b="1" i="1" spc="-215" dirty="0">
                <a:latin typeface="Trebuchet MS"/>
                <a:cs typeface="Trebuchet MS"/>
              </a:rPr>
              <a:t> </a:t>
            </a:r>
            <a:r>
              <a:rPr sz="2600" b="1" i="1" spc="-10" dirty="0">
                <a:latin typeface="Trebuchet MS"/>
                <a:cs typeface="Trebuchet MS"/>
              </a:rPr>
              <a:t>itinere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225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MT</vt:lpstr>
      <vt:lpstr>Corbel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 preparation</vt:lpstr>
      <vt:lpstr>Obiettivi del corso</vt:lpstr>
      <vt:lpstr>Materiale didattico e libri di testo</vt:lpstr>
      <vt:lpstr>Avvisi da parte del docente</vt:lpstr>
      <vt:lpstr>Modalità di esame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Bolis</cp:lastModifiedBy>
  <cp:revision>3</cp:revision>
  <dcterms:created xsi:type="dcterms:W3CDTF">2025-06-12T18:24:46Z</dcterms:created>
  <dcterms:modified xsi:type="dcterms:W3CDTF">2025-06-12T18:51:38Z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