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79" d="100"/>
          <a:sy n="79" d="100"/>
        </p:scale>
        <p:origin x="9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it-IT" sz="1000" spc="-1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sz="100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it-IT" sz="160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sz="16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sz="950" spc="85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sz="950" spc="-1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sz="95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3200" b="0" dirty="0" err="1">
                <a:solidFill>
                  <a:srgbClr val="FFFFFF"/>
                </a:solidFill>
                <a:latin typeface="Arial Black"/>
                <a:cs typeface="Arial Black"/>
              </a:rPr>
              <a:t>Optimization</a:t>
            </a:r>
            <a:r>
              <a:rPr lang="it-IT" sz="3200" b="0" dirty="0">
                <a:solidFill>
                  <a:srgbClr val="FFFFFF"/>
                </a:solidFill>
                <a:latin typeface="Arial Black"/>
                <a:cs typeface="Arial Black"/>
              </a:rPr>
              <a:t> Project</a:t>
            </a:r>
            <a:endParaRPr sz="32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400" dirty="0">
                <a:solidFill>
                  <a:srgbClr val="FFFFFF"/>
                </a:solidFill>
                <a:latin typeface="Arial Black"/>
                <a:cs typeface="Arial Black"/>
              </a:rPr>
              <a:t>2024/2025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it-IT" sz="160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it-IT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sz="16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 </a:t>
            </a:r>
            <a:r>
              <a:rPr lang="it-IT" dirty="0" err="1">
                <a:latin typeface="Arial Black" panose="020B0A04020102020204" pitchFamily="34" charset="0"/>
              </a:rPr>
              <a:t>preparation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808FE-754A-299E-621B-27200F3FD3AF}"/>
              </a:ext>
            </a:extLst>
          </p:cNvPr>
          <p:cNvSpPr txBox="1"/>
          <p:nvPr/>
        </p:nvSpPr>
        <p:spPr>
          <a:xfrm>
            <a:off x="762000" y="20574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presented missing values, but the proportion of missing entries was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well below the exclusion limit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59B73C-6FB9-AA6D-6AAC-9B47F01BA249}"/>
              </a:ext>
            </a:extLst>
          </p:cNvPr>
          <p:cNvSpPr txBox="1"/>
          <p:nvPr/>
        </p:nvSpPr>
        <p:spPr>
          <a:xfrm>
            <a:off x="800099" y="3446834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As a result, we applied a </a:t>
            </a:r>
            <a:r>
              <a:rPr lang="en-US" sz="2800" b="1" dirty="0"/>
              <a:t>row-wise deletion</a:t>
            </a:r>
            <a:r>
              <a:rPr lang="en-US" sz="2800" dirty="0"/>
              <a:t> strategy (</a:t>
            </a:r>
            <a:r>
              <a:rPr lang="en-US" sz="2800" i="1" dirty="0" err="1"/>
              <a:t>dropna</a:t>
            </a:r>
            <a:r>
              <a:rPr lang="en-US" sz="2800" dirty="0"/>
              <a:t>) to remove only the affected samples, ensuring a clean dataset </a:t>
            </a:r>
            <a:r>
              <a:rPr lang="en-US" sz="2800" b="1" dirty="0"/>
              <a:t>without discarding</a:t>
            </a:r>
            <a:r>
              <a:rPr lang="en-US" sz="2800" dirty="0"/>
              <a:t> useful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it-IT">
                <a:latin typeface="Arial Black" panose="020B0A04020102020204" pitchFamily="34" charset="0"/>
              </a:rPr>
              <a:t>Data preparation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2362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data, we visualized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all numerical features: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636D8-253B-B881-FA2F-E4E0CD4828CC}"/>
              </a:ext>
            </a:extLst>
          </p:cNvPr>
          <p:cNvSpPr txBox="1"/>
          <p:nvPr/>
        </p:nvSpPr>
        <p:spPr>
          <a:xfrm>
            <a:off x="762000" y="38862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Most variables showed distributions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normal.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6547-0C71-C107-349E-AAD84A8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CDE02C0-24B1-9783-855D-8951410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it-IT">
                <a:latin typeface="Arial Black" panose="020B0A04020102020204" pitchFamily="34" charset="0"/>
              </a:rPr>
              <a:t>Data preparation</a:t>
            </a:r>
            <a:endParaRPr lang="it-IT" dirty="0">
              <a:latin typeface="Arial Black" panose="020B0A040201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1F07F-92B0-B7CE-B6D3-3B833D26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1"/>
          <a:stretch>
            <a:fillRect/>
          </a:stretch>
        </p:blipFill>
        <p:spPr>
          <a:xfrm>
            <a:off x="322634" y="1219200"/>
            <a:ext cx="9182648" cy="4724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E50888-7A38-96C6-7264-18881560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7" r="72616" b="-1112"/>
          <a:stretch>
            <a:fillRect/>
          </a:stretch>
        </p:blipFill>
        <p:spPr>
          <a:xfrm>
            <a:off x="9505282" y="12192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90FE2-6218-C6F5-D266-0AEEFF48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0A7E3A-6AAD-030B-5A5E-A09A90A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501" y="381000"/>
            <a:ext cx="6794210" cy="575306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51D72D7-77D4-E669-5508-C3A956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 </a:t>
            </a:r>
            <a:r>
              <a:rPr lang="it-IT" dirty="0" err="1">
                <a:latin typeface="Arial Black" panose="020B0A04020102020204" pitchFamily="34" charset="0"/>
              </a:rPr>
              <a:t>preparation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D76D3-EFAF-08F1-A2EF-78915448620C}"/>
              </a:ext>
            </a:extLst>
          </p:cNvPr>
          <p:cNvSpPr txBox="1"/>
          <p:nvPr/>
        </p:nvSpPr>
        <p:spPr>
          <a:xfrm>
            <a:off x="762000" y="2134147"/>
            <a:ext cx="4598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between the numerical variables in the dataset, we computed the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matrix.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9CD5-A17D-5D6F-81CE-46471ED2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42C39B5-F679-4246-4EBF-49650EB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it-IT" dirty="0" err="1">
                <a:latin typeface="Arial Black" panose="020B0A04020102020204" pitchFamily="34" charset="0"/>
              </a:rPr>
              <a:t>Gradient</a:t>
            </a:r>
            <a:r>
              <a:rPr lang="it-IT" dirty="0">
                <a:latin typeface="Arial Black" panose="020B0A04020102020204" pitchFamily="34" charset="0"/>
              </a:rPr>
              <a:t> </a:t>
            </a:r>
            <a:r>
              <a:rPr lang="it-IT" dirty="0" err="1">
                <a:latin typeface="Arial Black" panose="020B0A04020102020204" pitchFamily="34" charset="0"/>
              </a:rPr>
              <a:t>Descent</a:t>
            </a:r>
            <a:r>
              <a:rPr lang="it-IT" dirty="0">
                <a:latin typeface="Arial Black" panose="020B0A04020102020204" pitchFamily="34" charset="0"/>
              </a:rPr>
              <a:t> - </a:t>
            </a:r>
            <a:r>
              <a:rPr lang="it-IT" dirty="0" err="1">
                <a:latin typeface="Arial Black" panose="020B0A04020102020204" pitchFamily="34" charset="0"/>
              </a:rPr>
              <a:t>Objective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00F51-6E7C-D7DA-083E-717C2E4F7EA4}"/>
              </a:ext>
            </a:extLst>
          </p:cNvPr>
          <p:cNvSpPr txBox="1"/>
          <p:nvPr/>
        </p:nvSpPr>
        <p:spPr>
          <a:xfrm>
            <a:off x="762000" y="2951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objective of our work is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 demonstrate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theoretical step‑size selection affects speed and stability of optimization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FB79-8530-F9D0-E8BF-B430995C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1AA9FA-5625-0876-3FE9-98C0BB8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it-IT" dirty="0" err="1">
                <a:latin typeface="Arial Black" panose="020B0A04020102020204" pitchFamily="34" charset="0"/>
              </a:rPr>
              <a:t>Gradient</a:t>
            </a:r>
            <a:r>
              <a:rPr lang="it-IT" dirty="0">
                <a:latin typeface="Arial Black" panose="020B0A04020102020204" pitchFamily="34" charset="0"/>
              </a:rPr>
              <a:t> </a:t>
            </a:r>
            <a:r>
              <a:rPr lang="it-IT" dirty="0" err="1">
                <a:latin typeface="Arial Black" panose="020B0A04020102020204" pitchFamily="34" charset="0"/>
              </a:rPr>
              <a:t>Descent</a:t>
            </a:r>
            <a:r>
              <a:rPr lang="it-IT" dirty="0">
                <a:latin typeface="Arial Black" panose="020B0A04020102020204" pitchFamily="34" charset="0"/>
              </a:rPr>
              <a:t> -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6DDFED-B947-75F7-9AD1-47D07324E1ED}"/>
              </a:ext>
            </a:extLst>
          </p:cNvPr>
          <p:cNvSpPr txBox="1"/>
          <p:nvPr/>
        </p:nvSpPr>
        <p:spPr>
          <a:xfrm>
            <a:off x="762000" y="1659285"/>
            <a:ext cx="1028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implemented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workflow driven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Gradient Descent.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pipeline: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every numerical feature.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 design matrix with an </a:t>
            </a: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GD variants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different step‑size rules.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convergence and fitted lines.</a:t>
            </a:r>
          </a:p>
        </p:txBody>
      </p:sp>
    </p:spTree>
    <p:extLst>
      <p:ext uri="{BB962C8B-B14F-4D97-AF65-F5344CB8AC3E}">
        <p14:creationId xmlns:p14="http://schemas.microsoft.com/office/powerpoint/2010/main" val="34879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2B2C-ED01-7EC5-1F33-CC0A4885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1DC3F9-51B8-6D2E-E6E0-22FE081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 </a:t>
            </a:r>
            <a:r>
              <a:rPr lang="it-IT" dirty="0" err="1">
                <a:latin typeface="Arial Black" panose="020B0A04020102020204" pitchFamily="34" charset="0"/>
              </a:rPr>
              <a:t>Standardization</a:t>
            </a:r>
            <a:r>
              <a:rPr lang="it-IT" dirty="0">
                <a:latin typeface="Arial Black" panose="020B0A04020102020204" pitchFamily="34" charset="0"/>
              </a:rPr>
              <a:t> &amp; Design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transformed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​ so all columns have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mean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variance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blipFill>
                <a:blip r:embed="rId2"/>
                <a:stretch>
                  <a:fillRect l="-118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/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800" dirty="0"/>
                  <a:t>We </a:t>
                </a:r>
                <a:r>
                  <a:rPr lang="it-IT" sz="2800" dirty="0" err="1"/>
                  <a:t>then</a:t>
                </a:r>
                <a:r>
                  <a:rPr lang="it-IT" sz="2800" dirty="0"/>
                  <a:t> create </a:t>
                </a:r>
                <a:r>
                  <a:rPr lang="it-IT" sz="2800" dirty="0" err="1"/>
                  <a:t>matrix</a:t>
                </a:r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it-IT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800" dirty="0"/>
                  <a:t>vector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standardized exam score.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blipFill>
                <a:blip r:embed="rId3"/>
                <a:stretch>
                  <a:fillRect l="-1185" t="-7051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318F7F-BAEF-F5A3-A735-00EDB953504F}"/>
              </a:ext>
            </a:extLst>
          </p:cNvPr>
          <p:cNvSpPr txBox="1"/>
          <p:nvPr/>
        </p:nvSpPr>
        <p:spPr>
          <a:xfrm>
            <a:off x="760379" y="45720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Standardization </a:t>
            </a:r>
            <a:r>
              <a:rPr lang="en-US" sz="2800" b="1" dirty="0"/>
              <a:t>removes scale effects</a:t>
            </a:r>
            <a:r>
              <a:rPr lang="en-US" sz="2800" dirty="0"/>
              <a:t>, letting us use a </a:t>
            </a:r>
            <a:r>
              <a:rPr lang="en-US" sz="2800" b="1" dirty="0">
                <a:solidFill>
                  <a:srgbClr val="FF0000"/>
                </a:solidFill>
              </a:rPr>
              <a:t>single learning rate</a:t>
            </a:r>
            <a:r>
              <a:rPr lang="en-US" sz="2800" dirty="0"/>
              <a:t> across all coefficients.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8959-BACC-C2F9-DF01-F803F6BE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5314F8E-7D1F-E06B-089F-DEA3397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 </a:t>
            </a:r>
            <a:r>
              <a:rPr lang="it-IT" dirty="0" err="1">
                <a:latin typeface="Arial Black" panose="020B0A04020102020204" pitchFamily="34" charset="0"/>
              </a:rPr>
              <a:t>Exploratory</a:t>
            </a:r>
            <a:r>
              <a:rPr lang="it-IT" dirty="0">
                <a:latin typeface="Arial Black" panose="020B0A04020102020204" pitchFamily="34" charset="0"/>
              </a:rPr>
              <a:t> </a:t>
            </a:r>
            <a:r>
              <a:rPr lang="it-IT" dirty="0" err="1">
                <a:latin typeface="Arial Black" panose="020B0A04020102020204" pitchFamily="34" charset="0"/>
              </a:rPr>
              <a:t>Scatter</a:t>
            </a:r>
            <a:r>
              <a:rPr lang="it-IT" dirty="0">
                <a:latin typeface="Arial Black" panose="020B0A04020102020204" pitchFamily="34" charset="0"/>
              </a:rPr>
              <a:t> Plots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79A465-AA6D-8AB8-35D8-BD67763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1031370"/>
            <a:ext cx="100313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4CF-2B6C-29DA-AADA-3B29EF846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0E2214-483A-A2DC-F0DA-7F2C270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1077218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Core GD </a:t>
            </a:r>
            <a:r>
              <a:rPr lang="it-IT" dirty="0" err="1">
                <a:latin typeface="Arial Black" panose="020B0A04020102020204" pitchFamily="34" charset="0"/>
              </a:rPr>
              <a:t>Implementation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C4CD1B-A781-BBA8-95CC-C1AD3F3AE527}"/>
              </a:ext>
            </a:extLst>
          </p:cNvPr>
          <p:cNvSpPr txBox="1"/>
          <p:nvPr/>
        </p:nvSpPr>
        <p:spPr>
          <a:xfrm>
            <a:off x="762000" y="22098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decided to pick the following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as our objective function for this analysis (</a:t>
            </a:r>
            <a:r>
              <a:rPr lang="it-IT" sz="2800" i="1" dirty="0" err="1"/>
              <a:t>Ordinary</a:t>
            </a:r>
            <a:r>
              <a:rPr lang="it-IT" sz="2800" i="1" dirty="0"/>
              <a:t> </a:t>
            </a:r>
            <a:r>
              <a:rPr lang="it-IT" sz="2800" i="1" dirty="0" err="1"/>
              <a:t>Least</a:t>
            </a:r>
            <a:r>
              <a:rPr lang="it-IT" sz="2800" i="1" dirty="0"/>
              <a:t> </a:t>
            </a:r>
            <a:r>
              <a:rPr lang="it-IT" sz="2800" i="1" dirty="0" err="1"/>
              <a:t>Squares</a:t>
            </a:r>
            <a:r>
              <a:rPr lang="it-IT" sz="2800" dirty="0"/>
              <a:t>):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/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80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sz="28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8D9E-EC04-00D0-E146-10B0A50F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F784A75-A76B-7E70-2590-63CF66A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538609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First </a:t>
            </a:r>
            <a:r>
              <a:rPr lang="it-IT" dirty="0" err="1">
                <a:latin typeface="Arial Black" panose="020B0A04020102020204" pitchFamily="34" charset="0"/>
              </a:rPr>
              <a:t>variant</a:t>
            </a:r>
            <a:r>
              <a:rPr lang="it-IT" dirty="0">
                <a:latin typeface="Arial Black" panose="020B0A04020102020204" pitchFamily="34" charset="0"/>
              </a:rPr>
              <a:t>: </a:t>
            </a:r>
            <a:r>
              <a:rPr lang="it-IT" dirty="0" err="1">
                <a:latin typeface="Arial Black" panose="020B0A04020102020204" pitchFamily="34" charset="0"/>
              </a:rPr>
              <a:t>Naive</a:t>
            </a:r>
            <a:r>
              <a:rPr lang="it-IT" dirty="0">
                <a:latin typeface="Arial Black" panose="020B0A04020102020204" pitchFamily="34" charset="0"/>
              </a:rPr>
              <a:t>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/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0.001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/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diverge)</a:t>
                </a:r>
                <a:endParaRPr lang="en-US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blipFill>
                <a:blip r:embed="rId4"/>
                <a:stretch>
                  <a:fillRect l="-3590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A5184B-EC83-ADB7-31A8-AF4D116A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580"/>
            <a:ext cx="11246144" cy="3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includes 16 variables, of which: </a:t>
            </a:r>
            <a:r>
              <a:rPr lang="it-IT" sz="2800" b="1" dirty="0"/>
              <a:t>9</a:t>
            </a:r>
            <a:r>
              <a:rPr lang="it-IT" sz="2800" dirty="0"/>
              <a:t> are </a:t>
            </a:r>
            <a:r>
              <a:rPr lang="it-IT" sz="2800" b="1" dirty="0" err="1">
                <a:solidFill>
                  <a:schemeClr val="tx1"/>
                </a:solidFill>
              </a:rPr>
              <a:t>numerical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  <a:r>
              <a:rPr lang="it-IT" sz="2800" dirty="0">
                <a:solidFill>
                  <a:schemeClr val="tx1"/>
                </a:solidFill>
              </a:rPr>
              <a:t>and</a:t>
            </a:r>
            <a:r>
              <a:rPr lang="it-IT" sz="2800" i="1" dirty="0">
                <a:solidFill>
                  <a:schemeClr val="tx1"/>
                </a:solidFill>
              </a:rPr>
              <a:t> </a:t>
            </a:r>
            <a:r>
              <a:rPr lang="it-IT" sz="2800" b="1" dirty="0">
                <a:solidFill>
                  <a:schemeClr val="tx1"/>
                </a:solidFill>
              </a:rPr>
              <a:t>7</a:t>
            </a:r>
            <a:r>
              <a:rPr lang="it-IT" sz="2800" dirty="0"/>
              <a:t> are </a:t>
            </a:r>
            <a:r>
              <a:rPr lang="it-IT" sz="2800" b="1" dirty="0" err="1">
                <a:solidFill>
                  <a:schemeClr val="tx1"/>
                </a:solidFill>
              </a:rPr>
              <a:t>categorical</a:t>
            </a:r>
            <a:endParaRPr lang="it-IT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1D8CD3-4F61-4A07-AA34-91E2331CD6F9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it-IT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Unique alphanumeric identifier for each student.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Student's gender {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it-IT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job</a:t>
            </a:r>
            <a:r>
              <a:rPr lang="it-IT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/>
              <a:t>Indicates whether the student has a job alongside studies {</a:t>
            </a:r>
            <a:r>
              <a:rPr lang="en-US" sz="2800" u="sng" dirty="0"/>
              <a:t>Yes</a:t>
            </a:r>
            <a:r>
              <a:rPr lang="en-US" sz="2800" dirty="0"/>
              <a:t>, </a:t>
            </a:r>
            <a:r>
              <a:rPr lang="en-US" sz="2800" u="sng" dirty="0"/>
              <a:t>No</a:t>
            </a:r>
            <a:r>
              <a:rPr lang="en-US" sz="2800" dirty="0"/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 quality: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dietary quality {</a:t>
            </a:r>
            <a: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86045-0568-9261-04B4-8A930EEDDE22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education level: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Highest level of education attained by the student’s parents {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quality: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Perceived internet connection quality at home {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Extracurricular participation: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student participates in extracurricular activities {</a:t>
            </a:r>
            <a: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  <a:endParaRPr lang="it-I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2780-4C66-4EFE-DFD0-DB2D395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3112853-0DFD-1F50-AB03-73202D8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2AC17E-D8D5-A486-0640-5E2C306AB3A8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318C70-AF64-33FB-2451-C7701AC552CF}"/>
              </a:ext>
            </a:extLst>
          </p:cNvPr>
          <p:cNvSpPr txBox="1"/>
          <p:nvPr/>
        </p:nvSpPr>
        <p:spPr>
          <a:xfrm>
            <a:off x="762000" y="2305615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[years]</a:t>
            </a: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Integer value representing the student's 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 per day: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Average number of hours dedicated to studying each day.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hours: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Daily time spent on social media platforms.</a:t>
            </a:r>
            <a:endParaRPr lang="it-I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0C6B-030E-B2C4-BEAF-FC587F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11C49B-0444-1EF2-D5A1-1A5291A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1802B-98C6-5231-1279-46C26653EBA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743CBE-5E58-6FAD-4ADB-5D341CCE5AD0}"/>
              </a:ext>
            </a:extLst>
          </p:cNvPr>
          <p:cNvSpPr txBox="1"/>
          <p:nvPr/>
        </p:nvSpPr>
        <p:spPr>
          <a:xfrm>
            <a:off x="762000" y="2305615"/>
            <a:ext cx="1143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hours: </a:t>
            </a:r>
            <a:r>
              <a:rPr lang="en-US" sz="2800" dirty="0"/>
              <a:t>Daily time spent watching Netflix or similar platforms.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percentage: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Percentage of lectures or classes attended.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hours: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/>
              <a:t>Average number of hours of sleep per night.</a:t>
            </a:r>
            <a:endParaRPr lang="it-I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472A-4D4A-BABB-8472-F98BF2F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61D2CF-9962-4A62-894B-2F3C31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F1BAC-F349-10CD-CB08-362DBEC46DFE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4FAA0-C88F-A002-63B3-70C9FD75E6D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US" sz="2800" dirty="0"/>
              <a:t>Number of times per week the student engages in physical activity.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2800" dirty="0"/>
              <a:t>umerical score obtained in a key exam.</a:t>
            </a:r>
            <a:endParaRPr lang="it-I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3F6A5-001B-B497-EC41-3E1C1731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6B3AD3C-FB65-23A6-1942-53EBC510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Dataset </a:t>
            </a:r>
            <a:r>
              <a:rPr lang="it-IT" dirty="0" err="1">
                <a:latin typeface="Arial Black" panose="020B0A04020102020204" pitchFamily="34" charset="0"/>
              </a:rPr>
              <a:t>presentation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29B41-A88A-3890-8E01-F367A12525F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AB4B1-DE80-00A6-B19B-114C7C37665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US" sz="2800" dirty="0"/>
              <a:t>Number of times per week the student engages in physical activity.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 sz="2800" dirty="0"/>
              <a:t>umerical score obtained in a key exam.</a:t>
            </a:r>
            <a:endParaRPr lang="it-IT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it-IT" dirty="0">
                <a:latin typeface="Arial Black" panose="020B0A04020102020204" pitchFamily="34" charset="0"/>
              </a:rPr>
              <a:t>Data </a:t>
            </a:r>
            <a:r>
              <a:rPr lang="it-IT" dirty="0" err="1">
                <a:latin typeface="Arial Black" panose="020B0A04020102020204" pitchFamily="34" charset="0"/>
              </a:rPr>
              <a:t>preparation</a:t>
            </a:r>
            <a:endParaRPr lang="it-IT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2057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dataset contain roughly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it-IT" sz="2800" b="1" dirty="0" err="1"/>
              <a:t>rows</a:t>
            </a:r>
            <a:r>
              <a:rPr lang="it-IT" sz="2800" b="1" dirty="0"/>
              <a:t>.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C52BD-FDB4-9EE1-E9B8-63E21B9C1326}"/>
              </a:ext>
            </a:extLst>
          </p:cNvPr>
          <p:cNvSpPr txBox="1"/>
          <p:nvPr/>
        </p:nvSpPr>
        <p:spPr>
          <a:xfrm>
            <a:off x="800099" y="32004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conducted a </a:t>
            </a:r>
            <a:r>
              <a:rPr lang="en-US" sz="2800" b="1" dirty="0">
                <a:solidFill>
                  <a:srgbClr val="FF0000"/>
                </a:solidFill>
              </a:rPr>
              <a:t>missing data analysis</a:t>
            </a:r>
            <a:r>
              <a:rPr lang="en-US" sz="2800" dirty="0"/>
              <a:t>, computing the percentage of missing values for each feature. </a:t>
            </a:r>
          </a:p>
          <a:p>
            <a:r>
              <a:rPr lang="en-US" sz="2800" dirty="0"/>
              <a:t>We set a </a:t>
            </a:r>
            <a:r>
              <a:rPr lang="en-US" sz="2800" b="1" dirty="0"/>
              <a:t>threshold of 30% </a:t>
            </a:r>
            <a:r>
              <a:rPr lang="en-US" sz="2800" dirty="0"/>
              <a:t>missingness to </a:t>
            </a:r>
            <a:r>
              <a:rPr lang="en-US" sz="2800" b="1" dirty="0"/>
              <a:t>eliminate</a:t>
            </a:r>
            <a:r>
              <a:rPr lang="en-US" sz="2800" dirty="0"/>
              <a:t> any variable whose proportion of missing data </a:t>
            </a:r>
            <a:r>
              <a:rPr lang="en-US" sz="2800" b="1" dirty="0"/>
              <a:t>exceeded this limit</a:t>
            </a:r>
            <a:r>
              <a:rPr lang="en-US" sz="2800" dirty="0"/>
              <a:t>.</a:t>
            </a:r>
            <a:endParaRPr lang="it-IT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701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Cambria Math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 preparation</vt:lpstr>
      <vt:lpstr>Data preparation</vt:lpstr>
      <vt:lpstr>Data preparation</vt:lpstr>
      <vt:lpstr>Data preparation</vt:lpstr>
      <vt:lpstr>Data preparation</vt:lpstr>
      <vt:lpstr>Gradient Descent - Objective</vt:lpstr>
      <vt:lpstr>Gradient Descent - Pipeline</vt:lpstr>
      <vt:lpstr>Data Standardization &amp; Design Matrix</vt:lpstr>
      <vt:lpstr> Exploratory Scatter Plots</vt:lpstr>
      <vt:lpstr>Core GD Implementation</vt:lpstr>
      <vt:lpstr>First variant: Naive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Filippo Bolis</cp:lastModifiedBy>
  <cp:revision>5</cp:revision>
  <dcterms:created xsi:type="dcterms:W3CDTF">2025-06-12T18:24:46Z</dcterms:created>
  <dcterms:modified xsi:type="dcterms:W3CDTF">2025-06-13T19:06:17Z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