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301" r:id="rId21"/>
    <p:sldId id="302" r:id="rId22"/>
    <p:sldId id="303" r:id="rId23"/>
    <p:sldId id="305" r:id="rId24"/>
    <p:sldId id="306" r:id="rId25"/>
    <p:sldId id="307" r:id="rId26"/>
    <p:sldId id="304" r:id="rId27"/>
    <p:sldId id="308" r:id="rId28"/>
    <p:sldId id="30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10" r:id="rId47"/>
    <p:sldId id="311" r:id="rId48"/>
    <p:sldId id="312" r:id="rId49"/>
    <p:sldId id="313" r:id="rId50"/>
    <p:sldId id="314" r:id="rId51"/>
    <p:sldId id="315" r:id="rId5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8F9A5-25D9-4BE4-92E4-0A5AF102D313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1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Bolis Filippo Antonio 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1079493)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 err="1">
                <a:solidFill>
                  <a:srgbClr val="C96643"/>
                </a:solidFill>
                <a:latin typeface="Franklin Gothic Medium"/>
                <a:cs typeface="Franklin Gothic Medium"/>
              </a:rPr>
              <a:t>Ingegneria</a:t>
            </a:r>
            <a:r>
              <a:rPr lang="en-GB" sz="950" spc="85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 </a:t>
            </a:r>
            <a:r>
              <a:rPr lang="en-GB" sz="950" spc="-1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Informatica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4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Optimization Project</a:t>
            </a:r>
            <a:endParaRPr lang="en-GB" sz="3200" noProof="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230244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7808FE-754A-299E-621B-27200F3FD3AF}"/>
              </a:ext>
            </a:extLst>
          </p:cNvPr>
          <p:cNvSpPr txBox="1"/>
          <p:nvPr/>
        </p:nvSpPr>
        <p:spPr>
          <a:xfrm>
            <a:off x="762000" y="20574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presented missing values, but the proportion of missing entries was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well below the exclusion limit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59B73C-6FB9-AA6D-6AAC-9B47F01BA249}"/>
              </a:ext>
            </a:extLst>
          </p:cNvPr>
          <p:cNvSpPr txBox="1"/>
          <p:nvPr/>
        </p:nvSpPr>
        <p:spPr>
          <a:xfrm>
            <a:off x="800099" y="3446834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As a result, we applied a </a:t>
            </a:r>
            <a:r>
              <a:rPr lang="en-GB" sz="2800" b="1" noProof="0" dirty="0"/>
              <a:t>row-wise deletion</a:t>
            </a:r>
            <a:r>
              <a:rPr lang="en-GB" sz="2800" noProof="0" dirty="0"/>
              <a:t> strategy (</a:t>
            </a:r>
            <a:r>
              <a:rPr lang="en-GB" sz="2800" i="1" noProof="0" dirty="0" err="1"/>
              <a:t>dropna</a:t>
            </a:r>
            <a:r>
              <a:rPr lang="en-GB" sz="2800" noProof="0" dirty="0"/>
              <a:t>) to remove only the affected samples, ensuring a clean dataset </a:t>
            </a:r>
            <a:r>
              <a:rPr lang="en-GB" sz="2800" b="1" noProof="0" dirty="0"/>
              <a:t>without discarding</a:t>
            </a:r>
            <a:r>
              <a:rPr lang="en-GB" sz="2800" noProof="0" dirty="0"/>
              <a:t> useful variables. </a:t>
            </a: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2362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data, we visualized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distribution of all numerical features: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0636D8-253B-B881-FA2F-E4E0CD4828CC}"/>
              </a:ext>
            </a:extLst>
          </p:cNvPr>
          <p:cNvSpPr txBox="1"/>
          <p:nvPr/>
        </p:nvSpPr>
        <p:spPr>
          <a:xfrm>
            <a:off x="762000" y="38862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Most variables showed distributions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with normal.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6547-0C71-C107-349E-AAD84A89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CDE02C0-24B1-9783-855D-89514108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1F07F-92B0-B7CE-B6D3-3B833D26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1"/>
          <a:stretch>
            <a:fillRect/>
          </a:stretch>
        </p:blipFill>
        <p:spPr>
          <a:xfrm>
            <a:off x="322634" y="1219200"/>
            <a:ext cx="9182648" cy="4724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E50888-7A38-96C6-7264-18881560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7" r="72616" b="-1112"/>
          <a:stretch>
            <a:fillRect/>
          </a:stretch>
        </p:blipFill>
        <p:spPr>
          <a:xfrm>
            <a:off x="9505282" y="1219200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90FE2-6218-C6F5-D266-0AEEFF48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B0A7E3A-6AAD-030B-5A5E-A09A90A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501" y="381000"/>
            <a:ext cx="6794210" cy="575306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651D72D7-77D4-E669-5508-C3A956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3D76D3-EFAF-08F1-A2EF-78915448620C}"/>
              </a:ext>
            </a:extLst>
          </p:cNvPr>
          <p:cNvSpPr txBox="1"/>
          <p:nvPr/>
        </p:nvSpPr>
        <p:spPr>
          <a:xfrm>
            <a:off x="762000" y="2134147"/>
            <a:ext cx="4598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between the numerical variables in the dataset, we computed the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29889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9CD5-A17D-5D6F-81CE-46471ED2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42C39B5-F679-4246-4EBF-49650EB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00F51-6E7C-D7DA-083E-717C2E4F7EA4}"/>
              </a:ext>
            </a:extLst>
          </p:cNvPr>
          <p:cNvSpPr txBox="1"/>
          <p:nvPr/>
        </p:nvSpPr>
        <p:spPr>
          <a:xfrm>
            <a:off x="762000" y="2951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objective of our work is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to demonstrate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theoretical step‑size selection affects speed and stability of optimization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FB79-8530-F9D0-E8BF-B430995C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1AA9FA-5625-0876-3FE9-98C0BB8A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Pipeline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6DDFED-B947-75F7-9AD1-47D07324E1ED}"/>
              </a:ext>
            </a:extLst>
          </p:cNvPr>
          <p:cNvSpPr txBox="1"/>
          <p:nvPr/>
        </p:nvSpPr>
        <p:spPr>
          <a:xfrm>
            <a:off x="762000" y="1659285"/>
            <a:ext cx="10287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implemented a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workflow driven by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Gradient Descent.</a:t>
            </a:r>
          </a:p>
          <a:p>
            <a:endParaRPr lang="en-GB" sz="28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pipeline: 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every numerical feature.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 design matrix with an </a:t>
            </a: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en-GB" sz="2800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GD variants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with different step‑size rules.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convergence and fitted lines.</a:t>
            </a:r>
          </a:p>
        </p:txBody>
      </p:sp>
    </p:spTree>
    <p:extLst>
      <p:ext uri="{BB962C8B-B14F-4D97-AF65-F5344CB8AC3E}">
        <p14:creationId xmlns:p14="http://schemas.microsoft.com/office/powerpoint/2010/main" val="34879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2B2C-ED01-7EC5-1F33-CC0A4885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1DC3F9-51B8-6D2E-E6E0-22FE081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Standardization &amp; Design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/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transformed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​ so that all columns have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mean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variance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blipFill>
                <a:blip r:embed="rId2"/>
                <a:stretch>
                  <a:fillRect l="-1185" b="-119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/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We then create matrix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GB" sz="2800" noProof="0" dirty="0"/>
                  <a:t>vector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noProof="0" dirty="0"/>
                  <a:t> standardized exam score.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blipFill>
                <a:blip r:embed="rId3"/>
                <a:stretch>
                  <a:fillRect l="-1185" t="-7051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318F7F-BAEF-F5A3-A735-00EDB953504F}"/>
              </a:ext>
            </a:extLst>
          </p:cNvPr>
          <p:cNvSpPr txBox="1"/>
          <p:nvPr/>
        </p:nvSpPr>
        <p:spPr>
          <a:xfrm>
            <a:off x="760379" y="45720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Standardization </a:t>
            </a:r>
            <a:r>
              <a:rPr lang="en-GB" sz="2800" b="1" noProof="0" dirty="0"/>
              <a:t>removes scale effects</a:t>
            </a:r>
            <a:r>
              <a:rPr lang="en-GB" sz="2800" noProof="0" dirty="0"/>
              <a:t>, letting us use a </a:t>
            </a:r>
            <a:r>
              <a:rPr lang="en-GB" sz="2800" b="1" noProof="0" dirty="0">
                <a:solidFill>
                  <a:srgbClr val="FF0000"/>
                </a:solidFill>
              </a:rPr>
              <a:t>single learning rate</a:t>
            </a:r>
            <a:r>
              <a:rPr lang="en-GB" sz="2800" noProof="0" dirty="0"/>
              <a:t> across all coefficients.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8959-BACC-C2F9-DF01-F803F6BE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5314F8E-7D1F-E06B-089F-DEA3397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 Exploratory Scatter Plots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79A465-AA6D-8AB8-35D8-BD67763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1031370"/>
            <a:ext cx="100313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4CF-2B6C-29DA-AADA-3B29EF846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0E2214-483A-A2DC-F0DA-7F2C2708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Core GD Implementation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C4CD1B-A781-BBA8-95CC-C1AD3F3AE527}"/>
              </a:ext>
            </a:extLst>
          </p:cNvPr>
          <p:cNvSpPr txBox="1"/>
          <p:nvPr/>
        </p:nvSpPr>
        <p:spPr>
          <a:xfrm>
            <a:off x="762000" y="22098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decided to pick the following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as our objective function for this analysis (</a:t>
            </a:r>
            <a:r>
              <a:rPr lang="en-GB" sz="2800" i="1" noProof="0" dirty="0"/>
              <a:t>Ordinary Least Squares</a:t>
            </a:r>
            <a:r>
              <a:rPr lang="en-GB" sz="2800" noProof="0" dirty="0"/>
              <a:t>):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/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8D9E-EC04-00D0-E146-10B0A50F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F784A75-A76B-7E70-2590-63CF66A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First variant: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/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/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  <m:r>
                      <a:rPr lang="en-GB" sz="2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2800" i="1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diverge)</a:t>
                </a:r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blipFill>
                <a:blip r:embed="rId4"/>
                <a:stretch>
                  <a:fillRect l="-3590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1A5184B-EC83-ADB7-31A8-AF4D116A2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2580"/>
            <a:ext cx="11246144" cy="3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9812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under analysis contains information related to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students' daily habits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personal characteristics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with the objective of investigating potential correlations with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performance.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175D92-D0F6-BACE-DFE4-760B9D2727F5}"/>
              </a:ext>
            </a:extLst>
          </p:cNvPr>
          <p:cNvSpPr txBox="1"/>
          <p:nvPr/>
        </p:nvSpPr>
        <p:spPr>
          <a:xfrm>
            <a:off x="800099" y="4267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It includes 16 variables, of which: </a:t>
            </a:r>
            <a:r>
              <a:rPr lang="en-GB" sz="2800" b="1" noProof="0" dirty="0"/>
              <a:t>9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numerical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noProof="0" dirty="0">
                <a:solidFill>
                  <a:schemeClr val="tx1"/>
                </a:solidFill>
              </a:rPr>
              <a:t>and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b="1" noProof="0" dirty="0">
                <a:solidFill>
                  <a:schemeClr val="tx1"/>
                </a:solidFill>
              </a:rPr>
              <a:t>7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categorical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2A119-4ABC-3C8B-5484-D7473DB17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61263EB-85B4-5FC6-D83E-77809570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Second</a:t>
            </a:r>
            <a:r>
              <a:rPr lang="en-GB" noProof="0" dirty="0">
                <a:latin typeface="Arial Black" panose="020B0A04020102020204" pitchFamily="34" charset="0"/>
              </a:rPr>
              <a:t> variant: Smoothness‑Based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39AC60F-624F-E52A-D173-93081528CFF2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compute once the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Lipschitz constant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noProof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noProof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i="1" noProof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 noProof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39AC60F-624F-E52A-D173-93081528C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6E3EFE-F20C-97AE-1F36-F86E54BD45CD}"/>
                  </a:ext>
                </a:extLst>
              </p:cNvPr>
              <p:cNvSpPr txBox="1"/>
              <p:nvPr/>
            </p:nvSpPr>
            <p:spPr>
              <a:xfrm>
                <a:off x="762000" y="1656546"/>
                <a:ext cx="5105400" cy="700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And then we used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800" i="1" noProof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noProof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 noProof="0" dirty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6E3EFE-F20C-97AE-1F36-F86E54BD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6546"/>
                <a:ext cx="5105400" cy="700705"/>
              </a:xfrm>
              <a:prstGeom prst="rect">
                <a:avLst/>
              </a:prstGeom>
              <a:blipFill>
                <a:blip r:embed="rId3"/>
                <a:stretch>
                  <a:fillRect l="-2387" b="-9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E17B57FB-C4C3-D7A5-0125-A888F6BB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5"/>
          <a:stretch>
            <a:fillRect/>
          </a:stretch>
        </p:blipFill>
        <p:spPr>
          <a:xfrm>
            <a:off x="838200" y="2514600"/>
            <a:ext cx="11125200" cy="35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BF028-CA1B-019A-D2CB-7E9027A0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29D3AB-5678-28D0-4275-0A1F92C3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Third</a:t>
            </a:r>
            <a:r>
              <a:rPr lang="en-GB" noProof="0" dirty="0">
                <a:latin typeface="Arial Black" panose="020B0A04020102020204" pitchFamily="34" charset="0"/>
              </a:rPr>
              <a:t> variant: Bounded‑Gradient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DC173E-56D7-E275-2260-9950304DE133}"/>
                  </a:ext>
                </a:extLst>
              </p:cNvPr>
              <p:cNvSpPr txBox="1"/>
              <p:nvPr/>
            </p:nvSpPr>
            <p:spPr>
              <a:xfrm>
                <a:off x="768485" y="171799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empirically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assumed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 lie in a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radius </a:t>
                </a:r>
                <a14:m>
                  <m:oMath xmlns:m="http://schemas.openxmlformats.org/officeDocument/2006/math">
                    <m:r>
                      <a:rPr lang="it-IT" sz="28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𝐑</m:t>
                    </m:r>
                    <m:r>
                      <a:rPr lang="it-IT" sz="2800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𝟐𝟓</m:t>
                    </m:r>
                  </m:oMath>
                </a14:m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ball.</a:t>
                </a:r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DC173E-56D7-E275-2260-9950304DE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5" y="171799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r="-522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AB8939-7B88-67E8-2756-030628486C06}"/>
              </a:ext>
            </a:extLst>
          </p:cNvPr>
          <p:cNvSpPr txBox="1"/>
          <p:nvPr/>
        </p:nvSpPr>
        <p:spPr>
          <a:xfrm>
            <a:off x="770106" y="2602309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" panose="020B0604020202020204" pitchFamily="34" charset="0"/>
              </a:rPr>
              <a:t>Then we bound the gradient norm and set: 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E068F3-AB4D-1BC7-A30D-4A64EAC6B625}"/>
                  </a:ext>
                </a:extLst>
              </p:cNvPr>
              <p:cNvSpPr txBox="1"/>
              <p:nvPr/>
            </p:nvSpPr>
            <p:spPr>
              <a:xfrm>
                <a:off x="7315200" y="2374169"/>
                <a:ext cx="3200400" cy="979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noProof="0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GB" sz="2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noProof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noProof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GB" sz="2800" b="1" i="1" noProof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ad>
                            <m:radPr>
                              <m:degHide m:val="on"/>
                              <m:ctrlPr>
                                <a:rPr lang="en-GB" sz="2800" b="1" i="1" noProof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1" i="1" noProof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E068F3-AB4D-1BC7-A30D-4A64EAC6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374169"/>
                <a:ext cx="3200400" cy="979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CE26DB-A66C-C303-12D7-7F69058B7806}"/>
                  </a:ext>
                </a:extLst>
              </p:cNvPr>
              <p:cNvSpPr txBox="1"/>
              <p:nvPr/>
            </p:nvSpPr>
            <p:spPr>
              <a:xfrm>
                <a:off x="768484" y="3450954"/>
                <a:ext cx="6165715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With:</a:t>
                </a:r>
              </a:p>
              <a:p>
                <a:endParaRPr lang="en-GB" sz="2800" noProof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GB" sz="2800" i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6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(Appear to be the </a:t>
                </a:r>
                <a:r>
                  <a:rPr lang="en-GB" sz="1600" i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best empirical value)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CE26DB-A66C-C303-12D7-7F69058B7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4" y="3450954"/>
                <a:ext cx="6165715" cy="2246769"/>
              </a:xfrm>
              <a:prstGeom prst="rect">
                <a:avLst/>
              </a:prstGeom>
              <a:blipFill>
                <a:blip r:embed="rId4"/>
                <a:stretch>
                  <a:fillRect l="-1978" t="-2710" b="-10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10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9CD5-A5AE-5B38-D90A-AA016B1E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D5301DD7-6F83-9632-58DF-4576F685D0C4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p:pic>
        <p:nvPicPr>
          <p:cNvPr id="9" name="Immagine 8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E55565FA-28F2-1892-F78D-5DCD76CB6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"/>
          <a:stretch>
            <a:fillRect/>
          </a:stretch>
        </p:blipFill>
        <p:spPr>
          <a:xfrm>
            <a:off x="762000" y="1524000"/>
            <a:ext cx="11125200" cy="42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A887C-E5CA-61B5-101C-221BBACA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62D88B21-0E1A-0E95-B835-24995543D2F6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288CD1-04C5-7CB1-1BE3-E2F14B1DF7E5}"/>
                  </a:ext>
                </a:extLst>
              </p:cNvPr>
              <p:cNvSpPr txBox="1"/>
              <p:nvPr/>
            </p:nvSpPr>
            <p:spPr>
              <a:xfrm>
                <a:off x="762000" y="1752600"/>
                <a:ext cx="10515600" cy="3307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realize that since the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size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used is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significantly smaller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than the typical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choice due to its dependency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it-IT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this results in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slower but more stable convergence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requiring many more iterations (around 105) to reach the optimum. 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show the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trade-off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between stability and speed in our approach.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288CD1-04C5-7CB1-1BE3-E2F14B1D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10515600" cy="3307829"/>
              </a:xfrm>
              <a:prstGeom prst="rect">
                <a:avLst/>
              </a:prstGeom>
              <a:blipFill>
                <a:blip r:embed="rId2"/>
                <a:stretch>
                  <a:fillRect l="-1159" t="-2030" r="-1333" b="-4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52512-4BC4-91C0-2554-A122A2481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CAB85F8E-6365-C73B-88BE-3F6C103C0B9F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1E1749-D784-C156-982D-290A8083507D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51560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Furthermore, we attempted to incorporate the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theoretical formula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minimum number of iterations required to reach a target accuracy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=1⋅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using the bound: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1E1749-D784-C156-982D-290A8083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515600" cy="1815882"/>
              </a:xfrm>
              <a:prstGeom prst="rect">
                <a:avLst/>
              </a:prstGeom>
              <a:blipFill>
                <a:blip r:embed="rId2"/>
                <a:stretch>
                  <a:fillRect l="-1159" t="-3704" r="-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10E653-893C-9004-ECE9-A19E8573BC83}"/>
                  </a:ext>
                </a:extLst>
              </p:cNvPr>
              <p:cNvSpPr txBox="1"/>
              <p:nvPr/>
            </p:nvSpPr>
            <p:spPr>
              <a:xfrm>
                <a:off x="762000" y="3810000"/>
                <a:ext cx="105156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in practice, this leads to an </a:t>
                </a:r>
                <a:r>
                  <a:rPr 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extremely large value for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(on the order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1⋅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 As a consequence, the computed learning rate 𝛾 being inversely proportional to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becomes </a:t>
                </a:r>
                <a:r>
                  <a:rPr 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incredibly small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resulting in practically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updates at each step.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10E653-893C-9004-ECE9-A19E8573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810000"/>
                <a:ext cx="10515600" cy="2246769"/>
              </a:xfrm>
              <a:prstGeom prst="rect">
                <a:avLst/>
              </a:prstGeom>
              <a:blipFill>
                <a:blip r:embed="rId3"/>
                <a:stretch>
                  <a:fillRect l="-1159" t="-2710" b="-6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2EEC858-56B2-EB9B-880C-DEB183008C59}"/>
                  </a:ext>
                </a:extLst>
              </p:cNvPr>
              <p:cNvSpPr txBox="1"/>
              <p:nvPr/>
            </p:nvSpPr>
            <p:spPr>
              <a:xfrm>
                <a:off x="4494179" y="2917463"/>
                <a:ext cx="1676400" cy="778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​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2EEC858-56B2-EB9B-880C-DEB18300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179" y="2917463"/>
                <a:ext cx="1676400" cy="778996"/>
              </a:xfrm>
              <a:prstGeom prst="rect">
                <a:avLst/>
              </a:prstGeom>
              <a:blipFill>
                <a:blip r:embed="rId4"/>
                <a:stretch>
                  <a:fillRect b="-6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4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AA21-FBE4-DC53-03CD-8D037359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038F0-820A-688B-07F3-CCAE8BA0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Fourth</a:t>
            </a:r>
            <a:r>
              <a:rPr lang="en-GB" noProof="0" dirty="0">
                <a:latin typeface="Arial Black" panose="020B0A04020102020204" pitchFamily="34" charset="0"/>
              </a:rPr>
              <a:t> variant: Strongly‑Convex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3858-0A18-D4C1-3A84-958A42F84527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GB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calculated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reused the same </a:t>
                </a:r>
                <a14:m>
                  <m:oMath xmlns:m="http://schemas.openxmlformats.org/officeDocument/2006/math">
                    <m:r>
                      <a:rPr lang="it-IT" sz="2800" b="0" i="1" noProof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as before.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3858-0A18-D4C1-3A84-958A42F84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r="-1275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54ABAB-E31B-8D11-96BA-A25BDC9C5601}"/>
                  </a:ext>
                </a:extLst>
              </p:cNvPr>
              <p:cNvSpPr txBox="1"/>
              <p:nvPr/>
            </p:nvSpPr>
            <p:spPr>
              <a:xfrm>
                <a:off x="762000" y="1656546"/>
                <a:ext cx="11430000" cy="75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We calculated</a:t>
                </a:r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80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800" i="1" noProof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sz="2800" b="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it-IT" sz="2800" b="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were </a:t>
                </a:r>
                <a:r>
                  <a:rPr lang="it-IT" sz="2000" dirty="0" err="1"/>
                  <a:t>unknown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we </a:t>
                </a:r>
                <a:r>
                  <a:rPr lang="it-IT" sz="2000" dirty="0" err="1"/>
                  <a:t>would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have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used </a:t>
                </a:r>
                <a14:m>
                  <m:oMath xmlns:m="http://schemas.openxmlformats.org/officeDocument/2006/math">
                    <m:r>
                      <a:rPr lang="en-GB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00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 noProof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54ABAB-E31B-8D11-96BA-A25BDC9C5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6546"/>
                <a:ext cx="11430000" cy="752707"/>
              </a:xfrm>
              <a:prstGeom prst="rect">
                <a:avLst/>
              </a:prstGeom>
              <a:blipFill>
                <a:blip r:embed="rId3"/>
                <a:stretch>
                  <a:fillRect l="-1067" b="-2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7495877-57FD-45C1-8552-AD1A8766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17359"/>
            <a:ext cx="10363200" cy="36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7052A-341D-96AF-50CF-31AD837D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945721D-5387-32AF-A891-B377940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81" y="995809"/>
            <a:ext cx="10340519" cy="502399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AE8702AE-EE2F-5A69-A921-F8B02554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Regression Line Overlays</a:t>
            </a:r>
            <a:endParaRPr lang="en-GB" noProof="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7045-0E56-09E3-80C1-D9EBE3EA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470A38-90F1-AEE2-7278-C9E53A76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Convergence Comparison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9682A0-9BD9-E30A-3D7D-49BB1593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6" y="995809"/>
            <a:ext cx="4900980" cy="49291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18399C5-09B5-B521-83E5-EA07E27F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90" y="995809"/>
            <a:ext cx="4769674" cy="48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A8A8-7F9C-165D-9081-D4BC2D01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724A9A2-F098-12E1-7A77-4BD17E08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Performance Comparison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00F8059-62D9-BABD-5152-5B33455D1F2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2057400"/>
          <a:ext cx="5181600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968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838632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</a:tblGrid>
              <a:tr h="557171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en-US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Naive Test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Smooth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Lipschitz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Strong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convexity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6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3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B5D3-2361-52BD-659F-827776EF1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025AFCE-D10B-CABB-98F3-20394620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8BDCA7-D4C8-E6FD-096F-171610FE9C2F}"/>
              </a:ext>
            </a:extLst>
          </p:cNvPr>
          <p:cNvSpPr txBox="1"/>
          <p:nvPr/>
        </p:nvSpPr>
        <p:spPr>
          <a:xfrm>
            <a:off x="762000" y="1600200"/>
            <a:ext cx="10287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wanted to evaluate how Stochastic Gradient Descent methods compare to GD methods in reaching the optimum convergence.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For the first round of tests, we chose to use a single observation stochastic gradient, meaning the batch size used is equal to 1.</a:t>
            </a:r>
          </a:p>
        </p:txBody>
      </p:sp>
    </p:spTree>
    <p:extLst>
      <p:ext uri="{BB962C8B-B14F-4D97-AF65-F5344CB8AC3E}">
        <p14:creationId xmlns:p14="http://schemas.microsoft.com/office/powerpoint/2010/main" val="14828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1D8CD3-4F61-4A07-AA34-91E2331CD6F9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Unique alphanumeric identifier for each student.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Student's gender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time job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/>
              <a:t>Indicates whether the student has a job alongside studies {</a:t>
            </a:r>
            <a:r>
              <a:rPr lang="en-GB" sz="2800" u="sng" noProof="0" dirty="0"/>
              <a:t>Yes</a:t>
            </a:r>
            <a:r>
              <a:rPr lang="en-GB" sz="2800" noProof="0" dirty="0"/>
              <a:t>, </a:t>
            </a:r>
            <a:r>
              <a:rPr lang="en-GB" sz="2800" u="sng" noProof="0" dirty="0"/>
              <a:t>No</a:t>
            </a:r>
            <a:r>
              <a:rPr lang="en-GB" sz="2800" noProof="0" dirty="0"/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 quality: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dietary quality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284B-2262-EBF5-99EA-9FCDD9B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10C9DA7-F1EF-3E55-5CB2-6704F24D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 –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/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max number of epochs = 20.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/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C56C03A4-A109-4119-7AB8-15F09BFA3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89667"/>
            <a:ext cx="5334000" cy="39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279F-A412-52B9-F821-416007D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420A2D0-C1C9-F163-B257-811DEA0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optimal value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F124CA-63C2-8ED5-945F-B146FF21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345984"/>
            <a:ext cx="5477933" cy="44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</a:t>
                </a:r>
                <a:r>
                  <a:rPr lang="en-GB" sz="2800" noProof="0" dirty="0"/>
                  <a:t> 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arbitrary</a:t>
                </a:r>
              </a:p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algorithm oscillates near the optimum, but never quite reaches it.</a:t>
                </a:r>
              </a:p>
              <a:p>
                <a:pPr algn="l"/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not too surprising, as with this value of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even core gradient descent reached convergence.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blipFill>
                <a:blip r:embed="rId3"/>
                <a:stretch>
                  <a:fillRect l="-2621" t="-1897" r="-4456" b="-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CD0F-A9DC-8466-A17C-A065590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54DF643-02BA-7B66-F4EF-94F971DF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assuming bounded gradients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/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Under the assumption that we had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bounded gradients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it-IT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we considered: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|| x</a:t>
                </a:r>
                <a:r>
                  <a:rPr lang="en-US" sz="1200" dirty="0"/>
                  <a:t>0</a:t>
                </a:r>
                <a:r>
                  <a:rPr lang="en-US" sz="2800" dirty="0"/>
                  <a:t> – x*||&lt;R  = 25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 = Lipschitz constant (the same one used in GD)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 = total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blipFill>
                <a:blip r:embed="rId2"/>
                <a:stretch>
                  <a:fillRect l="-2353" t="-1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05AA012E-FC44-3D44-43C9-B1FACD28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54136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7F04-3934-1EF0-8974-478E1201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60B90BE-DFE6-C8DB-4034-342FAD8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Bounded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B159EB-4DB4-D3E1-E84E-85DF98FE6B19}"/>
              </a:ext>
            </a:extLst>
          </p:cNvPr>
          <p:cNvSpPr txBox="1"/>
          <p:nvPr/>
        </p:nvSpPr>
        <p:spPr>
          <a:xfrm>
            <a:off x="6553200" y="1600200"/>
            <a:ext cx="4648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step size used for bounded stochastic gradient causes the algorithm to get closer to the optimum, but on average it’s still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similar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the previous method.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2F8BA-A6B1-E60F-03FC-BCB5FE09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5629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0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9872B-1211-5B44-0B8A-399D23147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064E723-01DF-A388-DD5D-7C86B75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using Strong Convexity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/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recalled the fact that the chosen objective function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strongly convex </a:t>
                </a:r>
                <a:r>
                  <a:rPr lang="en-US" sz="2800" dirty="0"/>
                  <a:t>w. parameter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800" b="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In this case, we could have used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r>
                  <a:rPr lang="en-US" sz="2800" dirty="0"/>
                  <a:t>but the resulting step size would have been too small.</a:t>
                </a:r>
              </a:p>
              <a:p>
                <a:r>
                  <a:rPr lang="en-US" sz="2800" dirty="0"/>
                  <a:t>We chose to apply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blipFill>
                <a:blip r:embed="rId2"/>
                <a:stretch>
                  <a:fillRect l="-2162" t="-1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schermata, libro, menu&#10;&#10;Il contenuto generato dall'IA potrebbe non essere corretto.">
            <a:extLst>
              <a:ext uri="{FF2B5EF4-FFF2-40B4-BE49-F238E27FC236}">
                <a16:creationId xmlns:a16="http://schemas.microsoft.com/office/drawing/2014/main" id="{3DA46B4F-BA79-F0BB-1841-8B2349C1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42" y="1295400"/>
            <a:ext cx="5264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8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24D91-6308-A98B-A663-30169506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FA34042-2DC6-7DEC-293C-30C816FD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comparing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distance from the optimal objective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much smaller </a:t>
                </a:r>
                <a:r>
                  <a:rPr lang="en-US" sz="2800" dirty="0"/>
                  <a:t>using step size </a:t>
                </a:r>
                <a:endParaRPr lang="it-IT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 even though the rate of convergence is slightly slower compared to the other two methods used.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blipFill>
                <a:blip r:embed="rId2"/>
                <a:stretch>
                  <a:fillRect l="-2621" t="-2041" r="-2359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35BAA16-8F71-E907-29BD-91C4D5A4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219200"/>
            <a:ext cx="5604650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2BC46-2096-F3E0-20B3-97C2762F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174CA1-2B78-2A7D-DD7C-2F67C4A2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Other stochastic gradient based methods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computed other stochastic gradient based optimization methods: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 SGD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the objective to compare the effectiveness and speed of these algorithms in this problem.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re-computed Stochastic Gradient Descent using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this time extending the max number of iterations to 100 and utilizing a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minibatch size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(the same values we were going to use for the other methods)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blipFill>
                <a:blip r:embed="rId2"/>
                <a:stretch>
                  <a:fillRect l="-1143" t="-1340" r="-13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8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90FAA-6C42-C212-7A2C-BFE29026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75F0EE-65CC-CF95-4A8A-27CDC5E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ADAGRAD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ADAGRAD adapts the learning rate for each parameter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accumulated squared gradients</a:t>
                </a:r>
                <a:r>
                  <a:rPr lang="en-US" sz="2800" dirty="0"/>
                  <a:t>. Parameters with larger gradients in the past get smaller learning rates over time, while parameters with smaller gradients keep relatively higher learning rates.</a:t>
                </a:r>
              </a:p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sz="2800" dirty="0"/>
                  <a:t>, we obtained: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blipFill>
                <a:blip r:embed="rId2"/>
                <a:stretch>
                  <a:fillRect l="-1143" t="-1897" r="-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1D9DE5DF-8186-479F-30F8-2B91AE5C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343400"/>
            <a:ext cx="843631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AD49-9D59-4B65-01E5-E84475D7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C64C4F-4F3C-DA03-17C9-9092C1DA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ADAM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B12FC-C790-ED0D-35C9-A6F04845B5F6}"/>
              </a:ext>
            </a:extLst>
          </p:cNvPr>
          <p:cNvSpPr txBox="1"/>
          <p:nvPr/>
        </p:nvSpPr>
        <p:spPr>
          <a:xfrm>
            <a:off x="762000" y="1143000"/>
            <a:ext cx="1066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Adam is an </a:t>
            </a:r>
            <a:r>
              <a:rPr lang="en-US" sz="2800" b="1" dirty="0">
                <a:solidFill>
                  <a:srgbClr val="FF0000"/>
                </a:solidFill>
              </a:rPr>
              <a:t>adaptive optimization </a:t>
            </a:r>
            <a:r>
              <a:rPr lang="en-US" sz="2800" dirty="0"/>
              <a:t>algorithm that maintains exponentially decaying averages of past gradients (first moment) and squared gradients (second moment), which are used to adapt the learning rate for each parameter individually.</a:t>
            </a:r>
            <a:br>
              <a:rPr lang="en-US" sz="2800" dirty="0"/>
            </a:br>
            <a:r>
              <a:rPr lang="en-US" sz="2800" dirty="0"/>
              <a:t>Using parameters (as commonly used, for example by </a:t>
            </a:r>
            <a:r>
              <a:rPr lang="en-US" sz="2800" dirty="0" err="1"/>
              <a:t>Keras</a:t>
            </a:r>
            <a:r>
              <a:rPr lang="en-US" sz="2800" dirty="0"/>
              <a:t>)</a:t>
            </a:r>
          </a:p>
          <a:p>
            <a:r>
              <a:rPr lang="en-US" sz="2800" dirty="0"/>
              <a:t>β</a:t>
            </a:r>
            <a:r>
              <a:rPr lang="en-US" sz="1600" dirty="0"/>
              <a:t>1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1600" dirty="0"/>
              <a:t> </a:t>
            </a:r>
            <a:r>
              <a:rPr lang="it-IT" sz="2800" dirty="0"/>
              <a:t>0.9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first moment)</a:t>
            </a:r>
            <a:endParaRPr lang="en-US" sz="2800" dirty="0"/>
          </a:p>
          <a:p>
            <a:r>
              <a:rPr lang="el-GR" sz="2800" dirty="0"/>
              <a:t>β</a:t>
            </a:r>
            <a:r>
              <a:rPr lang="en-US" sz="1600" dirty="0"/>
              <a:t>2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2800" dirty="0"/>
              <a:t>0.999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second moment)</a:t>
            </a:r>
            <a:endParaRPr lang="en-US" sz="2800" dirty="0"/>
          </a:p>
          <a:p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8786E521-F9C1-7470-4912-5B953026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4640148"/>
            <a:ext cx="8779933" cy="11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E5B7B-9C9A-97FB-7D79-4BB55C81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6AF178D-89A9-E17A-0974-7905DBF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Sign SGD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656213-CA07-0A75-34E1-68D071EFBB22}"/>
              </a:ext>
            </a:extLst>
          </p:cNvPr>
          <p:cNvSpPr txBox="1"/>
          <p:nvPr/>
        </p:nvSpPr>
        <p:spPr>
          <a:xfrm>
            <a:off x="762000" y="1143000"/>
            <a:ext cx="1066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Sign SGD operates in a much more similar way to basic SGD but uses the </a:t>
            </a:r>
            <a:r>
              <a:rPr lang="en-US" sz="2800" b="1" dirty="0">
                <a:solidFill>
                  <a:srgbClr val="FF0000"/>
                </a:solidFill>
              </a:rPr>
              <a:t>sign of the gradient </a:t>
            </a:r>
            <a:r>
              <a:rPr lang="en-US" sz="2800" dirty="0"/>
              <a:t>for each parameter as step direction instead of its value.</a:t>
            </a:r>
          </a:p>
          <a:p>
            <a:endParaRPr lang="en-US" sz="2800" dirty="0"/>
          </a:p>
          <a:p>
            <a:r>
              <a:rPr lang="en-US" sz="2800" dirty="0"/>
              <a:t>As for ADAGRAD and ADAM we used step size 0.001.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F3F6A7D5-AF3B-2B64-B29D-9EC807CB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48200"/>
            <a:ext cx="82676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86045-0568-9261-04B4-8A930EEDDE22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Parental education level: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Highest level of education attained by the student’s parents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quality: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Perceived internet connection quality at home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Extracurricular participation: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student participates in extracurricular activities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58FB-6B1B-5A9D-09B7-45AA2F4F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8BE955F-A6EF-78CD-8BE5-DA20284E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Comparing all Stochastic methods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439029-5579-F0BA-22D8-9A8DC810A82F}"/>
              </a:ext>
            </a:extLst>
          </p:cNvPr>
          <p:cNvSpPr txBox="1"/>
          <p:nvPr/>
        </p:nvSpPr>
        <p:spPr>
          <a:xfrm>
            <a:off x="6477000" y="1143000"/>
            <a:ext cx="464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ADAM</a:t>
            </a:r>
            <a:r>
              <a:rPr lang="en-US" sz="1600" dirty="0"/>
              <a:t> is the fastest method out of the four, as it adapts the learning rate of each parameter using momentum, resulting in "smarter" adjustments;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Sign SGD </a:t>
            </a:r>
            <a:r>
              <a:rPr lang="en-US" sz="1600" dirty="0"/>
              <a:t>is the second fastest, as it applies simple constant updates always in the same direction;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Minibatch Gradient Descent </a:t>
            </a:r>
            <a:r>
              <a:rPr lang="en-US" sz="1600" dirty="0"/>
              <a:t>is relatively slower, as calculating the gradient stochastically may result in less decisive steps, requiring more iterations;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ADAGRAD</a:t>
            </a:r>
            <a:r>
              <a:rPr lang="en-US" sz="1600" dirty="0"/>
              <a:t> is the slowest, as the step size is inversely proportional to the gradient values, resulting in small updates that get smaller and smaller.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8F5DD4-8380-99AB-B37B-C395E2CC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5029201" cy="47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9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3AA1-7560-6545-17CF-D48BAF41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9251A8-42BB-FD35-2075-CF7F703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Coordinate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next step of the analysis was to compare the different possible techniques used for coordinate gradient descent, that consists in </a:t>
                </a:r>
                <a:r>
                  <a:rPr lang="en-US" sz="2800" b="1" dirty="0"/>
                  <a:t>updating</a:t>
                </a:r>
                <a:r>
                  <a:rPr lang="en-US" sz="2800" dirty="0"/>
                  <a:t> only </a:t>
                </a:r>
                <a:r>
                  <a:rPr lang="en-US" sz="2800" b="1" dirty="0"/>
                  <a:t>one dimension </a:t>
                </a:r>
                <a:r>
                  <a:rPr lang="en-US" sz="2800" dirty="0"/>
                  <a:t>of the feature array x  for each step.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For testing we will use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,with L being the Lipschitz constant.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blipFill>
                <a:blip r:embed="rId2"/>
                <a:stretch>
                  <a:fillRect l="-1185" t="-2041" r="-2133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2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C820-5EBA-437B-CD8B-EEF81871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262397-875B-CC9D-ECAF-E7E9066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Random coordinate </a:t>
            </a:r>
            <a:r>
              <a:rPr lang="en-GB" noProof="0" dirty="0">
                <a:latin typeface="Arial Black" panose="020B0A04020102020204" pitchFamily="34" charset="0"/>
              </a:rPr>
              <a:t>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/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 of coordinate descent, the direction picked at any given step,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completely random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This results in the algorithm reaching the optimum, but with a different number of steps at each execution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blipFill>
                <a:blip r:embed="rId2"/>
                <a:stretch>
                  <a:fillRect l="-1185" t="-22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903916F1-5DA1-C7DD-7E1B-BD545FA4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6"/>
          <a:stretch>
            <a:fillRect/>
          </a:stretch>
        </p:blipFill>
        <p:spPr>
          <a:xfrm>
            <a:off x="838200" y="3979087"/>
            <a:ext cx="8245555" cy="7507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9B1FEA-0F11-F87A-67B9-D4E3776EA341}"/>
              </a:ext>
            </a:extLst>
          </p:cNvPr>
          <p:cNvSpPr txBox="1"/>
          <p:nvPr/>
        </p:nvSpPr>
        <p:spPr>
          <a:xfrm>
            <a:off x="762000" y="4856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final steps are always the same, though, as convergence is eventually reached.</a:t>
            </a:r>
          </a:p>
        </p:txBody>
      </p:sp>
    </p:spTree>
    <p:extLst>
      <p:ext uri="{BB962C8B-B14F-4D97-AF65-F5344CB8AC3E}">
        <p14:creationId xmlns:p14="http://schemas.microsoft.com/office/powerpoint/2010/main" val="190745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0FD7-B30E-C391-ECF2-9F6433AA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1586E8-EE9A-903C-4BA1-BBC4B8EF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Importance sampling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variation, the choice of which coordinate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will be used for each step is still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800" dirty="0"/>
                  <a:t>, but the probability distribution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smoothness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associated with every coordinate: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With the choice being still randomized, the number of steps necessary for reaching the optimum change at every execution.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blipFill>
                <a:blip r:embed="rId2"/>
                <a:stretch>
                  <a:fillRect l="-1185" t="-1652" r="-1896" b="-3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45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45F4-D347-D7AC-392E-763F8EBDA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90310C-1465-1BB6-C3C1-16C81E6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Steepest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method, unlike the previous two,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800" dirty="0"/>
                  <a:t>: the direction chosen for each iteration is the one with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largest absolute value </a:t>
                </a:r>
                <a:r>
                  <a:rPr lang="en-US" sz="2800" dirty="0"/>
                  <a:t>of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gradient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𝑎𝑟𝑔𝑀𝑎𝑥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In this problem, the optimum value with this method is always reached in about 26 steps.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blipFill>
                <a:blip r:embed="rId2"/>
                <a:stretch>
                  <a:fillRect l="-1185" t="-1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88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19D-AC93-C92C-1CD0-888CB3A0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7F6892E-72FA-1B3A-4E94-DAC2BE34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Comparing the coordinate techniques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9574F0-925A-DBC4-7C30-2DDC510C91D0}"/>
              </a:ext>
            </a:extLst>
          </p:cNvPr>
          <p:cNvSpPr txBox="1"/>
          <p:nvPr/>
        </p:nvSpPr>
        <p:spPr>
          <a:xfrm>
            <a:off x="5867400" y="1466195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All three converge in less than 50 steps.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Steepest Coordinate</a:t>
            </a:r>
            <a:r>
              <a:rPr lang="en-US" sz="2800" dirty="0"/>
              <a:t> is by far the fastest method;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Importance Sampling </a:t>
            </a:r>
            <a:r>
              <a:rPr lang="en-US" sz="2800" dirty="0"/>
              <a:t>is slower;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Random Coordinate </a:t>
            </a:r>
            <a:r>
              <a:rPr lang="en-US" sz="2800" dirty="0"/>
              <a:t>has the most variance in its results.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BD3B59-B383-7A6F-5371-0FACAAA2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66195"/>
            <a:ext cx="4734725" cy="45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0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7207-9ECF-91B6-6599-832C9B4B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ECAB554-D32E-2101-13FC-E60626C6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Newton method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AE637D-0A70-FF7F-D6D1-91819CEFFD52}"/>
              </a:ext>
            </a:extLst>
          </p:cNvPr>
          <p:cNvSpPr txBox="1"/>
          <p:nvPr/>
        </p:nvSpPr>
        <p:spPr>
          <a:xfrm>
            <a:off x="762000" y="205740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Finally we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Implement multivariate linear regression via the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Newton method </a:t>
            </a:r>
            <a:endParaRPr lang="en-GB" sz="2800" i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369922-B0AF-1E9C-395E-A2BEB8C55074}"/>
                  </a:ext>
                </a:extLst>
              </p:cNvPr>
              <p:cNvSpPr txBox="1"/>
              <p:nvPr/>
            </p:nvSpPr>
            <p:spPr>
              <a:xfrm>
                <a:off x="762000" y="373380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first compute the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Hessian matrix: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369922-B0AF-1E9C-395E-A2BEB8C55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33800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941" b="-3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902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16C53-5287-D416-D9D9-73945F60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1A26ABE-0366-9522-4665-684850E3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Hessian Diagnostics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B7ECDB-A206-FCE2-560E-E2237302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11172448" cy="3692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C2AE1B-1F9F-4D45-A4BE-3323E56B025F}"/>
                  </a:ext>
                </a:extLst>
              </p:cNvPr>
              <p:cNvSpPr txBox="1"/>
              <p:nvPr/>
            </p:nvSpPr>
            <p:spPr>
              <a:xfrm>
                <a:off x="762000" y="4987751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Determinant of Hessian: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4,17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Hessian is invertible</a:t>
                </a:r>
                <a:endParaRPr lang="en-GB" sz="2800" b="1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C2AE1B-1F9F-4D45-A4BE-3323E56B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87751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159"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97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777C-EC61-6464-4DC3-E2CBE77C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A7C0BF2-97C4-F572-69C8-677F01E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848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Newton converge in one step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CF13B2-1CBE-2E8F-3531-E7DD249CCC9A}"/>
              </a:ext>
            </a:extLst>
          </p:cNvPr>
          <p:cNvSpPr txBox="1"/>
          <p:nvPr/>
        </p:nvSpPr>
        <p:spPr>
          <a:xfrm>
            <a:off x="762000" y="1447800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Since our objective function is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Newton's method is expected to converge in a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iteration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i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9F256A0-199E-05DA-ADB4-6574444873DC}"/>
                  </a:ext>
                </a:extLst>
              </p:cNvPr>
              <p:cNvSpPr txBox="1"/>
              <p:nvPr/>
            </p:nvSpPr>
            <p:spPr>
              <a:xfrm>
                <a:off x="4152900" y="2337146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9F256A0-199E-05DA-ADB4-65744448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2337146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27F5C-4DD1-5BCE-0ABD-0FDB199CF6A8}"/>
              </a:ext>
            </a:extLst>
          </p:cNvPr>
          <p:cNvSpPr txBox="1"/>
          <p:nvPr/>
        </p:nvSpPr>
        <p:spPr>
          <a:xfrm>
            <a:off x="752272" y="4890223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as expected: </a:t>
            </a:r>
          </a:p>
        </p:txBody>
      </p:sp>
      <p:pic>
        <p:nvPicPr>
          <p:cNvPr id="4" name="Immagine 3" descr="Immagine che contiene testo, Carattere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FFFED8CE-A169-152B-649C-B2EB7B688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7"/>
          <a:stretch>
            <a:fillRect/>
          </a:stretch>
        </p:blipFill>
        <p:spPr>
          <a:xfrm>
            <a:off x="3962400" y="4648200"/>
            <a:ext cx="4898614" cy="13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8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DA22-BB85-D98A-887D-B48CB48A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EFB8022-4819-7253-F448-133EB73C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Newton performance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668F35-0D2E-3650-127D-396FACF997B3}"/>
              </a:ext>
            </a:extLst>
          </p:cNvPr>
          <p:cNvSpPr txBox="1"/>
          <p:nvPr/>
        </p:nvSpPr>
        <p:spPr>
          <a:xfrm>
            <a:off x="762000" y="1524000"/>
            <a:ext cx="1021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general, computing the inverse of the Hessian can be computationally expensive. However, in our case, the Hessian was computed in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approximately 11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the optimal solution was found in an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6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are satisfied with this performance, as it is comparable to other methods tested. Therefore, there is no need to explore quasi-Newton approaches, which estimate the inverse Hessian, for further speed-up in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271459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2780-4C66-4EFE-DFD0-DB2D395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3112853-0DFD-1F50-AB03-73202D8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2AC17E-D8D5-A486-0640-5E2C306AB3A8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318C70-AF64-33FB-2451-C7701AC552CF}"/>
              </a:ext>
            </a:extLst>
          </p:cNvPr>
          <p:cNvSpPr txBox="1"/>
          <p:nvPr/>
        </p:nvSpPr>
        <p:spPr>
          <a:xfrm>
            <a:off x="762000" y="2305615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[years]</a:t>
            </a: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Integer value representing the student's 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hours per day: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Average number of hours dedicated to studying each day.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Daily time spent on social media platforms.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6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BEDFF-C5CA-0C95-175F-D7F507BC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5A5E9EE-F2B2-0E41-44B0-93C73E42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All performance compared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D0CEC5C-FF31-23FB-1B1D-82371FD6B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33602"/>
              </p:ext>
            </p:extLst>
          </p:nvPr>
        </p:nvGraphicFramePr>
        <p:xfrm>
          <a:off x="2286000" y="1143000"/>
          <a:ext cx="7619999" cy="478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71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1757108676"/>
                    </a:ext>
                  </a:extLst>
                </a:gridCol>
              </a:tblGrid>
              <a:tr h="557171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Steps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en-US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Naive Test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Smooth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Lipschitz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Strong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convexity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6333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Minibatch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Stochastic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385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ADAGRAD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0460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45344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Sign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Stochastic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180ms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72708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11+6ms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5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1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2C048-A946-ADD7-597E-6DAB6DF7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2878303-8A4F-ED39-31CB-0D8138E4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All performance compared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76073EB-E032-0E04-2444-1F9CEBE7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47880"/>
              </p:ext>
            </p:extLst>
          </p:nvPr>
        </p:nvGraphicFramePr>
        <p:xfrm>
          <a:off x="2286000" y="1371600"/>
          <a:ext cx="761999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71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1757108676"/>
                    </a:ext>
                  </a:extLst>
                </a:gridCol>
              </a:tblGrid>
              <a:tr h="625599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Coordinate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Steps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marL="0" algn="ctr"/>
                      <a:r>
                        <a:rPr lang="en-US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Random coordinate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About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Importance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About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528067">
                <a:tc>
                  <a:txBody>
                    <a:bodyPr/>
                    <a:lstStyle/>
                    <a:p>
                      <a:pPr marL="0" algn="ct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Steepest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coordinate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01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20C6B-030E-B2C4-BEAF-FC587F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11C49B-0444-1EF2-D5A1-1A5291A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91802B-98C6-5231-1279-46C26653EBA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743CBE-5E58-6FAD-4ADB-5D341CCE5AD0}"/>
              </a:ext>
            </a:extLst>
          </p:cNvPr>
          <p:cNvSpPr txBox="1"/>
          <p:nvPr/>
        </p:nvSpPr>
        <p:spPr>
          <a:xfrm>
            <a:off x="762000" y="2305615"/>
            <a:ext cx="1143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hours: </a:t>
            </a:r>
            <a:r>
              <a:rPr lang="en-GB" sz="2800" noProof="0" dirty="0"/>
              <a:t>Daily time spent watching Netflix or similar platforms.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percentage: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Percentage of lectures or classes attended.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Average number of hours of sleep per night.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472A-4D4A-BABB-8472-F98BF2F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61D2CF-9962-4A62-894B-2F3C31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F1BAC-F349-10CD-CB08-362DBEC46DFE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4FAA0-C88F-A002-63B3-70C9FD75E6D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3F6A5-001B-B497-EC41-3E1C1731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6B3AD3C-FB65-23A6-1942-53EBC510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29B41-A88A-3890-8E01-F367A12525F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AB4B1-DE80-00A6-B19B-114C7C37665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2057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 roughly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800" b="1" noProof="0" dirty="0"/>
              <a:t>rows.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C52BD-FDB4-9EE1-E9B8-63E21B9C1326}"/>
              </a:ext>
            </a:extLst>
          </p:cNvPr>
          <p:cNvSpPr txBox="1"/>
          <p:nvPr/>
        </p:nvSpPr>
        <p:spPr>
          <a:xfrm>
            <a:off x="800099" y="32004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We conducted a </a:t>
            </a:r>
            <a:r>
              <a:rPr lang="en-GB" sz="2800" b="1" noProof="0" dirty="0">
                <a:solidFill>
                  <a:srgbClr val="FF0000"/>
                </a:solidFill>
              </a:rPr>
              <a:t>missing data analysis</a:t>
            </a:r>
            <a:r>
              <a:rPr lang="en-GB" sz="2800" noProof="0" dirty="0"/>
              <a:t>, computing the percentage of missing values for each feature. </a:t>
            </a:r>
          </a:p>
          <a:p>
            <a:r>
              <a:rPr lang="en-GB" sz="2800" noProof="0" dirty="0"/>
              <a:t>We set a </a:t>
            </a:r>
            <a:r>
              <a:rPr lang="en-GB" sz="2800" b="1" noProof="0" dirty="0"/>
              <a:t>threshold of 30% </a:t>
            </a:r>
            <a:r>
              <a:rPr lang="en-GB" sz="2800" noProof="0" dirty="0"/>
              <a:t>missingness to </a:t>
            </a:r>
            <a:r>
              <a:rPr lang="en-GB" sz="2800" b="1" noProof="0" dirty="0"/>
              <a:t>eliminate</a:t>
            </a:r>
            <a:r>
              <a:rPr lang="en-GB" sz="2800" noProof="0" dirty="0"/>
              <a:t> any variable whose proportion of missing data </a:t>
            </a:r>
            <a:r>
              <a:rPr lang="en-GB" sz="2800" b="1" noProof="0" dirty="0"/>
              <a:t>exceeded this limit</a:t>
            </a:r>
            <a:r>
              <a:rPr lang="en-GB" sz="2800" noProof="0" dirty="0"/>
              <a:t>.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2139</Words>
  <Application>Microsoft Office PowerPoint</Application>
  <PresentationFormat>Widescreen</PresentationFormat>
  <Paragraphs>273</Paragraphs>
  <Slides>51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58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Optimization Project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 preparation</vt:lpstr>
      <vt:lpstr>Data preparation</vt:lpstr>
      <vt:lpstr>Data preparation</vt:lpstr>
      <vt:lpstr>Data preparation</vt:lpstr>
      <vt:lpstr>Data preparation</vt:lpstr>
      <vt:lpstr>Gradient Descent - Objective</vt:lpstr>
      <vt:lpstr>Gradient Descent - Pipeline</vt:lpstr>
      <vt:lpstr>Data Standardization &amp; Design Matrix</vt:lpstr>
      <vt:lpstr> Exploratory Scatter Plots</vt:lpstr>
      <vt:lpstr>Core GD Implementation</vt:lpstr>
      <vt:lpstr>First variant: Naive Test</vt:lpstr>
      <vt:lpstr>Second variant: Smoothness‑Based Step</vt:lpstr>
      <vt:lpstr>Third variant: Bounded‑Gradient</vt:lpstr>
      <vt:lpstr>Presentazione standard di PowerPoint</vt:lpstr>
      <vt:lpstr>Presentazione standard di PowerPoint</vt:lpstr>
      <vt:lpstr>Presentazione standard di PowerPoint</vt:lpstr>
      <vt:lpstr>Fourth variant: Strongly‑Convex Step</vt:lpstr>
      <vt:lpstr>Regression Line Overlays</vt:lpstr>
      <vt:lpstr>Convergence Comparison</vt:lpstr>
      <vt:lpstr>Performance Comparison</vt:lpstr>
      <vt:lpstr>Stochastic GD</vt:lpstr>
      <vt:lpstr>Stochastic GD – Naive test</vt:lpstr>
      <vt:lpstr>Convergence rate – Naïve vs optimal value </vt:lpstr>
      <vt:lpstr>SGD assuming bounded gradients</vt:lpstr>
      <vt:lpstr>Convergence rate – Naïve vs Bounded</vt:lpstr>
      <vt:lpstr>SGD using Strong Convexity</vt:lpstr>
      <vt:lpstr>Convergence rate – comparing results </vt:lpstr>
      <vt:lpstr>Other stochastic gradient based methods</vt:lpstr>
      <vt:lpstr>ADAGRAD</vt:lpstr>
      <vt:lpstr>ADAM</vt:lpstr>
      <vt:lpstr>Sign SGD</vt:lpstr>
      <vt:lpstr>Comparing all Stochastic methods</vt:lpstr>
      <vt:lpstr>Coordinate descent</vt:lpstr>
      <vt:lpstr>Random coordinate descent</vt:lpstr>
      <vt:lpstr>Importance sampling coordinate descent</vt:lpstr>
      <vt:lpstr>Steepest coordinate descent</vt:lpstr>
      <vt:lpstr>Comparing the coordinate techniques</vt:lpstr>
      <vt:lpstr>Newton method</vt:lpstr>
      <vt:lpstr>Hessian Diagnostics</vt:lpstr>
      <vt:lpstr>Newton converge in one step</vt:lpstr>
      <vt:lpstr>Newton performance</vt:lpstr>
      <vt:lpstr>All performance compared</vt:lpstr>
      <vt:lpstr>All performance compared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GABRIELE MAZZOLENI</cp:lastModifiedBy>
  <cp:revision>32</cp:revision>
  <dcterms:created xsi:type="dcterms:W3CDTF">2025-06-12T18:24:46Z</dcterms:created>
  <dcterms:modified xsi:type="dcterms:W3CDTF">2025-06-15T10:03:51Z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