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2" r:id="rId3"/>
    <p:sldId id="263" r:id="rId4"/>
    <p:sldId id="264" r:id="rId5"/>
    <p:sldId id="265" r:id="rId6"/>
    <p:sldId id="266" r:id="rId7"/>
    <p:sldId id="267" r:id="rId8"/>
    <p:sldId id="268" r:id="rId9"/>
    <p:sldId id="271" r:id="rId10"/>
    <p:sldId id="270" r:id="rId11"/>
    <p:sldId id="272" r:id="rId12"/>
    <p:sldId id="273" r:id="rId13"/>
    <p:sldId id="274" r:id="rId14"/>
    <p:sldId id="276" r:id="rId15"/>
    <p:sldId id="277" r:id="rId16"/>
    <p:sldId id="278" r:id="rId17"/>
    <p:sldId id="279" r:id="rId18"/>
    <p:sldId id="280" r:id="rId19"/>
    <p:sldId id="281" r:id="rId20"/>
    <p:sldId id="282" r:id="rId21"/>
    <p:sldId id="284" r:id="rId22"/>
    <p:sldId id="285" r:id="rId23"/>
    <p:sldId id="286" r:id="rId24"/>
    <p:sldId id="287" r:id="rId25"/>
    <p:sldId id="288" r:id="rId26"/>
    <p:sldId id="289" r:id="rId27"/>
    <p:sldId id="290" r:id="rId28"/>
    <p:sldId id="295" r:id="rId29"/>
    <p:sldId id="291" r:id="rId30"/>
    <p:sldId id="292" r:id="rId31"/>
    <p:sldId id="293" r:id="rId32"/>
    <p:sldId id="294" r:id="rId33"/>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84" autoAdjust="0"/>
    <p:restoredTop sz="94660"/>
  </p:normalViewPr>
  <p:slideViewPr>
    <p:cSldViewPr>
      <p:cViewPr varScale="1">
        <p:scale>
          <a:sx n="90" d="100"/>
          <a:sy n="90" d="100"/>
        </p:scale>
        <p:origin x="466"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35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8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8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62000" y="3"/>
            <a:ext cx="2564130" cy="127000"/>
          </a:xfrm>
          <a:custGeom>
            <a:avLst/>
            <a:gdLst/>
            <a:ahLst/>
            <a:cxnLst/>
            <a:rect l="l" t="t" r="r" b="b"/>
            <a:pathLst>
              <a:path w="2564129" h="127000">
                <a:moveTo>
                  <a:pt x="2563990" y="0"/>
                </a:moveTo>
                <a:lnTo>
                  <a:pt x="0" y="0"/>
                </a:lnTo>
                <a:lnTo>
                  <a:pt x="0" y="126996"/>
                </a:lnTo>
                <a:lnTo>
                  <a:pt x="2563990" y="126996"/>
                </a:lnTo>
                <a:lnTo>
                  <a:pt x="2563990" y="0"/>
                </a:lnTo>
                <a:close/>
              </a:path>
            </a:pathLst>
          </a:custGeom>
          <a:solidFill>
            <a:srgbClr val="CA6743"/>
          </a:solidFill>
        </p:spPr>
        <p:txBody>
          <a:bodyPr wrap="square" lIns="0" tIns="0" rIns="0" bIns="0" rtlCol="0"/>
          <a:lstStyle/>
          <a:p>
            <a:endParaRPr/>
          </a:p>
        </p:txBody>
      </p:sp>
      <p:pic>
        <p:nvPicPr>
          <p:cNvPr id="17" name="bg object 17"/>
          <p:cNvPicPr/>
          <p:nvPr/>
        </p:nvPicPr>
        <p:blipFill>
          <a:blip r:embed="rId7" cstate="print"/>
          <a:stretch>
            <a:fillRect/>
          </a:stretch>
        </p:blipFill>
        <p:spPr>
          <a:xfrm>
            <a:off x="0" y="6096000"/>
            <a:ext cx="12191998" cy="761999"/>
          </a:xfrm>
          <a:prstGeom prst="rect">
            <a:avLst/>
          </a:prstGeom>
        </p:spPr>
      </p:pic>
      <p:sp>
        <p:nvSpPr>
          <p:cNvPr id="2" name="Holder 2"/>
          <p:cNvSpPr>
            <a:spLocks noGrp="1"/>
          </p:cNvSpPr>
          <p:nvPr>
            <p:ph type="title"/>
          </p:nvPr>
        </p:nvSpPr>
        <p:spPr>
          <a:xfrm>
            <a:off x="1651547" y="65532"/>
            <a:ext cx="7619763" cy="1017523"/>
          </a:xfrm>
          <a:prstGeom prst="rect">
            <a:avLst/>
          </a:prstGeom>
        </p:spPr>
        <p:txBody>
          <a:bodyPr wrap="square" lIns="0" tIns="0" rIns="0" bIns="0">
            <a:spAutoFit/>
          </a:bodyPr>
          <a:lstStyle>
            <a:lvl1pPr>
              <a:defRPr sz="35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1284024" y="2064003"/>
            <a:ext cx="9448165" cy="2605404"/>
          </a:xfrm>
          <a:prstGeom prst="rect">
            <a:avLst/>
          </a:prstGeom>
        </p:spPr>
        <p:txBody>
          <a:bodyPr wrap="square" lIns="0" tIns="0" rIns="0" bIns="0">
            <a:spAutoFit/>
          </a:bodyPr>
          <a:lstStyle>
            <a:lvl1pPr>
              <a:defRPr sz="28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6/14/2025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1998" cy="6851649"/>
          </a:xfrm>
          <a:prstGeom prst="rect">
            <a:avLst/>
          </a:prstGeom>
        </p:spPr>
      </p:pic>
      <p:sp>
        <p:nvSpPr>
          <p:cNvPr id="4" name="object 4"/>
          <p:cNvSpPr txBox="1"/>
          <p:nvPr/>
        </p:nvSpPr>
        <p:spPr>
          <a:xfrm>
            <a:off x="8605154" y="3021076"/>
            <a:ext cx="3434445" cy="410369"/>
          </a:xfrm>
          <a:prstGeom prst="rect">
            <a:avLst/>
          </a:prstGeom>
        </p:spPr>
        <p:txBody>
          <a:bodyPr vert="horz" wrap="square" lIns="0" tIns="12700" rIns="0" bIns="0" rtlCol="0">
            <a:spAutoFit/>
          </a:bodyPr>
          <a:lstStyle/>
          <a:p>
            <a:pPr marL="12700">
              <a:lnSpc>
                <a:spcPts val="1150"/>
              </a:lnSpc>
              <a:spcBef>
                <a:spcPts val="100"/>
              </a:spcBef>
            </a:pPr>
            <a:r>
              <a:rPr lang="en-GB" sz="1000" spc="-10" noProof="0" dirty="0">
                <a:solidFill>
                  <a:srgbClr val="426EB0"/>
                </a:solidFill>
                <a:latin typeface="Franklin Gothic Medium"/>
                <a:cs typeface="Franklin Gothic Medium"/>
              </a:rPr>
              <a:t>Students</a:t>
            </a:r>
            <a:endParaRPr lang="en-GB" sz="1000" noProof="0" dirty="0">
              <a:latin typeface="Franklin Gothic Medium"/>
              <a:cs typeface="Franklin Gothic Medium"/>
            </a:endParaRPr>
          </a:p>
          <a:p>
            <a:pPr marL="12700">
              <a:lnSpc>
                <a:spcPts val="1870"/>
              </a:lnSpc>
            </a:pPr>
            <a:r>
              <a:rPr lang="en-GB" sz="1600" noProof="0" dirty="0">
                <a:solidFill>
                  <a:srgbClr val="FFFFFF"/>
                </a:solidFill>
                <a:latin typeface="Franklin Gothic Medium"/>
                <a:cs typeface="Franklin Gothic Medium"/>
              </a:rPr>
              <a:t>Bolis Filippo Antonio (</a:t>
            </a:r>
            <a:r>
              <a:rPr lang="en-GB" sz="1600" noProof="0" dirty="0" err="1">
                <a:solidFill>
                  <a:srgbClr val="FFFFFF"/>
                </a:solidFill>
                <a:latin typeface="Franklin Gothic Medium"/>
                <a:cs typeface="Franklin Gothic Medium"/>
              </a:rPr>
              <a:t>matr</a:t>
            </a:r>
            <a:r>
              <a:rPr lang="en-GB" sz="1600" noProof="0" dirty="0">
                <a:solidFill>
                  <a:srgbClr val="FFFFFF"/>
                </a:solidFill>
                <a:latin typeface="Franklin Gothic Medium"/>
                <a:cs typeface="Franklin Gothic Medium"/>
              </a:rPr>
              <a:t> 1079493)</a:t>
            </a:r>
            <a:endParaRPr lang="en-GB" sz="1600" noProof="0" dirty="0">
              <a:latin typeface="Franklin Gothic Medium"/>
              <a:cs typeface="Franklin Gothic Medium"/>
            </a:endParaRPr>
          </a:p>
        </p:txBody>
      </p:sp>
      <p:sp>
        <p:nvSpPr>
          <p:cNvPr id="5" name="object 5"/>
          <p:cNvSpPr txBox="1"/>
          <p:nvPr/>
        </p:nvSpPr>
        <p:spPr>
          <a:xfrm>
            <a:off x="8607347" y="2597900"/>
            <a:ext cx="1231265" cy="175260"/>
          </a:xfrm>
          <a:prstGeom prst="rect">
            <a:avLst/>
          </a:prstGeom>
        </p:spPr>
        <p:txBody>
          <a:bodyPr vert="horz" wrap="square" lIns="0" tIns="16510" rIns="0" bIns="0" rtlCol="0">
            <a:spAutoFit/>
          </a:bodyPr>
          <a:lstStyle/>
          <a:p>
            <a:pPr marL="12700">
              <a:lnSpc>
                <a:spcPct val="100000"/>
              </a:lnSpc>
              <a:spcBef>
                <a:spcPts val="130"/>
              </a:spcBef>
            </a:pPr>
            <a:r>
              <a:rPr lang="en-GB" sz="950" noProof="0" dirty="0" err="1">
                <a:solidFill>
                  <a:srgbClr val="C96643"/>
                </a:solidFill>
                <a:latin typeface="Franklin Gothic Medium"/>
                <a:cs typeface="Franklin Gothic Medium"/>
              </a:rPr>
              <a:t>Ingegneria</a:t>
            </a:r>
            <a:r>
              <a:rPr lang="en-GB" sz="950" spc="85" noProof="0" dirty="0">
                <a:solidFill>
                  <a:srgbClr val="C96643"/>
                </a:solidFill>
                <a:latin typeface="Franklin Gothic Medium"/>
                <a:cs typeface="Franklin Gothic Medium"/>
              </a:rPr>
              <a:t> </a:t>
            </a:r>
            <a:r>
              <a:rPr lang="en-GB" sz="950" spc="-10" noProof="0" dirty="0">
                <a:solidFill>
                  <a:srgbClr val="C96643"/>
                </a:solidFill>
                <a:latin typeface="Franklin Gothic Medium"/>
                <a:cs typeface="Franklin Gothic Medium"/>
              </a:rPr>
              <a:t>Informatica</a:t>
            </a:r>
            <a:endParaRPr lang="en-GB" sz="950" noProof="0" dirty="0">
              <a:latin typeface="Franklin Gothic Medium"/>
              <a:cs typeface="Franklin Gothic Medium"/>
            </a:endParaRPr>
          </a:p>
        </p:txBody>
      </p:sp>
      <p:sp>
        <p:nvSpPr>
          <p:cNvPr id="6" name="object 6"/>
          <p:cNvSpPr txBox="1">
            <a:spLocks noGrp="1"/>
          </p:cNvSpPr>
          <p:nvPr>
            <p:ph type="title"/>
          </p:nvPr>
        </p:nvSpPr>
        <p:spPr>
          <a:xfrm>
            <a:off x="853566" y="2560827"/>
            <a:ext cx="5242434" cy="505267"/>
          </a:xfrm>
          <a:prstGeom prst="rect">
            <a:avLst/>
          </a:prstGeom>
        </p:spPr>
        <p:txBody>
          <a:bodyPr vert="horz" wrap="square" lIns="0" tIns="12700" rIns="0" bIns="0" rtlCol="0">
            <a:spAutoFit/>
          </a:bodyPr>
          <a:lstStyle/>
          <a:p>
            <a:pPr marL="12700">
              <a:lnSpc>
                <a:spcPct val="100000"/>
              </a:lnSpc>
              <a:spcBef>
                <a:spcPts val="100"/>
              </a:spcBef>
            </a:pPr>
            <a:r>
              <a:rPr lang="en-GB" sz="3200" b="0" noProof="0" dirty="0">
                <a:solidFill>
                  <a:srgbClr val="FFFFFF"/>
                </a:solidFill>
                <a:latin typeface="Arial Black"/>
                <a:cs typeface="Arial Black"/>
              </a:rPr>
              <a:t>Optimization Project</a:t>
            </a:r>
            <a:endParaRPr lang="en-GB" sz="3200" noProof="0" dirty="0">
              <a:latin typeface="Arial Black"/>
              <a:cs typeface="Arial Black"/>
            </a:endParaRPr>
          </a:p>
        </p:txBody>
      </p:sp>
      <p:sp>
        <p:nvSpPr>
          <p:cNvPr id="7" name="object 7"/>
          <p:cNvSpPr txBox="1"/>
          <p:nvPr/>
        </p:nvSpPr>
        <p:spPr>
          <a:xfrm>
            <a:off x="853566" y="3230244"/>
            <a:ext cx="3559810" cy="391160"/>
          </a:xfrm>
          <a:prstGeom prst="rect">
            <a:avLst/>
          </a:prstGeom>
        </p:spPr>
        <p:txBody>
          <a:bodyPr vert="horz" wrap="square" lIns="0" tIns="12700" rIns="0" bIns="0" rtlCol="0">
            <a:spAutoFit/>
          </a:bodyPr>
          <a:lstStyle/>
          <a:p>
            <a:pPr marL="12700">
              <a:lnSpc>
                <a:spcPct val="100000"/>
              </a:lnSpc>
              <a:spcBef>
                <a:spcPts val="100"/>
              </a:spcBef>
            </a:pPr>
            <a:r>
              <a:rPr lang="en-GB" sz="2400" noProof="0" dirty="0">
                <a:solidFill>
                  <a:srgbClr val="FFFFFF"/>
                </a:solidFill>
                <a:latin typeface="Arial Black"/>
                <a:cs typeface="Arial Black"/>
              </a:rPr>
              <a:t>2024/2025</a:t>
            </a:r>
            <a:endParaRPr lang="en-GB" sz="2400" noProof="0" dirty="0">
              <a:latin typeface="Arial Black"/>
              <a:cs typeface="Arial Black"/>
            </a:endParaRPr>
          </a:p>
        </p:txBody>
      </p:sp>
      <p:sp>
        <p:nvSpPr>
          <p:cNvPr id="8" name="object 4">
            <a:extLst>
              <a:ext uri="{FF2B5EF4-FFF2-40B4-BE49-F238E27FC236}">
                <a16:creationId xmlns:a16="http://schemas.microsoft.com/office/drawing/2014/main" id="{5F36CE58-AAFE-238A-54E3-4AE5856774A5}"/>
              </a:ext>
            </a:extLst>
          </p:cNvPr>
          <p:cNvSpPr txBox="1"/>
          <p:nvPr/>
        </p:nvSpPr>
        <p:spPr>
          <a:xfrm>
            <a:off x="8605154" y="3468684"/>
            <a:ext cx="3434445" cy="256480"/>
          </a:xfrm>
          <a:prstGeom prst="rect">
            <a:avLst/>
          </a:prstGeom>
        </p:spPr>
        <p:txBody>
          <a:bodyPr vert="horz" wrap="square" lIns="0" tIns="12700" rIns="0" bIns="0" rtlCol="0">
            <a:spAutoFit/>
          </a:bodyPr>
          <a:lstStyle/>
          <a:p>
            <a:pPr marL="12700">
              <a:lnSpc>
                <a:spcPts val="1870"/>
              </a:lnSpc>
            </a:pPr>
            <a:r>
              <a:rPr lang="en-GB" sz="1600" noProof="0" dirty="0">
                <a:solidFill>
                  <a:srgbClr val="FFFFFF"/>
                </a:solidFill>
                <a:latin typeface="Franklin Gothic Medium"/>
                <a:cs typeface="Franklin Gothic Medium"/>
              </a:rPr>
              <a:t>Mazzoleni Gabriele 	(</a:t>
            </a:r>
            <a:r>
              <a:rPr lang="en-GB" sz="1600" noProof="0" dirty="0" err="1">
                <a:solidFill>
                  <a:srgbClr val="FFFFFF"/>
                </a:solidFill>
                <a:latin typeface="Franklin Gothic Medium"/>
                <a:cs typeface="Franklin Gothic Medium"/>
              </a:rPr>
              <a:t>matr</a:t>
            </a:r>
            <a:r>
              <a:rPr lang="en-GB" sz="1600" noProof="0" dirty="0">
                <a:solidFill>
                  <a:srgbClr val="FFFFFF"/>
                </a:solidFill>
                <a:latin typeface="Franklin Gothic Medium"/>
                <a:cs typeface="Franklin Gothic Medium"/>
              </a:rPr>
              <a:t> 1079514)</a:t>
            </a:r>
            <a:endParaRPr lang="en-GB" sz="1600" noProof="0" dirty="0">
              <a:latin typeface="Franklin Gothic Medium"/>
              <a:cs typeface="Franklin Gothic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64BB51-5901-DD53-B6B8-430FF53909E8}"/>
            </a:ext>
          </a:extLst>
        </p:cNvPr>
        <p:cNvGrpSpPr/>
        <p:nvPr/>
      </p:nvGrpSpPr>
      <p:grpSpPr>
        <a:xfrm>
          <a:off x="0" y="0"/>
          <a:ext cx="0" cy="0"/>
          <a:chOff x="0" y="0"/>
          <a:chExt cx="0" cy="0"/>
        </a:xfrm>
      </p:grpSpPr>
      <p:sp>
        <p:nvSpPr>
          <p:cNvPr id="10" name="Titolo 9">
            <a:extLst>
              <a:ext uri="{FF2B5EF4-FFF2-40B4-BE49-F238E27FC236}">
                <a16:creationId xmlns:a16="http://schemas.microsoft.com/office/drawing/2014/main" id="{3127E1D9-4C59-A4EC-B039-898334558E43}"/>
              </a:ext>
            </a:extLst>
          </p:cNvPr>
          <p:cNvSpPr>
            <a:spLocks noGrp="1"/>
          </p:cNvSpPr>
          <p:nvPr>
            <p:ph type="title"/>
          </p:nvPr>
        </p:nvSpPr>
        <p:spPr>
          <a:xfrm>
            <a:off x="762000" y="457200"/>
            <a:ext cx="5181599" cy="538609"/>
          </a:xfrm>
        </p:spPr>
        <p:txBody>
          <a:bodyPr/>
          <a:lstStyle/>
          <a:p>
            <a:r>
              <a:rPr lang="en-GB" noProof="0" dirty="0">
                <a:latin typeface="Arial Black" panose="020B0A04020102020204" pitchFamily="34" charset="0"/>
              </a:rPr>
              <a:t>Data preparation</a:t>
            </a:r>
          </a:p>
        </p:txBody>
      </p:sp>
      <p:sp>
        <p:nvSpPr>
          <p:cNvPr id="4" name="CasellaDiTesto 3">
            <a:extLst>
              <a:ext uri="{FF2B5EF4-FFF2-40B4-BE49-F238E27FC236}">
                <a16:creationId xmlns:a16="http://schemas.microsoft.com/office/drawing/2014/main" id="{FC7808FE-754A-299E-621B-27200F3FD3AF}"/>
              </a:ext>
            </a:extLst>
          </p:cNvPr>
          <p:cNvSpPr txBox="1"/>
          <p:nvPr/>
        </p:nvSpPr>
        <p:spPr>
          <a:xfrm>
            <a:off x="762000" y="2057400"/>
            <a:ext cx="10287000" cy="954107"/>
          </a:xfrm>
          <a:prstGeom prst="rect">
            <a:avLst/>
          </a:prstGeom>
          <a:noFill/>
        </p:spPr>
        <p:txBody>
          <a:bodyPr wrap="square">
            <a:spAutoFit/>
          </a:bodyPr>
          <a:lstStyle/>
          <a:p>
            <a:r>
              <a:rPr lang="en-GB" sz="2800" noProof="0" dirty="0">
                <a:latin typeface="Arial" panose="020B0604020202020204" pitchFamily="34" charset="0"/>
                <a:cs typeface="Arial" panose="020B0604020202020204" pitchFamily="34" charset="0"/>
              </a:rPr>
              <a:t>Only </a:t>
            </a:r>
            <a:r>
              <a:rPr lang="en-GB" sz="2800" b="1" noProof="0" dirty="0">
                <a:solidFill>
                  <a:srgbClr val="FF0000"/>
                </a:solidFill>
                <a:latin typeface="Arial" panose="020B0604020202020204" pitchFamily="34" charset="0"/>
                <a:cs typeface="Arial" panose="020B0604020202020204" pitchFamily="34" charset="0"/>
              </a:rPr>
              <a:t>one variable</a:t>
            </a:r>
            <a:r>
              <a:rPr lang="en-GB" sz="2800" noProof="0" dirty="0">
                <a:latin typeface="Arial" panose="020B0604020202020204" pitchFamily="34" charset="0"/>
                <a:cs typeface="Arial" panose="020B0604020202020204" pitchFamily="34" charset="0"/>
              </a:rPr>
              <a:t> presented missing values, but the proportion of missing entries was </a:t>
            </a:r>
            <a:r>
              <a:rPr lang="en-GB" sz="2800" b="1" noProof="0" dirty="0">
                <a:latin typeface="Arial" panose="020B0604020202020204" pitchFamily="34" charset="0"/>
                <a:cs typeface="Arial" panose="020B0604020202020204" pitchFamily="34" charset="0"/>
              </a:rPr>
              <a:t>well below the exclusion limit</a:t>
            </a:r>
            <a:r>
              <a:rPr lang="en-GB" sz="2800" noProof="0" dirty="0">
                <a:latin typeface="Arial" panose="020B0604020202020204" pitchFamily="34" charset="0"/>
                <a:cs typeface="Arial" panose="020B0604020202020204" pitchFamily="34" charset="0"/>
              </a:rPr>
              <a:t>.</a:t>
            </a:r>
            <a:endParaRPr lang="en-GB" sz="2800" b="1" noProof="0" dirty="0">
              <a:solidFill>
                <a:srgbClr val="FF0000"/>
              </a:solidFill>
              <a:latin typeface="Arial" panose="020B0604020202020204" pitchFamily="34" charset="0"/>
              <a:cs typeface="Arial" panose="020B0604020202020204" pitchFamily="34" charset="0"/>
            </a:endParaRPr>
          </a:p>
        </p:txBody>
      </p:sp>
      <p:sp>
        <p:nvSpPr>
          <p:cNvPr id="7" name="CasellaDiTesto 6">
            <a:extLst>
              <a:ext uri="{FF2B5EF4-FFF2-40B4-BE49-F238E27FC236}">
                <a16:creationId xmlns:a16="http://schemas.microsoft.com/office/drawing/2014/main" id="{2659B73C-6FB9-AA6D-6AAC-9B47F01BA249}"/>
              </a:ext>
            </a:extLst>
          </p:cNvPr>
          <p:cNvSpPr txBox="1"/>
          <p:nvPr/>
        </p:nvSpPr>
        <p:spPr>
          <a:xfrm>
            <a:off x="800099" y="3446834"/>
            <a:ext cx="10287000" cy="1384995"/>
          </a:xfrm>
          <a:prstGeom prst="rect">
            <a:avLst/>
          </a:prstGeom>
          <a:noFill/>
        </p:spPr>
        <p:txBody>
          <a:bodyPr wrap="square">
            <a:spAutoFit/>
          </a:bodyPr>
          <a:lstStyle/>
          <a:p>
            <a:r>
              <a:rPr lang="en-GB" sz="2800" noProof="0" dirty="0"/>
              <a:t>As a result, we applied a </a:t>
            </a:r>
            <a:r>
              <a:rPr lang="en-GB" sz="2800" b="1" noProof="0" dirty="0"/>
              <a:t>row-wise deletion</a:t>
            </a:r>
            <a:r>
              <a:rPr lang="en-GB" sz="2800" noProof="0" dirty="0"/>
              <a:t> strategy (</a:t>
            </a:r>
            <a:r>
              <a:rPr lang="en-GB" sz="2800" i="1" noProof="0" dirty="0" err="1"/>
              <a:t>dropna</a:t>
            </a:r>
            <a:r>
              <a:rPr lang="en-GB" sz="2800" noProof="0" dirty="0"/>
              <a:t>) to remove only the affected samples, ensuring a clean dataset </a:t>
            </a:r>
            <a:r>
              <a:rPr lang="en-GB" sz="2800" b="1" noProof="0" dirty="0"/>
              <a:t>without discarding</a:t>
            </a:r>
            <a:r>
              <a:rPr lang="en-GB" sz="2800" noProof="0" dirty="0"/>
              <a:t> useful variables. </a:t>
            </a:r>
          </a:p>
        </p:txBody>
      </p:sp>
    </p:spTree>
    <p:extLst>
      <p:ext uri="{BB962C8B-B14F-4D97-AF65-F5344CB8AC3E}">
        <p14:creationId xmlns:p14="http://schemas.microsoft.com/office/powerpoint/2010/main" val="3578804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280AF6-CB43-B2A4-FC22-D81DF7FB06E0}"/>
            </a:ext>
          </a:extLst>
        </p:cNvPr>
        <p:cNvGrpSpPr/>
        <p:nvPr/>
      </p:nvGrpSpPr>
      <p:grpSpPr>
        <a:xfrm>
          <a:off x="0" y="0"/>
          <a:ext cx="0" cy="0"/>
          <a:chOff x="0" y="0"/>
          <a:chExt cx="0" cy="0"/>
        </a:xfrm>
      </p:grpSpPr>
      <p:sp>
        <p:nvSpPr>
          <p:cNvPr id="10" name="Titolo 9">
            <a:extLst>
              <a:ext uri="{FF2B5EF4-FFF2-40B4-BE49-F238E27FC236}">
                <a16:creationId xmlns:a16="http://schemas.microsoft.com/office/drawing/2014/main" id="{9B165C04-00E1-90D7-25A0-739951208F97}"/>
              </a:ext>
            </a:extLst>
          </p:cNvPr>
          <p:cNvSpPr>
            <a:spLocks noGrp="1"/>
          </p:cNvSpPr>
          <p:nvPr>
            <p:ph type="title"/>
          </p:nvPr>
        </p:nvSpPr>
        <p:spPr>
          <a:xfrm>
            <a:off x="762000" y="457200"/>
            <a:ext cx="5181599" cy="538609"/>
          </a:xfrm>
        </p:spPr>
        <p:txBody>
          <a:bodyPr/>
          <a:lstStyle/>
          <a:p>
            <a:r>
              <a:rPr lang="en-GB" noProof="0" dirty="0">
                <a:latin typeface="Arial Black" panose="020B0A04020102020204" pitchFamily="34" charset="0"/>
              </a:rPr>
              <a:t>Data preparation</a:t>
            </a:r>
          </a:p>
        </p:txBody>
      </p:sp>
      <p:sp>
        <p:nvSpPr>
          <p:cNvPr id="4" name="CasellaDiTesto 3">
            <a:extLst>
              <a:ext uri="{FF2B5EF4-FFF2-40B4-BE49-F238E27FC236}">
                <a16:creationId xmlns:a16="http://schemas.microsoft.com/office/drawing/2014/main" id="{AAD153D7-1852-A2D8-E9E4-5BBBD89E4D5F}"/>
              </a:ext>
            </a:extLst>
          </p:cNvPr>
          <p:cNvSpPr txBox="1"/>
          <p:nvPr/>
        </p:nvSpPr>
        <p:spPr>
          <a:xfrm>
            <a:off x="762000" y="2362200"/>
            <a:ext cx="10287000" cy="954107"/>
          </a:xfrm>
          <a:prstGeom prst="rect">
            <a:avLst/>
          </a:prstGeom>
          <a:noFill/>
        </p:spPr>
        <p:txBody>
          <a:bodyPr wrap="square">
            <a:spAutoFit/>
          </a:bodyPr>
          <a:lstStyle/>
          <a:p>
            <a:r>
              <a:rPr lang="en-GB" sz="2800" noProof="0" dirty="0">
                <a:latin typeface="Arial" panose="020B0604020202020204" pitchFamily="34" charset="0"/>
                <a:cs typeface="Arial" panose="020B0604020202020204" pitchFamily="34" charset="0"/>
              </a:rPr>
              <a:t>To better understand the data, we visualized the </a:t>
            </a:r>
            <a:r>
              <a:rPr lang="en-GB" sz="2800" b="1" noProof="0" dirty="0">
                <a:latin typeface="Arial" panose="020B0604020202020204" pitchFamily="34" charset="0"/>
                <a:cs typeface="Arial" panose="020B0604020202020204" pitchFamily="34" charset="0"/>
              </a:rPr>
              <a:t>distribution of all numerical features:</a:t>
            </a:r>
            <a:endParaRPr lang="en-GB" sz="2800" b="1" noProof="0" dirty="0">
              <a:solidFill>
                <a:srgbClr val="FF0000"/>
              </a:solidFill>
              <a:latin typeface="Arial" panose="020B0604020202020204" pitchFamily="34" charset="0"/>
              <a:cs typeface="Arial" panose="020B0604020202020204" pitchFamily="34" charset="0"/>
            </a:endParaRPr>
          </a:p>
        </p:txBody>
      </p:sp>
      <p:sp>
        <p:nvSpPr>
          <p:cNvPr id="2" name="CasellaDiTesto 1">
            <a:extLst>
              <a:ext uri="{FF2B5EF4-FFF2-40B4-BE49-F238E27FC236}">
                <a16:creationId xmlns:a16="http://schemas.microsoft.com/office/drawing/2014/main" id="{D60636D8-253B-B881-FA2F-E4E0CD4828CC}"/>
              </a:ext>
            </a:extLst>
          </p:cNvPr>
          <p:cNvSpPr txBox="1"/>
          <p:nvPr/>
        </p:nvSpPr>
        <p:spPr>
          <a:xfrm>
            <a:off x="762000" y="3886200"/>
            <a:ext cx="10287000" cy="523220"/>
          </a:xfrm>
          <a:prstGeom prst="rect">
            <a:avLst/>
          </a:prstGeom>
          <a:noFill/>
        </p:spPr>
        <p:txBody>
          <a:bodyPr wrap="square">
            <a:spAutoFit/>
          </a:bodyPr>
          <a:lstStyle/>
          <a:p>
            <a:r>
              <a:rPr lang="en-GB" sz="2800" noProof="0" dirty="0">
                <a:latin typeface="Arial" panose="020B0604020202020204" pitchFamily="34" charset="0"/>
                <a:cs typeface="Arial" panose="020B0604020202020204" pitchFamily="34" charset="0"/>
              </a:rPr>
              <a:t>Most variables showed distributions </a:t>
            </a:r>
            <a:r>
              <a:rPr lang="en-GB" sz="2800" b="1" noProof="0" dirty="0">
                <a:solidFill>
                  <a:srgbClr val="FF0000"/>
                </a:solidFill>
                <a:latin typeface="Arial" panose="020B0604020202020204" pitchFamily="34" charset="0"/>
                <a:cs typeface="Arial" panose="020B0604020202020204" pitchFamily="34" charset="0"/>
              </a:rPr>
              <a:t>compatible with normal.</a:t>
            </a:r>
          </a:p>
        </p:txBody>
      </p:sp>
    </p:spTree>
    <p:extLst>
      <p:ext uri="{BB962C8B-B14F-4D97-AF65-F5344CB8AC3E}">
        <p14:creationId xmlns:p14="http://schemas.microsoft.com/office/powerpoint/2010/main" val="610034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096547-0C71-C107-349E-AAD84A893182}"/>
            </a:ext>
          </a:extLst>
        </p:cNvPr>
        <p:cNvGrpSpPr/>
        <p:nvPr/>
      </p:nvGrpSpPr>
      <p:grpSpPr>
        <a:xfrm>
          <a:off x="0" y="0"/>
          <a:ext cx="0" cy="0"/>
          <a:chOff x="0" y="0"/>
          <a:chExt cx="0" cy="0"/>
        </a:xfrm>
      </p:grpSpPr>
      <p:sp>
        <p:nvSpPr>
          <p:cNvPr id="10" name="Titolo 9">
            <a:extLst>
              <a:ext uri="{FF2B5EF4-FFF2-40B4-BE49-F238E27FC236}">
                <a16:creationId xmlns:a16="http://schemas.microsoft.com/office/drawing/2014/main" id="{BCDE02C0-24B1-9783-855D-89514108B395}"/>
              </a:ext>
            </a:extLst>
          </p:cNvPr>
          <p:cNvSpPr>
            <a:spLocks noGrp="1"/>
          </p:cNvSpPr>
          <p:nvPr>
            <p:ph type="title"/>
          </p:nvPr>
        </p:nvSpPr>
        <p:spPr>
          <a:xfrm>
            <a:off x="762000" y="457200"/>
            <a:ext cx="5181599" cy="538609"/>
          </a:xfrm>
        </p:spPr>
        <p:txBody>
          <a:bodyPr/>
          <a:lstStyle/>
          <a:p>
            <a:r>
              <a:rPr lang="en-GB" noProof="0" dirty="0">
                <a:latin typeface="Arial Black" panose="020B0A04020102020204" pitchFamily="34" charset="0"/>
              </a:rPr>
              <a:t>Data preparation</a:t>
            </a:r>
          </a:p>
        </p:txBody>
      </p:sp>
      <p:pic>
        <p:nvPicPr>
          <p:cNvPr id="5" name="Immagine 4">
            <a:extLst>
              <a:ext uri="{FF2B5EF4-FFF2-40B4-BE49-F238E27FC236}">
                <a16:creationId xmlns:a16="http://schemas.microsoft.com/office/drawing/2014/main" id="{EBB1F07F-92B0-B7CE-B6D3-3B833D26C2DC}"/>
              </a:ext>
            </a:extLst>
          </p:cNvPr>
          <p:cNvPicPr>
            <a:picLocks noChangeAspect="1"/>
          </p:cNvPicPr>
          <p:nvPr/>
        </p:nvPicPr>
        <p:blipFill>
          <a:blip r:embed="rId2"/>
          <a:srcRect b="31111"/>
          <a:stretch>
            <a:fillRect/>
          </a:stretch>
        </p:blipFill>
        <p:spPr>
          <a:xfrm>
            <a:off x="322634" y="1219200"/>
            <a:ext cx="9182648" cy="4724400"/>
          </a:xfrm>
          <a:prstGeom prst="rect">
            <a:avLst/>
          </a:prstGeom>
        </p:spPr>
      </p:pic>
      <p:pic>
        <p:nvPicPr>
          <p:cNvPr id="6" name="Immagine 5">
            <a:extLst>
              <a:ext uri="{FF2B5EF4-FFF2-40B4-BE49-F238E27FC236}">
                <a16:creationId xmlns:a16="http://schemas.microsoft.com/office/drawing/2014/main" id="{C2E50888-7A38-96C6-7264-188815601896}"/>
              </a:ext>
            </a:extLst>
          </p:cNvPr>
          <p:cNvPicPr>
            <a:picLocks noChangeAspect="1"/>
          </p:cNvPicPr>
          <p:nvPr/>
        </p:nvPicPr>
        <p:blipFill>
          <a:blip r:embed="rId2"/>
          <a:srcRect t="66667" r="72616" b="-1112"/>
          <a:stretch>
            <a:fillRect/>
          </a:stretch>
        </p:blipFill>
        <p:spPr>
          <a:xfrm>
            <a:off x="9505282" y="1219200"/>
            <a:ext cx="2514600" cy="2362200"/>
          </a:xfrm>
          <a:prstGeom prst="rect">
            <a:avLst/>
          </a:prstGeom>
        </p:spPr>
      </p:pic>
    </p:spTree>
    <p:extLst>
      <p:ext uri="{BB962C8B-B14F-4D97-AF65-F5344CB8AC3E}">
        <p14:creationId xmlns:p14="http://schemas.microsoft.com/office/powerpoint/2010/main" val="3866028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590FE2-6218-C6F5-D266-0AEEFF48ABEB}"/>
            </a:ext>
          </a:extLst>
        </p:cNvPr>
        <p:cNvGrpSpPr/>
        <p:nvPr/>
      </p:nvGrpSpPr>
      <p:grpSpPr>
        <a:xfrm>
          <a:off x="0" y="0"/>
          <a:ext cx="0" cy="0"/>
          <a:chOff x="0" y="0"/>
          <a:chExt cx="0" cy="0"/>
        </a:xfrm>
      </p:grpSpPr>
      <p:pic>
        <p:nvPicPr>
          <p:cNvPr id="3" name="Immagine 2">
            <a:extLst>
              <a:ext uri="{FF2B5EF4-FFF2-40B4-BE49-F238E27FC236}">
                <a16:creationId xmlns:a16="http://schemas.microsoft.com/office/drawing/2014/main" id="{DB0A7E3A-6AAD-030B-5A5E-A09A90A314F5}"/>
              </a:ext>
            </a:extLst>
          </p:cNvPr>
          <p:cNvPicPr>
            <a:picLocks noChangeAspect="1"/>
          </p:cNvPicPr>
          <p:nvPr/>
        </p:nvPicPr>
        <p:blipFill>
          <a:blip r:embed="rId2"/>
          <a:srcRect/>
          <a:stretch>
            <a:fillRect/>
          </a:stretch>
        </p:blipFill>
        <p:spPr>
          <a:xfrm>
            <a:off x="5360501" y="381000"/>
            <a:ext cx="6794210" cy="5753064"/>
          </a:xfrm>
          <a:prstGeom prst="rect">
            <a:avLst/>
          </a:prstGeom>
        </p:spPr>
      </p:pic>
      <p:sp>
        <p:nvSpPr>
          <p:cNvPr id="10" name="Titolo 9">
            <a:extLst>
              <a:ext uri="{FF2B5EF4-FFF2-40B4-BE49-F238E27FC236}">
                <a16:creationId xmlns:a16="http://schemas.microsoft.com/office/drawing/2014/main" id="{651D72D7-77D4-E669-5508-C3A95613F43C}"/>
              </a:ext>
            </a:extLst>
          </p:cNvPr>
          <p:cNvSpPr>
            <a:spLocks noGrp="1"/>
          </p:cNvSpPr>
          <p:nvPr>
            <p:ph type="title"/>
          </p:nvPr>
        </p:nvSpPr>
        <p:spPr>
          <a:xfrm>
            <a:off x="762000" y="457200"/>
            <a:ext cx="5181599" cy="538609"/>
          </a:xfrm>
        </p:spPr>
        <p:txBody>
          <a:bodyPr/>
          <a:lstStyle/>
          <a:p>
            <a:r>
              <a:rPr lang="en-GB" noProof="0" dirty="0">
                <a:latin typeface="Arial Black" panose="020B0A04020102020204" pitchFamily="34" charset="0"/>
              </a:rPr>
              <a:t>Data preparation</a:t>
            </a:r>
          </a:p>
        </p:txBody>
      </p:sp>
      <p:sp>
        <p:nvSpPr>
          <p:cNvPr id="4" name="CasellaDiTesto 3">
            <a:extLst>
              <a:ext uri="{FF2B5EF4-FFF2-40B4-BE49-F238E27FC236}">
                <a16:creationId xmlns:a16="http://schemas.microsoft.com/office/drawing/2014/main" id="{DA3D76D3-EFAF-08F1-A2EF-78915448620C}"/>
              </a:ext>
            </a:extLst>
          </p:cNvPr>
          <p:cNvSpPr txBox="1"/>
          <p:nvPr/>
        </p:nvSpPr>
        <p:spPr>
          <a:xfrm>
            <a:off x="762000" y="2134147"/>
            <a:ext cx="4598501" cy="2246769"/>
          </a:xfrm>
          <a:prstGeom prst="rect">
            <a:avLst/>
          </a:prstGeom>
          <a:noFill/>
        </p:spPr>
        <p:txBody>
          <a:bodyPr wrap="square">
            <a:spAutoFit/>
          </a:bodyPr>
          <a:lstStyle/>
          <a:p>
            <a:r>
              <a:rPr lang="en-GB" sz="2800" noProof="0" dirty="0">
                <a:latin typeface="Arial" panose="020B0604020202020204" pitchFamily="34" charset="0"/>
                <a:cs typeface="Arial" panose="020B0604020202020204" pitchFamily="34" charset="0"/>
              </a:rPr>
              <a:t>To better understand the </a:t>
            </a:r>
            <a:r>
              <a:rPr lang="en-GB" sz="2800" b="1" noProof="0" dirty="0">
                <a:latin typeface="Arial" panose="020B0604020202020204" pitchFamily="34" charset="0"/>
                <a:cs typeface="Arial" panose="020B0604020202020204" pitchFamily="34" charset="0"/>
              </a:rPr>
              <a:t>correlation</a:t>
            </a:r>
            <a:r>
              <a:rPr lang="en-GB" sz="2800" noProof="0" dirty="0">
                <a:latin typeface="Arial" panose="020B0604020202020204" pitchFamily="34" charset="0"/>
                <a:cs typeface="Arial" panose="020B0604020202020204" pitchFamily="34" charset="0"/>
              </a:rPr>
              <a:t> between the numerical variables in the dataset, we computed the </a:t>
            </a:r>
            <a:r>
              <a:rPr lang="en-GB" sz="2800" b="1" noProof="0" dirty="0">
                <a:solidFill>
                  <a:srgbClr val="FF0000"/>
                </a:solidFill>
                <a:latin typeface="Arial" panose="020B0604020202020204" pitchFamily="34" charset="0"/>
                <a:cs typeface="Arial" panose="020B0604020202020204" pitchFamily="34" charset="0"/>
              </a:rPr>
              <a:t>correlation matrix.</a:t>
            </a:r>
          </a:p>
        </p:txBody>
      </p:sp>
    </p:spTree>
    <p:extLst>
      <p:ext uri="{BB962C8B-B14F-4D97-AF65-F5344CB8AC3E}">
        <p14:creationId xmlns:p14="http://schemas.microsoft.com/office/powerpoint/2010/main" val="2988926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3E9CD5-A17D-5D6F-81CE-46471ED2EC1D}"/>
            </a:ext>
          </a:extLst>
        </p:cNvPr>
        <p:cNvGrpSpPr/>
        <p:nvPr/>
      </p:nvGrpSpPr>
      <p:grpSpPr>
        <a:xfrm>
          <a:off x="0" y="0"/>
          <a:ext cx="0" cy="0"/>
          <a:chOff x="0" y="0"/>
          <a:chExt cx="0" cy="0"/>
        </a:xfrm>
      </p:grpSpPr>
      <p:sp>
        <p:nvSpPr>
          <p:cNvPr id="10" name="Titolo 9">
            <a:extLst>
              <a:ext uri="{FF2B5EF4-FFF2-40B4-BE49-F238E27FC236}">
                <a16:creationId xmlns:a16="http://schemas.microsoft.com/office/drawing/2014/main" id="{D42C39B5-F679-4246-4EBF-49650EB085FE}"/>
              </a:ext>
            </a:extLst>
          </p:cNvPr>
          <p:cNvSpPr>
            <a:spLocks noGrp="1"/>
          </p:cNvSpPr>
          <p:nvPr>
            <p:ph type="title"/>
          </p:nvPr>
        </p:nvSpPr>
        <p:spPr>
          <a:xfrm>
            <a:off x="762000" y="457201"/>
            <a:ext cx="10515600" cy="538609"/>
          </a:xfrm>
        </p:spPr>
        <p:txBody>
          <a:bodyPr/>
          <a:lstStyle/>
          <a:p>
            <a:r>
              <a:rPr lang="en-GB" noProof="0" dirty="0">
                <a:latin typeface="Arial Black" panose="020B0A04020102020204" pitchFamily="34" charset="0"/>
              </a:rPr>
              <a:t>Gradient Descent - Objective</a:t>
            </a:r>
          </a:p>
        </p:txBody>
      </p:sp>
      <p:sp>
        <p:nvSpPr>
          <p:cNvPr id="5" name="CasellaDiTesto 4">
            <a:extLst>
              <a:ext uri="{FF2B5EF4-FFF2-40B4-BE49-F238E27FC236}">
                <a16:creationId xmlns:a16="http://schemas.microsoft.com/office/drawing/2014/main" id="{8E300F51-6E7C-D7DA-083E-717C2E4F7EA4}"/>
              </a:ext>
            </a:extLst>
          </p:cNvPr>
          <p:cNvSpPr txBox="1"/>
          <p:nvPr/>
        </p:nvSpPr>
        <p:spPr>
          <a:xfrm>
            <a:off x="762000" y="2951946"/>
            <a:ext cx="10287000" cy="954107"/>
          </a:xfrm>
          <a:prstGeom prst="rect">
            <a:avLst/>
          </a:prstGeom>
          <a:noFill/>
        </p:spPr>
        <p:txBody>
          <a:bodyPr wrap="square">
            <a:spAutoFit/>
          </a:bodyPr>
          <a:lstStyle/>
          <a:p>
            <a:r>
              <a:rPr lang="en-GB" sz="2800" noProof="0" dirty="0">
                <a:latin typeface="Arial" panose="020B0604020202020204" pitchFamily="34" charset="0"/>
                <a:cs typeface="Arial" panose="020B0604020202020204" pitchFamily="34" charset="0"/>
              </a:rPr>
              <a:t>The objective of our work is </a:t>
            </a:r>
            <a:r>
              <a:rPr lang="en-GB" sz="2800" b="1" noProof="0" dirty="0">
                <a:latin typeface="Arial" panose="020B0604020202020204" pitchFamily="34" charset="0"/>
                <a:cs typeface="Arial" panose="020B0604020202020204" pitchFamily="34" charset="0"/>
              </a:rPr>
              <a:t>to demonstrate</a:t>
            </a:r>
            <a:r>
              <a:rPr lang="en-GB" sz="2800" noProof="0" dirty="0">
                <a:latin typeface="Arial" panose="020B0604020202020204" pitchFamily="34" charset="0"/>
                <a:cs typeface="Arial" panose="020B0604020202020204" pitchFamily="34" charset="0"/>
              </a:rPr>
              <a:t> how </a:t>
            </a:r>
            <a:r>
              <a:rPr lang="en-GB" sz="2800" u="sng" noProof="0" dirty="0">
                <a:latin typeface="Arial" panose="020B0604020202020204" pitchFamily="34" charset="0"/>
                <a:cs typeface="Arial" panose="020B0604020202020204" pitchFamily="34" charset="0"/>
              </a:rPr>
              <a:t>theoretical step‑size selection affects speed and stability of optimization</a:t>
            </a:r>
            <a:r>
              <a:rPr lang="en-GB" sz="2800" noProof="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389050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20FB79-8530-F9D0-E8BF-B430995CCCB6}"/>
            </a:ext>
          </a:extLst>
        </p:cNvPr>
        <p:cNvGrpSpPr/>
        <p:nvPr/>
      </p:nvGrpSpPr>
      <p:grpSpPr>
        <a:xfrm>
          <a:off x="0" y="0"/>
          <a:ext cx="0" cy="0"/>
          <a:chOff x="0" y="0"/>
          <a:chExt cx="0" cy="0"/>
        </a:xfrm>
      </p:grpSpPr>
      <p:sp>
        <p:nvSpPr>
          <p:cNvPr id="10" name="Titolo 9">
            <a:extLst>
              <a:ext uri="{FF2B5EF4-FFF2-40B4-BE49-F238E27FC236}">
                <a16:creationId xmlns:a16="http://schemas.microsoft.com/office/drawing/2014/main" id="{081AA9FA-5625-0876-3FE9-98C0BB8A176F}"/>
              </a:ext>
            </a:extLst>
          </p:cNvPr>
          <p:cNvSpPr>
            <a:spLocks noGrp="1"/>
          </p:cNvSpPr>
          <p:nvPr>
            <p:ph type="title"/>
          </p:nvPr>
        </p:nvSpPr>
        <p:spPr>
          <a:xfrm>
            <a:off x="762000" y="457201"/>
            <a:ext cx="10515600" cy="538609"/>
          </a:xfrm>
        </p:spPr>
        <p:txBody>
          <a:bodyPr/>
          <a:lstStyle/>
          <a:p>
            <a:r>
              <a:rPr lang="en-GB" noProof="0" dirty="0">
                <a:latin typeface="Arial Black" panose="020B0A04020102020204" pitchFamily="34" charset="0"/>
              </a:rPr>
              <a:t>Gradient Descent - Pipeline</a:t>
            </a:r>
          </a:p>
        </p:txBody>
      </p:sp>
      <p:sp>
        <p:nvSpPr>
          <p:cNvPr id="4" name="CasellaDiTesto 3">
            <a:extLst>
              <a:ext uri="{FF2B5EF4-FFF2-40B4-BE49-F238E27FC236}">
                <a16:creationId xmlns:a16="http://schemas.microsoft.com/office/drawing/2014/main" id="{416DDFED-B947-75F7-9AD1-47D07324E1ED}"/>
              </a:ext>
            </a:extLst>
          </p:cNvPr>
          <p:cNvSpPr txBox="1"/>
          <p:nvPr/>
        </p:nvSpPr>
        <p:spPr>
          <a:xfrm>
            <a:off x="762000" y="1659285"/>
            <a:ext cx="10287000" cy="3970318"/>
          </a:xfrm>
          <a:prstGeom prst="rect">
            <a:avLst/>
          </a:prstGeom>
          <a:noFill/>
        </p:spPr>
        <p:txBody>
          <a:bodyPr wrap="square">
            <a:spAutoFit/>
          </a:bodyPr>
          <a:lstStyle/>
          <a:p>
            <a:r>
              <a:rPr lang="en-GB" sz="2800" noProof="0" dirty="0">
                <a:latin typeface="Arial" panose="020B0604020202020204" pitchFamily="34" charset="0"/>
                <a:cs typeface="Arial" panose="020B0604020202020204" pitchFamily="34" charset="0"/>
              </a:rPr>
              <a:t>We implemented a </a:t>
            </a:r>
            <a:r>
              <a:rPr lang="en-GB" sz="2800" b="1" noProof="0" dirty="0">
                <a:latin typeface="Arial" panose="020B0604020202020204" pitchFamily="34" charset="0"/>
                <a:cs typeface="Arial" panose="020B0604020202020204" pitchFamily="34" charset="0"/>
              </a:rPr>
              <a:t>multivariate linear regression</a:t>
            </a:r>
            <a:r>
              <a:rPr lang="en-GB" sz="2800" noProof="0" dirty="0">
                <a:latin typeface="Arial" panose="020B0604020202020204" pitchFamily="34" charset="0"/>
                <a:cs typeface="Arial" panose="020B0604020202020204" pitchFamily="34" charset="0"/>
              </a:rPr>
              <a:t> workflow driven by </a:t>
            </a:r>
            <a:r>
              <a:rPr lang="en-GB" sz="2800" b="1" noProof="0" dirty="0">
                <a:latin typeface="Arial" panose="020B0604020202020204" pitchFamily="34" charset="0"/>
                <a:cs typeface="Arial" panose="020B0604020202020204" pitchFamily="34" charset="0"/>
              </a:rPr>
              <a:t>Gradient Descent.</a:t>
            </a:r>
          </a:p>
          <a:p>
            <a:endParaRPr lang="en-GB" sz="2800" b="1" noProof="0" dirty="0">
              <a:latin typeface="Arial" panose="020B0604020202020204" pitchFamily="34" charset="0"/>
              <a:cs typeface="Arial" panose="020B0604020202020204" pitchFamily="34" charset="0"/>
            </a:endParaRPr>
          </a:p>
          <a:p>
            <a:r>
              <a:rPr lang="en-GB" sz="2800" noProof="0" dirty="0">
                <a:latin typeface="Arial" panose="020B0604020202020204" pitchFamily="34" charset="0"/>
                <a:cs typeface="Arial" panose="020B0604020202020204" pitchFamily="34" charset="0"/>
              </a:rPr>
              <a:t>The pipeline: </a:t>
            </a:r>
          </a:p>
          <a:p>
            <a:endParaRPr lang="en-GB" sz="2800" noProof="0" dirty="0">
              <a:latin typeface="Arial" panose="020B0604020202020204" pitchFamily="34" charset="0"/>
              <a:cs typeface="Arial" panose="020B0604020202020204" pitchFamily="34" charset="0"/>
            </a:endParaRPr>
          </a:p>
          <a:p>
            <a:pPr marL="514350" indent="-514350">
              <a:buFont typeface="Arial" panose="020B0604020202020204" pitchFamily="34" charset="0"/>
              <a:buChar char="•"/>
            </a:pPr>
            <a:r>
              <a:rPr lang="en-GB" sz="2800" b="1" noProof="0" dirty="0">
                <a:solidFill>
                  <a:srgbClr val="0070C0"/>
                </a:solidFill>
                <a:latin typeface="Arial" panose="020B0604020202020204" pitchFamily="34" charset="0"/>
                <a:cs typeface="Arial" panose="020B0604020202020204" pitchFamily="34" charset="0"/>
              </a:rPr>
              <a:t>standardize</a:t>
            </a:r>
            <a:r>
              <a:rPr lang="en-GB" sz="2800" noProof="0" dirty="0">
                <a:latin typeface="Arial" panose="020B0604020202020204" pitchFamily="34" charset="0"/>
                <a:cs typeface="Arial" panose="020B0604020202020204" pitchFamily="34" charset="0"/>
              </a:rPr>
              <a:t> every numerical feature.</a:t>
            </a:r>
          </a:p>
          <a:p>
            <a:pPr marL="514350" indent="-514350">
              <a:buFont typeface="Arial" panose="020B0604020202020204" pitchFamily="34" charset="0"/>
              <a:buChar char="•"/>
            </a:pPr>
            <a:r>
              <a:rPr lang="en-GB" sz="2800" b="1" noProof="0" dirty="0">
                <a:solidFill>
                  <a:srgbClr val="0070C0"/>
                </a:solidFill>
                <a:latin typeface="Arial" panose="020B0604020202020204" pitchFamily="34" charset="0"/>
                <a:cs typeface="Arial" panose="020B0604020202020204" pitchFamily="34" charset="0"/>
              </a:rPr>
              <a:t>build</a:t>
            </a:r>
            <a:r>
              <a:rPr lang="en-GB" sz="2800" noProof="0" dirty="0">
                <a:latin typeface="Arial" panose="020B0604020202020204" pitchFamily="34" charset="0"/>
                <a:cs typeface="Arial" panose="020B0604020202020204" pitchFamily="34" charset="0"/>
              </a:rPr>
              <a:t> a design matrix with an </a:t>
            </a:r>
            <a:r>
              <a:rPr lang="en-GB" sz="2800" b="1" noProof="0" dirty="0">
                <a:solidFill>
                  <a:srgbClr val="0070C0"/>
                </a:solidFill>
                <a:latin typeface="Arial" panose="020B0604020202020204" pitchFamily="34" charset="0"/>
                <a:cs typeface="Arial" panose="020B0604020202020204" pitchFamily="34" charset="0"/>
              </a:rPr>
              <a:t>intercept</a:t>
            </a:r>
            <a:r>
              <a:rPr lang="en-GB" sz="2800" noProof="0" dirty="0">
                <a:solidFill>
                  <a:srgbClr val="0070C0"/>
                </a:solidFill>
                <a:latin typeface="Arial" panose="020B0604020202020204" pitchFamily="34" charset="0"/>
                <a:cs typeface="Arial" panose="020B0604020202020204" pitchFamily="34" charset="0"/>
              </a:rPr>
              <a:t>.</a:t>
            </a:r>
          </a:p>
          <a:p>
            <a:pPr marL="514350" indent="-514350">
              <a:buFont typeface="Arial" panose="020B0604020202020204" pitchFamily="34" charset="0"/>
              <a:buChar char="•"/>
            </a:pPr>
            <a:r>
              <a:rPr lang="en-GB" sz="2800" b="1" noProof="0" dirty="0">
                <a:solidFill>
                  <a:srgbClr val="0070C0"/>
                </a:solidFill>
                <a:latin typeface="Arial" panose="020B0604020202020204" pitchFamily="34" charset="0"/>
                <a:cs typeface="Arial" panose="020B0604020202020204" pitchFamily="34" charset="0"/>
              </a:rPr>
              <a:t>run GD variants</a:t>
            </a:r>
            <a:r>
              <a:rPr lang="en-GB" sz="2800" b="1" i="1" noProof="0" dirty="0">
                <a:latin typeface="Arial" panose="020B0604020202020204" pitchFamily="34" charset="0"/>
                <a:cs typeface="Arial" panose="020B0604020202020204" pitchFamily="34" charset="0"/>
              </a:rPr>
              <a:t> </a:t>
            </a:r>
            <a:r>
              <a:rPr lang="en-GB" sz="2800" noProof="0" dirty="0">
                <a:latin typeface="Arial" panose="020B0604020202020204" pitchFamily="34" charset="0"/>
                <a:cs typeface="Arial" panose="020B0604020202020204" pitchFamily="34" charset="0"/>
              </a:rPr>
              <a:t>with different step‑size rules.</a:t>
            </a:r>
          </a:p>
          <a:p>
            <a:pPr marL="514350" indent="-514350">
              <a:buFont typeface="Arial" panose="020B0604020202020204" pitchFamily="34" charset="0"/>
              <a:buChar char="•"/>
            </a:pPr>
            <a:r>
              <a:rPr lang="en-GB" sz="2800" b="1" noProof="0" dirty="0">
                <a:solidFill>
                  <a:srgbClr val="0070C0"/>
                </a:solidFill>
                <a:latin typeface="Arial" panose="020B0604020202020204" pitchFamily="34" charset="0"/>
                <a:cs typeface="Arial" panose="020B0604020202020204" pitchFamily="34" charset="0"/>
              </a:rPr>
              <a:t>compare</a:t>
            </a:r>
            <a:r>
              <a:rPr lang="en-GB" sz="2800" b="1" noProof="0" dirty="0">
                <a:latin typeface="Arial" panose="020B0604020202020204" pitchFamily="34" charset="0"/>
                <a:cs typeface="Arial" panose="020B0604020202020204" pitchFamily="34" charset="0"/>
              </a:rPr>
              <a:t> </a:t>
            </a:r>
            <a:r>
              <a:rPr lang="en-GB" sz="2800" noProof="0" dirty="0">
                <a:latin typeface="Arial" panose="020B0604020202020204" pitchFamily="34" charset="0"/>
                <a:cs typeface="Arial" panose="020B0604020202020204" pitchFamily="34" charset="0"/>
              </a:rPr>
              <a:t>convergence and fitted lines.</a:t>
            </a:r>
          </a:p>
        </p:txBody>
      </p:sp>
    </p:spTree>
    <p:extLst>
      <p:ext uri="{BB962C8B-B14F-4D97-AF65-F5344CB8AC3E}">
        <p14:creationId xmlns:p14="http://schemas.microsoft.com/office/powerpoint/2010/main" val="3487997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EE2B2C-ED01-7EC5-1F33-CC0A488537BE}"/>
            </a:ext>
          </a:extLst>
        </p:cNvPr>
        <p:cNvGrpSpPr/>
        <p:nvPr/>
      </p:nvGrpSpPr>
      <p:grpSpPr>
        <a:xfrm>
          <a:off x="0" y="0"/>
          <a:ext cx="0" cy="0"/>
          <a:chOff x="0" y="0"/>
          <a:chExt cx="0" cy="0"/>
        </a:xfrm>
      </p:grpSpPr>
      <p:sp>
        <p:nvSpPr>
          <p:cNvPr id="10" name="Titolo 9">
            <a:extLst>
              <a:ext uri="{FF2B5EF4-FFF2-40B4-BE49-F238E27FC236}">
                <a16:creationId xmlns:a16="http://schemas.microsoft.com/office/drawing/2014/main" id="{711DC3F9-51B8-6D2E-E6E0-22FE081A0BCE}"/>
              </a:ext>
            </a:extLst>
          </p:cNvPr>
          <p:cNvSpPr>
            <a:spLocks noGrp="1"/>
          </p:cNvSpPr>
          <p:nvPr>
            <p:ph type="title"/>
          </p:nvPr>
        </p:nvSpPr>
        <p:spPr>
          <a:xfrm>
            <a:off x="762000" y="457201"/>
            <a:ext cx="10515600" cy="538609"/>
          </a:xfrm>
        </p:spPr>
        <p:txBody>
          <a:bodyPr/>
          <a:lstStyle/>
          <a:p>
            <a:r>
              <a:rPr lang="en-GB" noProof="0" dirty="0">
                <a:latin typeface="Arial Black" panose="020B0A04020102020204" pitchFamily="34" charset="0"/>
              </a:rPr>
              <a:t>Data Standardization &amp; Design Matrix</a:t>
            </a:r>
          </a:p>
        </p:txBody>
      </p:sp>
      <mc:AlternateContent xmlns:mc="http://schemas.openxmlformats.org/markup-compatibility/2006">
        <mc:Choice xmlns:a14="http://schemas.microsoft.com/office/drawing/2010/main" Requires="a14">
          <p:sp>
            <p:nvSpPr>
              <p:cNvPr id="4" name="CasellaDiTesto 3">
                <a:extLst>
                  <a:ext uri="{FF2B5EF4-FFF2-40B4-BE49-F238E27FC236}">
                    <a16:creationId xmlns:a16="http://schemas.microsoft.com/office/drawing/2014/main" id="{370662B7-3E89-DB7C-70D3-CE9F6901AEBC}"/>
                  </a:ext>
                </a:extLst>
              </p:cNvPr>
              <p:cNvSpPr txBox="1"/>
              <p:nvPr/>
            </p:nvSpPr>
            <p:spPr>
              <a:xfrm>
                <a:off x="762000" y="1676400"/>
                <a:ext cx="10287000" cy="1330621"/>
              </a:xfrm>
              <a:prstGeom prst="rect">
                <a:avLst/>
              </a:prstGeom>
              <a:noFill/>
            </p:spPr>
            <p:txBody>
              <a:bodyPr wrap="square">
                <a:spAutoFit/>
              </a:bodyPr>
              <a:lstStyle/>
              <a:p>
                <a:r>
                  <a:rPr lang="en-GB" sz="2800" noProof="0" dirty="0">
                    <a:latin typeface="Arial" panose="020B0604020202020204" pitchFamily="34" charset="0"/>
                    <a:cs typeface="Arial" panose="020B0604020202020204" pitchFamily="34" charset="0"/>
                  </a:rPr>
                  <a:t>Each predictor </a:t>
                </a:r>
                <a14:m>
                  <m:oMath xmlns:m="http://schemas.openxmlformats.org/officeDocument/2006/math">
                    <m:sSub>
                      <m:sSubPr>
                        <m:ctrlPr>
                          <a:rPr lang="en-GB" sz="2800" i="1" noProof="0" smtClean="0">
                            <a:latin typeface="Cambria Math" panose="02040503050406030204" pitchFamily="18" charset="0"/>
                            <a:cs typeface="Arial" panose="020B0604020202020204" pitchFamily="34" charset="0"/>
                          </a:rPr>
                        </m:ctrlPr>
                      </m:sSubPr>
                      <m:e>
                        <m:r>
                          <a:rPr lang="en-GB" sz="2800" b="0" i="1" noProof="0" smtClean="0">
                            <a:latin typeface="Cambria Math" panose="02040503050406030204" pitchFamily="18" charset="0"/>
                            <a:cs typeface="Arial" panose="020B0604020202020204" pitchFamily="34" charset="0"/>
                          </a:rPr>
                          <m:t>𝑥</m:t>
                        </m:r>
                      </m:e>
                      <m:sub>
                        <m:r>
                          <a:rPr lang="en-GB" sz="2800" b="0" i="1" noProof="0" smtClean="0">
                            <a:latin typeface="Cambria Math" panose="02040503050406030204" pitchFamily="18" charset="0"/>
                            <a:cs typeface="Arial" panose="020B0604020202020204" pitchFamily="34" charset="0"/>
                          </a:rPr>
                          <m:t>𝑗</m:t>
                        </m:r>
                      </m:sub>
                    </m:sSub>
                  </m:oMath>
                </a14:m>
                <a:r>
                  <a:rPr lang="en-GB" sz="2800" noProof="0" dirty="0">
                    <a:latin typeface="Arial" panose="020B0604020202020204" pitchFamily="34" charset="0"/>
                    <a:cs typeface="Arial" panose="020B0604020202020204" pitchFamily="34" charset="0"/>
                  </a:rPr>
                  <a:t> is transformed to </a:t>
                </a:r>
                <a14:m>
                  <m:oMath xmlns:m="http://schemas.openxmlformats.org/officeDocument/2006/math">
                    <m:sSub>
                      <m:sSubPr>
                        <m:ctrlPr>
                          <a:rPr lang="en-GB" sz="2800" i="1" noProof="0" smtClean="0">
                            <a:solidFill>
                              <a:schemeClr val="tx1"/>
                            </a:solidFill>
                            <a:latin typeface="Cambria Math" panose="02040503050406030204" pitchFamily="18" charset="0"/>
                          </a:rPr>
                        </m:ctrlPr>
                      </m:sSubPr>
                      <m:e>
                        <m:r>
                          <a:rPr lang="en-GB" sz="2800" i="1" noProof="0" smtClean="0">
                            <a:solidFill>
                              <a:schemeClr val="tx1"/>
                            </a:solidFill>
                            <a:latin typeface="Cambria Math" panose="02040503050406030204" pitchFamily="18" charset="0"/>
                          </a:rPr>
                          <m:t>𝑥</m:t>
                        </m:r>
                      </m:e>
                      <m:sub>
                        <m:r>
                          <a:rPr lang="en-GB" sz="2800" i="1" noProof="0" smtClean="0">
                            <a:solidFill>
                              <a:schemeClr val="tx1"/>
                            </a:solidFill>
                            <a:latin typeface="Cambria Math" panose="02040503050406030204" pitchFamily="18" charset="0"/>
                          </a:rPr>
                          <m:t>𝑗</m:t>
                        </m:r>
                      </m:sub>
                    </m:sSub>
                    <m:r>
                      <a:rPr lang="en-GB" sz="2800" b="0" i="1" noProof="0" smtClean="0">
                        <a:solidFill>
                          <a:schemeClr val="tx1"/>
                        </a:solidFill>
                        <a:latin typeface="Cambria Math" panose="02040503050406030204" pitchFamily="18" charset="0"/>
                      </a:rPr>
                      <m:t>=</m:t>
                    </m:r>
                    <m:f>
                      <m:fPr>
                        <m:ctrlPr>
                          <a:rPr lang="en-GB" sz="2800" i="1" noProof="0" smtClean="0">
                            <a:solidFill>
                              <a:schemeClr val="tx1"/>
                            </a:solidFill>
                            <a:latin typeface="Cambria Math" panose="02040503050406030204" pitchFamily="18" charset="0"/>
                          </a:rPr>
                        </m:ctrlPr>
                      </m:fPr>
                      <m:num>
                        <m:d>
                          <m:dPr>
                            <m:ctrlPr>
                              <a:rPr lang="en-GB" sz="2800" i="1" noProof="0" smtClean="0">
                                <a:solidFill>
                                  <a:schemeClr val="tx1"/>
                                </a:solidFill>
                                <a:latin typeface="Cambria Math" panose="02040503050406030204" pitchFamily="18" charset="0"/>
                              </a:rPr>
                            </m:ctrlPr>
                          </m:dPr>
                          <m:e>
                            <m:sSub>
                              <m:sSubPr>
                                <m:ctrlPr>
                                  <a:rPr lang="en-GB" sz="2800" i="1" noProof="0" smtClean="0">
                                    <a:solidFill>
                                      <a:schemeClr val="tx1"/>
                                    </a:solidFill>
                                    <a:latin typeface="Cambria Math" panose="02040503050406030204" pitchFamily="18" charset="0"/>
                                  </a:rPr>
                                </m:ctrlPr>
                              </m:sSubPr>
                              <m:e>
                                <m:r>
                                  <a:rPr lang="en-GB" sz="2800" i="1" noProof="0" smtClean="0">
                                    <a:solidFill>
                                      <a:schemeClr val="tx1"/>
                                    </a:solidFill>
                                    <a:latin typeface="Cambria Math" panose="02040503050406030204" pitchFamily="18" charset="0"/>
                                  </a:rPr>
                                  <m:t>𝑥</m:t>
                                </m:r>
                              </m:e>
                              <m:sub>
                                <m:r>
                                  <a:rPr lang="en-GB" sz="2800" i="1" noProof="0" smtClean="0">
                                    <a:solidFill>
                                      <a:schemeClr val="tx1"/>
                                    </a:solidFill>
                                    <a:latin typeface="Cambria Math" panose="02040503050406030204" pitchFamily="18" charset="0"/>
                                  </a:rPr>
                                  <m:t>𝑗</m:t>
                                </m:r>
                              </m:sub>
                            </m:sSub>
                            <m:r>
                              <a:rPr lang="en-GB" sz="2800" i="1" noProof="0" smtClean="0">
                                <a:solidFill>
                                  <a:schemeClr val="tx1"/>
                                </a:solidFill>
                                <a:latin typeface="Cambria Math" panose="02040503050406030204" pitchFamily="18" charset="0"/>
                              </a:rPr>
                              <m:t>−</m:t>
                            </m:r>
                            <m:sSub>
                              <m:sSubPr>
                                <m:ctrlPr>
                                  <a:rPr lang="en-GB" sz="2800" i="1" noProof="0" smtClean="0">
                                    <a:solidFill>
                                      <a:schemeClr val="tx1"/>
                                    </a:solidFill>
                                    <a:latin typeface="Cambria Math" panose="02040503050406030204" pitchFamily="18" charset="0"/>
                                  </a:rPr>
                                </m:ctrlPr>
                              </m:sSubPr>
                              <m:e>
                                <m:r>
                                  <a:rPr lang="en-GB" sz="2800" i="1" noProof="0" smtClean="0">
                                    <a:solidFill>
                                      <a:schemeClr val="tx1"/>
                                    </a:solidFill>
                                    <a:latin typeface="Cambria Math" panose="02040503050406030204" pitchFamily="18" charset="0"/>
                                  </a:rPr>
                                  <m:t>𝜇</m:t>
                                </m:r>
                              </m:e>
                              <m:sub>
                                <m:r>
                                  <a:rPr lang="en-GB" sz="2800" i="1" noProof="0" smtClean="0">
                                    <a:solidFill>
                                      <a:schemeClr val="tx1"/>
                                    </a:solidFill>
                                    <a:latin typeface="Cambria Math" panose="02040503050406030204" pitchFamily="18" charset="0"/>
                                  </a:rPr>
                                  <m:t>𝑗</m:t>
                                </m:r>
                              </m:sub>
                            </m:sSub>
                          </m:e>
                        </m:d>
                      </m:num>
                      <m:den>
                        <m:sSub>
                          <m:sSubPr>
                            <m:ctrlPr>
                              <a:rPr lang="en-GB" sz="2800" i="1" noProof="0" smtClean="0">
                                <a:solidFill>
                                  <a:schemeClr val="tx1"/>
                                </a:solidFill>
                                <a:latin typeface="Cambria Math" panose="02040503050406030204" pitchFamily="18" charset="0"/>
                              </a:rPr>
                            </m:ctrlPr>
                          </m:sSubPr>
                          <m:e>
                            <m:r>
                              <a:rPr lang="en-GB" sz="2800" i="1" noProof="0" smtClean="0">
                                <a:solidFill>
                                  <a:schemeClr val="tx1"/>
                                </a:solidFill>
                                <a:latin typeface="Cambria Math" panose="02040503050406030204" pitchFamily="18" charset="0"/>
                              </a:rPr>
                              <m:t>𝜎</m:t>
                            </m:r>
                          </m:e>
                          <m:sub>
                            <m:r>
                              <a:rPr lang="en-GB" sz="2800" i="1" noProof="0" smtClean="0">
                                <a:solidFill>
                                  <a:schemeClr val="tx1"/>
                                </a:solidFill>
                                <a:latin typeface="Cambria Math" panose="02040503050406030204" pitchFamily="18" charset="0"/>
                              </a:rPr>
                              <m:t>𝑗</m:t>
                            </m:r>
                          </m:sub>
                        </m:sSub>
                      </m:den>
                    </m:f>
                    <m:r>
                      <a:rPr lang="en-GB" sz="2800" i="1" noProof="0" smtClean="0">
                        <a:latin typeface="Cambria Math" panose="02040503050406030204" pitchFamily="18" charset="0"/>
                      </a:rPr>
                      <m:t> </m:t>
                    </m:r>
                  </m:oMath>
                </a14:m>
                <a:r>
                  <a:rPr lang="en-GB" sz="2800" noProof="0" dirty="0">
                    <a:latin typeface="Arial" panose="020B0604020202020204" pitchFamily="34" charset="0"/>
                    <a:cs typeface="Arial" panose="020B0604020202020204" pitchFamily="34" charset="0"/>
                  </a:rPr>
                  <a:t>​ so that all columns have </a:t>
                </a:r>
                <a:r>
                  <a:rPr lang="en-GB" sz="2800" b="1" noProof="0" dirty="0">
                    <a:solidFill>
                      <a:srgbClr val="FF0000"/>
                    </a:solidFill>
                    <a:latin typeface="Arial" panose="020B0604020202020204" pitchFamily="34" charset="0"/>
                    <a:cs typeface="Arial" panose="020B0604020202020204" pitchFamily="34" charset="0"/>
                  </a:rPr>
                  <a:t>zero mean </a:t>
                </a:r>
                <a:r>
                  <a:rPr lang="en-GB" sz="2800" noProof="0" dirty="0">
                    <a:latin typeface="Arial" panose="020B0604020202020204" pitchFamily="34" charset="0"/>
                    <a:cs typeface="Arial" panose="020B0604020202020204" pitchFamily="34" charset="0"/>
                  </a:rPr>
                  <a:t>and </a:t>
                </a:r>
                <a:r>
                  <a:rPr lang="en-GB" sz="2800" b="1" noProof="0" dirty="0">
                    <a:solidFill>
                      <a:srgbClr val="FF0000"/>
                    </a:solidFill>
                    <a:latin typeface="Arial" panose="020B0604020202020204" pitchFamily="34" charset="0"/>
                    <a:cs typeface="Arial" panose="020B0604020202020204" pitchFamily="34" charset="0"/>
                  </a:rPr>
                  <a:t>unit variance</a:t>
                </a:r>
                <a:r>
                  <a:rPr lang="en-GB" sz="2800" noProof="0" dirty="0">
                    <a:latin typeface="Arial" panose="020B0604020202020204" pitchFamily="34" charset="0"/>
                    <a:cs typeface="Arial" panose="020B0604020202020204" pitchFamily="34" charset="0"/>
                  </a:rPr>
                  <a:t>.</a:t>
                </a:r>
              </a:p>
            </p:txBody>
          </p:sp>
        </mc:Choice>
        <mc:Fallback>
          <p:sp>
            <p:nvSpPr>
              <p:cNvPr id="4" name="CasellaDiTesto 3">
                <a:extLst>
                  <a:ext uri="{FF2B5EF4-FFF2-40B4-BE49-F238E27FC236}">
                    <a16:creationId xmlns:a16="http://schemas.microsoft.com/office/drawing/2014/main" id="{370662B7-3E89-DB7C-70D3-CE9F6901AEBC}"/>
                  </a:ext>
                </a:extLst>
              </p:cNvPr>
              <p:cNvSpPr txBox="1">
                <a:spLocks noRot="1" noChangeAspect="1" noMove="1" noResize="1" noEditPoints="1" noAdjustHandles="1" noChangeArrowheads="1" noChangeShapeType="1" noTextEdit="1"/>
              </p:cNvSpPr>
              <p:nvPr/>
            </p:nvSpPr>
            <p:spPr>
              <a:xfrm>
                <a:off x="762000" y="1676400"/>
                <a:ext cx="10287000" cy="1330621"/>
              </a:xfrm>
              <a:prstGeom prst="rect">
                <a:avLst/>
              </a:prstGeom>
              <a:blipFill>
                <a:blip r:embed="rId2"/>
                <a:stretch>
                  <a:fillRect l="-1185" b="-11927"/>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2" name="CasellaDiTesto 1">
                <a:extLst>
                  <a:ext uri="{FF2B5EF4-FFF2-40B4-BE49-F238E27FC236}">
                    <a16:creationId xmlns:a16="http://schemas.microsoft.com/office/drawing/2014/main" id="{6EBEBA84-D25F-E0A5-A0CA-D4CA247D6C19}"/>
                  </a:ext>
                </a:extLst>
              </p:cNvPr>
              <p:cNvSpPr txBox="1"/>
              <p:nvPr/>
            </p:nvSpPr>
            <p:spPr>
              <a:xfrm>
                <a:off x="762000" y="3429000"/>
                <a:ext cx="10287000" cy="954107"/>
              </a:xfrm>
              <a:prstGeom prst="rect">
                <a:avLst/>
              </a:prstGeom>
              <a:noFill/>
            </p:spPr>
            <p:txBody>
              <a:bodyPr wrap="square">
                <a:spAutoFit/>
              </a:bodyPr>
              <a:lstStyle/>
              <a:p>
                <a:r>
                  <a:rPr lang="en-GB" sz="2800" noProof="0" dirty="0"/>
                  <a:t>We then create matrix </a:t>
                </a:r>
                <a14:m>
                  <m:oMath xmlns:m="http://schemas.openxmlformats.org/officeDocument/2006/math">
                    <m:r>
                      <a:rPr lang="en-GB" sz="2800" i="1" noProof="0" smtClean="0">
                        <a:solidFill>
                          <a:schemeClr val="tx1"/>
                        </a:solidFill>
                        <a:latin typeface="Cambria Math" panose="02040503050406030204" pitchFamily="18" charset="0"/>
                      </a:rPr>
                      <m:t>𝐴</m:t>
                    </m:r>
                    <m:r>
                      <a:rPr lang="en-GB" sz="2800" i="0" noProof="0" smtClean="0">
                        <a:solidFill>
                          <a:schemeClr val="tx1"/>
                        </a:solidFill>
                        <a:latin typeface="Cambria Math" panose="02040503050406030204" pitchFamily="18" charset="0"/>
                      </a:rPr>
                      <m:t>=</m:t>
                    </m:r>
                    <m:d>
                      <m:dPr>
                        <m:begChr m:val="["/>
                        <m:endChr m:val="]"/>
                        <m:ctrlPr>
                          <a:rPr lang="en-GB" sz="2800" i="1" noProof="0" smtClean="0">
                            <a:solidFill>
                              <a:schemeClr val="tx1"/>
                            </a:solidFill>
                            <a:latin typeface="Cambria Math" panose="02040503050406030204" pitchFamily="18" charset="0"/>
                          </a:rPr>
                        </m:ctrlPr>
                      </m:dPr>
                      <m:e>
                        <m:r>
                          <a:rPr lang="en-GB" sz="2800" i="0" noProof="0" smtClean="0">
                            <a:solidFill>
                              <a:schemeClr val="tx1"/>
                            </a:solidFill>
                            <a:latin typeface="Cambria Math" panose="02040503050406030204" pitchFamily="18" charset="0"/>
                          </a:rPr>
                          <m:t>1</m:t>
                        </m:r>
                        <m:r>
                          <a:rPr lang="en-GB" sz="2800" b="0" i="0" noProof="0" smtClean="0">
                            <a:solidFill>
                              <a:schemeClr val="tx1"/>
                            </a:solidFill>
                            <a:latin typeface="Cambria Math" panose="02040503050406030204" pitchFamily="18" charset="0"/>
                          </a:rPr>
                          <m:t> </m:t>
                        </m:r>
                        <m:r>
                          <a:rPr lang="en-GB" sz="2800" b="0" i="1" noProof="0" smtClean="0">
                            <a:solidFill>
                              <a:schemeClr val="tx1"/>
                            </a:solidFill>
                            <a:latin typeface="Cambria Math" panose="02040503050406030204" pitchFamily="18" charset="0"/>
                          </a:rPr>
                          <m:t>| </m:t>
                        </m:r>
                        <m:r>
                          <a:rPr lang="en-GB" sz="2800" b="0" i="1" noProof="0" smtClean="0">
                            <a:solidFill>
                              <a:schemeClr val="tx1"/>
                            </a:solidFill>
                            <a:latin typeface="Cambria Math" panose="02040503050406030204" pitchFamily="18" charset="0"/>
                          </a:rPr>
                          <m:t>𝑋</m:t>
                        </m:r>
                      </m:e>
                    </m:d>
                  </m:oMath>
                </a14:m>
                <a:r>
                  <a:rPr lang="en-GB" sz="2800" noProof="0" dirty="0">
                    <a:latin typeface="Arial" panose="020B0604020202020204" pitchFamily="34" charset="0"/>
                    <a:cs typeface="Arial" panose="020B0604020202020204" pitchFamily="34" charset="0"/>
                  </a:rPr>
                  <a:t> and </a:t>
                </a:r>
                <a:r>
                  <a:rPr lang="en-GB" sz="2800" noProof="0" dirty="0"/>
                  <a:t>vector </a:t>
                </a:r>
                <a14:m>
                  <m:oMath xmlns:m="http://schemas.openxmlformats.org/officeDocument/2006/math">
                    <m:r>
                      <a:rPr lang="en-GB" sz="2800" b="0" i="1" noProof="0" smtClean="0">
                        <a:latin typeface="Cambria Math" panose="02040503050406030204" pitchFamily="18" charset="0"/>
                      </a:rPr>
                      <m:t>𝑏</m:t>
                    </m:r>
                    <m:r>
                      <a:rPr lang="en-GB" sz="2800" i="1" noProof="0" smtClean="0">
                        <a:latin typeface="Cambria Math" panose="02040503050406030204" pitchFamily="18" charset="0"/>
                      </a:rPr>
                      <m:t>=</m:t>
                    </m:r>
                  </m:oMath>
                </a14:m>
                <a:r>
                  <a:rPr lang="en-GB" sz="2800" noProof="0" dirty="0"/>
                  <a:t> standardized exam score.</a:t>
                </a:r>
                <a:endParaRPr lang="en-GB" sz="2800" noProof="0" dirty="0">
                  <a:latin typeface="Arial" panose="020B0604020202020204" pitchFamily="34" charset="0"/>
                  <a:cs typeface="Arial" panose="020B0604020202020204" pitchFamily="34" charset="0"/>
                </a:endParaRPr>
              </a:p>
            </p:txBody>
          </p:sp>
        </mc:Choice>
        <mc:Fallback>
          <p:sp>
            <p:nvSpPr>
              <p:cNvPr id="2" name="CasellaDiTesto 1">
                <a:extLst>
                  <a:ext uri="{FF2B5EF4-FFF2-40B4-BE49-F238E27FC236}">
                    <a16:creationId xmlns:a16="http://schemas.microsoft.com/office/drawing/2014/main" id="{6EBEBA84-D25F-E0A5-A0CA-D4CA247D6C19}"/>
                  </a:ext>
                </a:extLst>
              </p:cNvPr>
              <p:cNvSpPr txBox="1">
                <a:spLocks noRot="1" noChangeAspect="1" noMove="1" noResize="1" noEditPoints="1" noAdjustHandles="1" noChangeArrowheads="1" noChangeShapeType="1" noTextEdit="1"/>
              </p:cNvSpPr>
              <p:nvPr/>
            </p:nvSpPr>
            <p:spPr>
              <a:xfrm>
                <a:off x="762000" y="3429000"/>
                <a:ext cx="10287000" cy="954107"/>
              </a:xfrm>
              <a:prstGeom prst="rect">
                <a:avLst/>
              </a:prstGeom>
              <a:blipFill>
                <a:blip r:embed="rId3"/>
                <a:stretch>
                  <a:fillRect l="-1185" t="-7051" b="-16667"/>
                </a:stretch>
              </a:blipFill>
            </p:spPr>
            <p:txBody>
              <a:bodyPr/>
              <a:lstStyle/>
              <a:p>
                <a:r>
                  <a:rPr lang="it-IT">
                    <a:noFill/>
                  </a:rPr>
                  <a:t> </a:t>
                </a:r>
              </a:p>
            </p:txBody>
          </p:sp>
        </mc:Fallback>
      </mc:AlternateContent>
      <p:sp>
        <p:nvSpPr>
          <p:cNvPr id="3" name="CasellaDiTesto 2">
            <a:extLst>
              <a:ext uri="{FF2B5EF4-FFF2-40B4-BE49-F238E27FC236}">
                <a16:creationId xmlns:a16="http://schemas.microsoft.com/office/drawing/2014/main" id="{4F318F7F-BAEF-F5A3-A735-00EDB953504F}"/>
              </a:ext>
            </a:extLst>
          </p:cNvPr>
          <p:cNvSpPr txBox="1"/>
          <p:nvPr/>
        </p:nvSpPr>
        <p:spPr>
          <a:xfrm>
            <a:off x="760379" y="4572000"/>
            <a:ext cx="10287000" cy="954107"/>
          </a:xfrm>
          <a:prstGeom prst="rect">
            <a:avLst/>
          </a:prstGeom>
          <a:noFill/>
        </p:spPr>
        <p:txBody>
          <a:bodyPr wrap="square">
            <a:spAutoFit/>
          </a:bodyPr>
          <a:lstStyle/>
          <a:p>
            <a:r>
              <a:rPr lang="en-GB" sz="2800" noProof="0" dirty="0"/>
              <a:t>Standardization </a:t>
            </a:r>
            <a:r>
              <a:rPr lang="en-GB" sz="2800" b="1" noProof="0" dirty="0"/>
              <a:t>removes scale effects</a:t>
            </a:r>
            <a:r>
              <a:rPr lang="en-GB" sz="2800" noProof="0" dirty="0"/>
              <a:t>, letting us use a </a:t>
            </a:r>
            <a:r>
              <a:rPr lang="en-GB" sz="2800" b="1" noProof="0" dirty="0">
                <a:solidFill>
                  <a:srgbClr val="FF0000"/>
                </a:solidFill>
              </a:rPr>
              <a:t>single learning rate</a:t>
            </a:r>
            <a:r>
              <a:rPr lang="en-GB" sz="2800" noProof="0" dirty="0"/>
              <a:t> across all coefficients.</a:t>
            </a:r>
            <a:endParaRPr lang="en-GB" sz="2800" noProof="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66328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188959-BACC-C2F9-DF01-F803F6BEF825}"/>
            </a:ext>
          </a:extLst>
        </p:cNvPr>
        <p:cNvGrpSpPr/>
        <p:nvPr/>
      </p:nvGrpSpPr>
      <p:grpSpPr>
        <a:xfrm>
          <a:off x="0" y="0"/>
          <a:ext cx="0" cy="0"/>
          <a:chOff x="0" y="0"/>
          <a:chExt cx="0" cy="0"/>
        </a:xfrm>
      </p:grpSpPr>
      <p:sp>
        <p:nvSpPr>
          <p:cNvPr id="10" name="Titolo 9">
            <a:extLst>
              <a:ext uri="{FF2B5EF4-FFF2-40B4-BE49-F238E27FC236}">
                <a16:creationId xmlns:a16="http://schemas.microsoft.com/office/drawing/2014/main" id="{25314F8E-7D1F-E06B-089F-DEA3397FE9D9}"/>
              </a:ext>
            </a:extLst>
          </p:cNvPr>
          <p:cNvSpPr>
            <a:spLocks noGrp="1"/>
          </p:cNvSpPr>
          <p:nvPr>
            <p:ph type="title"/>
          </p:nvPr>
        </p:nvSpPr>
        <p:spPr>
          <a:xfrm>
            <a:off x="762000" y="457201"/>
            <a:ext cx="10515600" cy="538609"/>
          </a:xfrm>
        </p:spPr>
        <p:txBody>
          <a:bodyPr/>
          <a:lstStyle/>
          <a:p>
            <a:r>
              <a:rPr lang="en-GB" noProof="0" dirty="0">
                <a:latin typeface="Arial Black" panose="020B0A04020102020204" pitchFamily="34" charset="0"/>
              </a:rPr>
              <a:t> Exploratory Scatter Plots</a:t>
            </a:r>
          </a:p>
        </p:txBody>
      </p:sp>
      <p:pic>
        <p:nvPicPr>
          <p:cNvPr id="6" name="Immagine 5">
            <a:extLst>
              <a:ext uri="{FF2B5EF4-FFF2-40B4-BE49-F238E27FC236}">
                <a16:creationId xmlns:a16="http://schemas.microsoft.com/office/drawing/2014/main" id="{C979A465-AA6D-8AB8-35D8-BD677635EEC9}"/>
              </a:ext>
            </a:extLst>
          </p:cNvPr>
          <p:cNvPicPr>
            <a:picLocks noChangeAspect="1"/>
          </p:cNvPicPr>
          <p:nvPr/>
        </p:nvPicPr>
        <p:blipFill>
          <a:blip r:embed="rId2"/>
          <a:stretch>
            <a:fillRect/>
          </a:stretch>
        </p:blipFill>
        <p:spPr>
          <a:xfrm>
            <a:off x="1080303" y="1031370"/>
            <a:ext cx="10031393" cy="4876800"/>
          </a:xfrm>
          <a:prstGeom prst="rect">
            <a:avLst/>
          </a:prstGeom>
        </p:spPr>
      </p:pic>
    </p:spTree>
    <p:extLst>
      <p:ext uri="{BB962C8B-B14F-4D97-AF65-F5344CB8AC3E}">
        <p14:creationId xmlns:p14="http://schemas.microsoft.com/office/powerpoint/2010/main" val="1919989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8644CF-2B6C-29DA-AADA-3B29EF846D9E}"/>
            </a:ext>
          </a:extLst>
        </p:cNvPr>
        <p:cNvGrpSpPr/>
        <p:nvPr/>
      </p:nvGrpSpPr>
      <p:grpSpPr>
        <a:xfrm>
          <a:off x="0" y="0"/>
          <a:ext cx="0" cy="0"/>
          <a:chOff x="0" y="0"/>
          <a:chExt cx="0" cy="0"/>
        </a:xfrm>
      </p:grpSpPr>
      <p:sp>
        <p:nvSpPr>
          <p:cNvPr id="10" name="Titolo 9">
            <a:extLst>
              <a:ext uri="{FF2B5EF4-FFF2-40B4-BE49-F238E27FC236}">
                <a16:creationId xmlns:a16="http://schemas.microsoft.com/office/drawing/2014/main" id="{420E2214-483A-A2DC-F0DA-7F2C2708187F}"/>
              </a:ext>
            </a:extLst>
          </p:cNvPr>
          <p:cNvSpPr>
            <a:spLocks noGrp="1"/>
          </p:cNvSpPr>
          <p:nvPr>
            <p:ph type="title"/>
          </p:nvPr>
        </p:nvSpPr>
        <p:spPr>
          <a:xfrm>
            <a:off x="762000" y="457200"/>
            <a:ext cx="6400800" cy="1077218"/>
          </a:xfrm>
        </p:spPr>
        <p:txBody>
          <a:bodyPr/>
          <a:lstStyle/>
          <a:p>
            <a:r>
              <a:rPr lang="en-GB" noProof="0" dirty="0">
                <a:latin typeface="Arial Black" panose="020B0A04020102020204" pitchFamily="34" charset="0"/>
              </a:rPr>
              <a:t>Core GD Implementation</a:t>
            </a:r>
          </a:p>
        </p:txBody>
      </p:sp>
      <p:sp>
        <p:nvSpPr>
          <p:cNvPr id="4" name="CasellaDiTesto 3">
            <a:extLst>
              <a:ext uri="{FF2B5EF4-FFF2-40B4-BE49-F238E27FC236}">
                <a16:creationId xmlns:a16="http://schemas.microsoft.com/office/drawing/2014/main" id="{4EC4CD1B-A781-BBA8-95CC-C1AD3F3AE527}"/>
              </a:ext>
            </a:extLst>
          </p:cNvPr>
          <p:cNvSpPr txBox="1"/>
          <p:nvPr/>
        </p:nvSpPr>
        <p:spPr>
          <a:xfrm>
            <a:off x="762000" y="2209800"/>
            <a:ext cx="10287000" cy="954107"/>
          </a:xfrm>
          <a:prstGeom prst="rect">
            <a:avLst/>
          </a:prstGeom>
          <a:noFill/>
        </p:spPr>
        <p:txBody>
          <a:bodyPr wrap="square">
            <a:spAutoFit/>
          </a:bodyPr>
          <a:lstStyle/>
          <a:p>
            <a:r>
              <a:rPr lang="en-GB" sz="2800" noProof="0" dirty="0">
                <a:latin typeface="Arial" panose="020B0604020202020204" pitchFamily="34" charset="0"/>
                <a:cs typeface="Arial" panose="020B0604020202020204" pitchFamily="34" charset="0"/>
              </a:rPr>
              <a:t>We decided to pick the following </a:t>
            </a:r>
            <a:r>
              <a:rPr lang="en-GB" sz="2800" b="1" noProof="0" dirty="0">
                <a:solidFill>
                  <a:srgbClr val="FF0000"/>
                </a:solidFill>
                <a:latin typeface="Arial" panose="020B0604020202020204" pitchFamily="34" charset="0"/>
                <a:cs typeface="Arial" panose="020B0604020202020204" pitchFamily="34" charset="0"/>
              </a:rPr>
              <a:t>loss function</a:t>
            </a:r>
            <a:r>
              <a:rPr lang="en-GB" sz="2800" noProof="0" dirty="0">
                <a:latin typeface="Arial" panose="020B0604020202020204" pitchFamily="34" charset="0"/>
                <a:cs typeface="Arial" panose="020B0604020202020204" pitchFamily="34" charset="0"/>
              </a:rPr>
              <a:t> as our objective function for this analysis (</a:t>
            </a:r>
            <a:r>
              <a:rPr lang="en-GB" sz="2800" i="1" noProof="0" dirty="0"/>
              <a:t>Ordinary Least Squares</a:t>
            </a:r>
            <a:r>
              <a:rPr lang="en-GB" sz="2800" noProof="0" dirty="0"/>
              <a:t>):</a:t>
            </a:r>
            <a:endParaRPr lang="en-GB" sz="2800" noProof="0"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2" name="CasellaDiTesto 1">
                <a:extLst>
                  <a:ext uri="{FF2B5EF4-FFF2-40B4-BE49-F238E27FC236}">
                    <a16:creationId xmlns:a16="http://schemas.microsoft.com/office/drawing/2014/main" id="{F7ADD575-D646-788D-DC28-C370A0A32766}"/>
                  </a:ext>
                </a:extLst>
              </p:cNvPr>
              <p:cNvSpPr txBox="1"/>
              <p:nvPr/>
            </p:nvSpPr>
            <p:spPr>
              <a:xfrm>
                <a:off x="3962400" y="3668154"/>
                <a:ext cx="3886200" cy="89896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sz="2800" i="1" noProof="0" smtClean="0">
                          <a:solidFill>
                            <a:schemeClr val="tx1"/>
                          </a:solidFill>
                          <a:latin typeface="Cambria Math" panose="02040503050406030204" pitchFamily="18" charset="0"/>
                        </a:rPr>
                        <m:t>𝑓</m:t>
                      </m:r>
                      <m:d>
                        <m:dPr>
                          <m:ctrlPr>
                            <a:rPr lang="en-GB" sz="2800" i="1" noProof="0" smtClean="0">
                              <a:solidFill>
                                <a:schemeClr val="tx1"/>
                              </a:solidFill>
                              <a:latin typeface="Cambria Math" panose="02040503050406030204" pitchFamily="18" charset="0"/>
                            </a:rPr>
                          </m:ctrlPr>
                        </m:dPr>
                        <m:e>
                          <m:r>
                            <a:rPr lang="en-GB" sz="2800" i="1" noProof="0" smtClean="0">
                              <a:solidFill>
                                <a:schemeClr val="tx1"/>
                              </a:solidFill>
                              <a:latin typeface="Cambria Math" panose="02040503050406030204" pitchFamily="18" charset="0"/>
                            </a:rPr>
                            <m:t>𝑥</m:t>
                          </m:r>
                        </m:e>
                      </m:d>
                      <m:r>
                        <a:rPr lang="en-GB" sz="2800" i="0" noProof="0" smtClean="0">
                          <a:solidFill>
                            <a:schemeClr val="tx1"/>
                          </a:solidFill>
                          <a:latin typeface="Cambria Math" panose="02040503050406030204" pitchFamily="18" charset="0"/>
                        </a:rPr>
                        <m:t>=</m:t>
                      </m:r>
                      <m:f>
                        <m:fPr>
                          <m:ctrlPr>
                            <a:rPr lang="en-GB" sz="2800" i="1" noProof="0" smtClean="0">
                              <a:solidFill>
                                <a:schemeClr val="tx1"/>
                              </a:solidFill>
                              <a:latin typeface="Cambria Math" panose="02040503050406030204" pitchFamily="18" charset="0"/>
                            </a:rPr>
                          </m:ctrlPr>
                        </m:fPr>
                        <m:num>
                          <m:r>
                            <a:rPr lang="en-GB" sz="2800" i="0" noProof="0" smtClean="0">
                              <a:solidFill>
                                <a:schemeClr val="tx1"/>
                              </a:solidFill>
                              <a:latin typeface="Cambria Math" panose="02040503050406030204" pitchFamily="18" charset="0"/>
                            </a:rPr>
                            <m:t>1</m:t>
                          </m:r>
                        </m:num>
                        <m:den>
                          <m:r>
                            <a:rPr lang="en-GB" sz="2800" i="0" noProof="0" smtClean="0">
                              <a:solidFill>
                                <a:schemeClr val="tx1"/>
                              </a:solidFill>
                              <a:latin typeface="Cambria Math" panose="02040503050406030204" pitchFamily="18" charset="0"/>
                            </a:rPr>
                            <m:t>2</m:t>
                          </m:r>
                        </m:den>
                      </m:f>
                      <m:sSup>
                        <m:sSupPr>
                          <m:ctrlPr>
                            <a:rPr lang="en-GB" sz="2800" i="1" noProof="0" smtClean="0">
                              <a:solidFill>
                                <a:schemeClr val="tx1"/>
                              </a:solidFill>
                              <a:latin typeface="Cambria Math" panose="02040503050406030204" pitchFamily="18" charset="0"/>
                            </a:rPr>
                          </m:ctrlPr>
                        </m:sSupPr>
                        <m:e>
                          <m:d>
                            <m:dPr>
                              <m:begChr m:val="‖"/>
                              <m:endChr m:val="‖"/>
                              <m:ctrlPr>
                                <a:rPr lang="en-GB" sz="2800" i="1" noProof="0" smtClean="0">
                                  <a:solidFill>
                                    <a:schemeClr val="tx1"/>
                                  </a:solidFill>
                                  <a:latin typeface="Cambria Math" panose="02040503050406030204" pitchFamily="18" charset="0"/>
                                </a:rPr>
                              </m:ctrlPr>
                            </m:dPr>
                            <m:e>
                              <m:r>
                                <a:rPr lang="en-GB" sz="2800" i="1" noProof="0" smtClean="0">
                                  <a:solidFill>
                                    <a:schemeClr val="tx1"/>
                                  </a:solidFill>
                                  <a:latin typeface="Cambria Math" panose="02040503050406030204" pitchFamily="18" charset="0"/>
                                </a:rPr>
                                <m:t>𝐴𝑥</m:t>
                              </m:r>
                              <m:r>
                                <a:rPr lang="en-GB" sz="2800" i="0" noProof="0" smtClean="0">
                                  <a:solidFill>
                                    <a:schemeClr val="tx1"/>
                                  </a:solidFill>
                                  <a:latin typeface="Cambria Math" panose="02040503050406030204" pitchFamily="18" charset="0"/>
                                </a:rPr>
                                <m:t>−</m:t>
                              </m:r>
                              <m:r>
                                <a:rPr lang="en-GB" sz="2800" b="0" i="1" noProof="0" smtClean="0">
                                  <a:solidFill>
                                    <a:schemeClr val="tx1"/>
                                  </a:solidFill>
                                  <a:latin typeface="Cambria Math" panose="02040503050406030204" pitchFamily="18" charset="0"/>
                                </a:rPr>
                                <m:t>𝑏</m:t>
                              </m:r>
                            </m:e>
                          </m:d>
                        </m:e>
                        <m:sup>
                          <m:r>
                            <a:rPr lang="en-GB" sz="2800" i="0" noProof="0" smtClean="0">
                              <a:solidFill>
                                <a:schemeClr val="tx1"/>
                              </a:solidFill>
                              <a:latin typeface="Cambria Math" panose="02040503050406030204" pitchFamily="18" charset="0"/>
                            </a:rPr>
                            <m:t>2</m:t>
                          </m:r>
                        </m:sup>
                      </m:sSup>
                    </m:oMath>
                  </m:oMathPara>
                </a14:m>
                <a:endParaRPr lang="en-GB" sz="2800" noProof="0" dirty="0">
                  <a:solidFill>
                    <a:schemeClr val="tx1"/>
                  </a:solidFill>
                  <a:latin typeface="Arial" panose="020B0604020202020204" pitchFamily="34" charset="0"/>
                  <a:cs typeface="Arial" panose="020B0604020202020204" pitchFamily="34" charset="0"/>
                </a:endParaRPr>
              </a:p>
            </p:txBody>
          </p:sp>
        </mc:Choice>
        <mc:Fallback>
          <p:sp>
            <p:nvSpPr>
              <p:cNvPr id="2" name="CasellaDiTesto 1">
                <a:extLst>
                  <a:ext uri="{FF2B5EF4-FFF2-40B4-BE49-F238E27FC236}">
                    <a16:creationId xmlns:a16="http://schemas.microsoft.com/office/drawing/2014/main" id="{F7ADD575-D646-788D-DC28-C370A0A32766}"/>
                  </a:ext>
                </a:extLst>
              </p:cNvPr>
              <p:cNvSpPr txBox="1">
                <a:spLocks noRot="1" noChangeAspect="1" noMove="1" noResize="1" noEditPoints="1" noAdjustHandles="1" noChangeArrowheads="1" noChangeShapeType="1" noTextEdit="1"/>
              </p:cNvSpPr>
              <p:nvPr/>
            </p:nvSpPr>
            <p:spPr>
              <a:xfrm>
                <a:off x="3962400" y="3668154"/>
                <a:ext cx="3886200" cy="898964"/>
              </a:xfrm>
              <a:prstGeom prst="rect">
                <a:avLst/>
              </a:prstGeom>
              <a:blipFill>
                <a:blip r:embed="rId2"/>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3269336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128D9E-EC04-00D0-E146-10B0A50FAAEE}"/>
            </a:ext>
          </a:extLst>
        </p:cNvPr>
        <p:cNvGrpSpPr/>
        <p:nvPr/>
      </p:nvGrpSpPr>
      <p:grpSpPr>
        <a:xfrm>
          <a:off x="0" y="0"/>
          <a:ext cx="0" cy="0"/>
          <a:chOff x="0" y="0"/>
          <a:chExt cx="0" cy="0"/>
        </a:xfrm>
      </p:grpSpPr>
      <p:sp>
        <p:nvSpPr>
          <p:cNvPr id="10" name="Titolo 9">
            <a:extLst>
              <a:ext uri="{FF2B5EF4-FFF2-40B4-BE49-F238E27FC236}">
                <a16:creationId xmlns:a16="http://schemas.microsoft.com/office/drawing/2014/main" id="{6F784A75-A76B-7E70-2590-63CF66A7402E}"/>
              </a:ext>
            </a:extLst>
          </p:cNvPr>
          <p:cNvSpPr>
            <a:spLocks noGrp="1"/>
          </p:cNvSpPr>
          <p:nvPr>
            <p:ph type="title"/>
          </p:nvPr>
        </p:nvSpPr>
        <p:spPr>
          <a:xfrm>
            <a:off x="762000" y="457200"/>
            <a:ext cx="7696200" cy="538609"/>
          </a:xfrm>
        </p:spPr>
        <p:txBody>
          <a:bodyPr/>
          <a:lstStyle/>
          <a:p>
            <a:r>
              <a:rPr lang="en-GB" noProof="0" dirty="0">
                <a:latin typeface="Arial Black" panose="020B0A04020102020204" pitchFamily="34" charset="0"/>
              </a:rPr>
              <a:t>First variant: Naive Test</a:t>
            </a:r>
          </a:p>
        </p:txBody>
      </p:sp>
      <mc:AlternateContent xmlns:mc="http://schemas.openxmlformats.org/markup-compatibility/2006">
        <mc:Choice xmlns:a14="http://schemas.microsoft.com/office/drawing/2010/main" Requires="a14">
          <p:sp>
            <p:nvSpPr>
              <p:cNvPr id="4" name="CasellaDiTesto 3">
                <a:extLst>
                  <a:ext uri="{FF2B5EF4-FFF2-40B4-BE49-F238E27FC236}">
                    <a16:creationId xmlns:a16="http://schemas.microsoft.com/office/drawing/2014/main" id="{F42EC327-164D-205C-AC9D-B6DA8A1C55C6}"/>
                  </a:ext>
                </a:extLst>
              </p:cNvPr>
              <p:cNvSpPr txBox="1"/>
              <p:nvPr/>
            </p:nvSpPr>
            <p:spPr>
              <a:xfrm>
                <a:off x="762000" y="1133326"/>
                <a:ext cx="10515600" cy="523220"/>
              </a:xfrm>
              <a:prstGeom prst="rect">
                <a:avLst/>
              </a:prstGeom>
              <a:noFill/>
            </p:spPr>
            <p:txBody>
              <a:bodyPr wrap="square">
                <a:spAutoFit/>
              </a:bodyPr>
              <a:lstStyle/>
              <a:p>
                <a:r>
                  <a:rPr lang="en-GB" sz="2800" noProof="0" dirty="0">
                    <a:latin typeface="Arial" panose="020B0604020202020204" pitchFamily="34" charset="0"/>
                    <a:cs typeface="Arial" panose="020B0604020202020204" pitchFamily="34" charset="0"/>
                  </a:rPr>
                  <a:t>We set an </a:t>
                </a:r>
                <a:r>
                  <a:rPr lang="en-GB" sz="2800" b="1" noProof="0" dirty="0">
                    <a:solidFill>
                      <a:srgbClr val="FF0000"/>
                    </a:solidFill>
                    <a:latin typeface="Arial" panose="020B0604020202020204" pitchFamily="34" charset="0"/>
                    <a:cs typeface="Arial" panose="020B0604020202020204" pitchFamily="34" charset="0"/>
                  </a:rPr>
                  <a:t>empirical</a:t>
                </a:r>
                <a:r>
                  <a:rPr lang="en-GB" sz="2800" noProof="0" dirty="0">
                    <a:latin typeface="Arial" panose="020B0604020202020204" pitchFamily="34" charset="0"/>
                    <a:cs typeface="Arial" panose="020B0604020202020204" pitchFamily="34" charset="0"/>
                  </a:rPr>
                  <a:t> </a:t>
                </a:r>
                <a14:m>
                  <m:oMath xmlns:m="http://schemas.openxmlformats.org/officeDocument/2006/math">
                    <m:r>
                      <a:rPr lang="en-GB" sz="2800" i="1" noProof="0" smtClean="0">
                        <a:latin typeface="Cambria Math" panose="02040503050406030204" pitchFamily="18" charset="0"/>
                        <a:ea typeface="Cambria Math" panose="02040503050406030204" pitchFamily="18" charset="0"/>
                        <a:cs typeface="Arial" panose="020B0604020202020204" pitchFamily="34" charset="0"/>
                      </a:rPr>
                      <m:t>𝛾</m:t>
                    </m:r>
                  </m:oMath>
                </a14:m>
                <a:endParaRPr lang="en-GB" sz="2800" noProof="0" dirty="0">
                  <a:latin typeface="Arial" panose="020B0604020202020204" pitchFamily="34" charset="0"/>
                  <a:cs typeface="Arial" panose="020B0604020202020204" pitchFamily="34" charset="0"/>
                </a:endParaRPr>
              </a:p>
            </p:txBody>
          </p:sp>
        </mc:Choice>
        <mc:Fallback>
          <p:sp>
            <p:nvSpPr>
              <p:cNvPr id="4" name="CasellaDiTesto 3">
                <a:extLst>
                  <a:ext uri="{FF2B5EF4-FFF2-40B4-BE49-F238E27FC236}">
                    <a16:creationId xmlns:a16="http://schemas.microsoft.com/office/drawing/2014/main" id="{F42EC327-164D-205C-AC9D-B6DA8A1C55C6}"/>
                  </a:ext>
                </a:extLst>
              </p:cNvPr>
              <p:cNvSpPr txBox="1">
                <a:spLocks noRot="1" noChangeAspect="1" noMove="1" noResize="1" noEditPoints="1" noAdjustHandles="1" noChangeArrowheads="1" noChangeShapeType="1" noTextEdit="1"/>
              </p:cNvSpPr>
              <p:nvPr/>
            </p:nvSpPr>
            <p:spPr>
              <a:xfrm>
                <a:off x="762000" y="1133326"/>
                <a:ext cx="10515600" cy="523220"/>
              </a:xfrm>
              <a:prstGeom prst="rect">
                <a:avLst/>
              </a:prstGeom>
              <a:blipFill>
                <a:blip r:embed="rId2"/>
                <a:stretch>
                  <a:fillRect l="-1159" t="-12791" b="-31395"/>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6" name="CasellaDiTesto 5">
                <a:extLst>
                  <a:ext uri="{FF2B5EF4-FFF2-40B4-BE49-F238E27FC236}">
                    <a16:creationId xmlns:a16="http://schemas.microsoft.com/office/drawing/2014/main" id="{97D492AC-F92A-6195-4F6C-4E1F6310FE63}"/>
                  </a:ext>
                </a:extLst>
              </p:cNvPr>
              <p:cNvSpPr txBox="1"/>
              <p:nvPr/>
            </p:nvSpPr>
            <p:spPr>
              <a:xfrm>
                <a:off x="762000" y="1762953"/>
                <a:ext cx="2389762" cy="523220"/>
              </a:xfrm>
              <a:prstGeom prst="rect">
                <a:avLst/>
              </a:prstGeom>
              <a:noFill/>
            </p:spPr>
            <p:txBody>
              <a:bodyPr wrap="square">
                <a:spAutoFit/>
              </a:bodyPr>
              <a:lstStyle/>
              <a:p>
                <a14:m>
                  <m:oMath xmlns:m="http://schemas.openxmlformats.org/officeDocument/2006/math">
                    <m:r>
                      <a:rPr lang="en-GB" sz="2800" i="1" noProof="0" smtClean="0">
                        <a:latin typeface="Cambria Math" panose="02040503050406030204" pitchFamily="18" charset="0"/>
                        <a:ea typeface="Cambria Math" panose="02040503050406030204" pitchFamily="18" charset="0"/>
                        <a:cs typeface="Arial" panose="020B0604020202020204" pitchFamily="34" charset="0"/>
                      </a:rPr>
                      <m:t>𝛾</m:t>
                    </m:r>
                    <m:r>
                      <a:rPr lang="en-GB" sz="2800" b="0" i="1" noProof="0" smtClean="0">
                        <a:latin typeface="Cambria Math" panose="02040503050406030204" pitchFamily="18" charset="0"/>
                        <a:ea typeface="Cambria Math" panose="02040503050406030204" pitchFamily="18" charset="0"/>
                        <a:cs typeface="Arial" panose="020B0604020202020204" pitchFamily="34" charset="0"/>
                      </a:rPr>
                      <m:t>=</m:t>
                    </m:r>
                    <m:r>
                      <a:rPr lang="en-GB" sz="2800" i="1" noProof="0" smtClean="0">
                        <a:latin typeface="Cambria Math" panose="02040503050406030204" pitchFamily="18" charset="0"/>
                        <a:ea typeface="Cambria Math" panose="02040503050406030204" pitchFamily="18" charset="0"/>
                        <a:cs typeface="Arial" panose="020B0604020202020204" pitchFamily="34" charset="0"/>
                      </a:rPr>
                      <m:t>0.001</m:t>
                    </m:r>
                  </m:oMath>
                </a14:m>
                <a:r>
                  <a:rPr lang="en-GB" sz="2800" noProof="0" dirty="0">
                    <a:latin typeface="Arial" panose="020B0604020202020204" pitchFamily="34" charset="0"/>
                    <a:cs typeface="Arial" panose="020B0604020202020204" pitchFamily="34" charset="0"/>
                  </a:rPr>
                  <a:t> </a:t>
                </a:r>
                <a:r>
                  <a:rPr lang="en-GB" sz="2800" noProof="0" dirty="0">
                    <a:latin typeface="Arial" panose="020B0604020202020204" pitchFamily="34" charset="0"/>
                    <a:cs typeface="Arial" panose="020B0604020202020204" pitchFamily="34" charset="0"/>
                    <a:sym typeface="Wingdings" panose="05000000000000000000" pitchFamily="2" charset="2"/>
                  </a:rPr>
                  <a:t></a:t>
                </a:r>
                <a:endParaRPr lang="en-GB" sz="2800" noProof="0" dirty="0">
                  <a:latin typeface="Arial" panose="020B0604020202020204" pitchFamily="34" charset="0"/>
                  <a:cs typeface="Arial" panose="020B0604020202020204" pitchFamily="34" charset="0"/>
                </a:endParaRPr>
              </a:p>
            </p:txBody>
          </p:sp>
        </mc:Choice>
        <mc:Fallback>
          <p:sp>
            <p:nvSpPr>
              <p:cNvPr id="6" name="CasellaDiTesto 5">
                <a:extLst>
                  <a:ext uri="{FF2B5EF4-FFF2-40B4-BE49-F238E27FC236}">
                    <a16:creationId xmlns:a16="http://schemas.microsoft.com/office/drawing/2014/main" id="{97D492AC-F92A-6195-4F6C-4E1F6310FE63}"/>
                  </a:ext>
                </a:extLst>
              </p:cNvPr>
              <p:cNvSpPr txBox="1">
                <a:spLocks noRot="1" noChangeAspect="1" noMove="1" noResize="1" noEditPoints="1" noAdjustHandles="1" noChangeArrowheads="1" noChangeShapeType="1" noTextEdit="1"/>
              </p:cNvSpPr>
              <p:nvPr/>
            </p:nvSpPr>
            <p:spPr>
              <a:xfrm>
                <a:off x="762000" y="1762953"/>
                <a:ext cx="2389762" cy="523220"/>
              </a:xfrm>
              <a:prstGeom prst="rect">
                <a:avLst/>
              </a:prstGeom>
              <a:blipFill>
                <a:blip r:embed="rId3"/>
                <a:stretch>
                  <a:fillRect t="-11628" b="-31395"/>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7" name="CasellaDiTesto 6">
                <a:extLst>
                  <a:ext uri="{FF2B5EF4-FFF2-40B4-BE49-F238E27FC236}">
                    <a16:creationId xmlns:a16="http://schemas.microsoft.com/office/drawing/2014/main" id="{5CAF64EF-4C49-CEC3-97FC-6CAD66FBC841}"/>
                  </a:ext>
                </a:extLst>
              </p:cNvPr>
              <p:cNvSpPr txBox="1"/>
              <p:nvPr/>
            </p:nvSpPr>
            <p:spPr>
              <a:xfrm>
                <a:off x="8610600" y="1133326"/>
                <a:ext cx="3570051" cy="523220"/>
              </a:xfrm>
              <a:prstGeom prst="rect">
                <a:avLst/>
              </a:prstGeom>
              <a:noFill/>
            </p:spPr>
            <p:txBody>
              <a:bodyPr wrap="square">
                <a:spAutoFit/>
              </a:bodyPr>
              <a:lstStyle/>
              <a:p>
                <a:r>
                  <a:rPr lang="en-GB" sz="2800" noProof="0" dirty="0">
                    <a:ea typeface="Cambria Math" panose="02040503050406030204" pitchFamily="18" charset="0"/>
                    <a:cs typeface="Arial" panose="020B0604020202020204" pitchFamily="34" charset="0"/>
                  </a:rPr>
                  <a:t>(</a:t>
                </a:r>
                <a14:m>
                  <m:oMath xmlns:m="http://schemas.openxmlformats.org/officeDocument/2006/math">
                    <m:r>
                      <a:rPr lang="en-GB" sz="2800" i="1" noProof="0" smtClean="0">
                        <a:latin typeface="Cambria Math" panose="02040503050406030204" pitchFamily="18" charset="0"/>
                        <a:ea typeface="Cambria Math" panose="02040503050406030204" pitchFamily="18" charset="0"/>
                        <a:cs typeface="Arial" panose="020B0604020202020204" pitchFamily="34" charset="0"/>
                      </a:rPr>
                      <m:t>𝛾</m:t>
                    </m:r>
                    <m:r>
                      <a:rPr lang="en-GB" sz="2800" b="0" i="1" noProof="0" smtClean="0">
                        <a:latin typeface="Cambria Math" panose="02040503050406030204" pitchFamily="18" charset="0"/>
                        <a:ea typeface="Cambria Math" panose="02040503050406030204" pitchFamily="18" charset="0"/>
                        <a:cs typeface="Arial" panose="020B0604020202020204" pitchFamily="34" charset="0"/>
                      </a:rPr>
                      <m:t>=</m:t>
                    </m:r>
                    <m:r>
                      <a:rPr lang="en-GB" sz="2800" i="1" noProof="0" smtClean="0">
                        <a:latin typeface="Cambria Math" panose="02040503050406030204" pitchFamily="18" charset="0"/>
                        <a:ea typeface="Cambria Math" panose="02040503050406030204" pitchFamily="18" charset="0"/>
                        <a:cs typeface="Arial" panose="020B0604020202020204" pitchFamily="34" charset="0"/>
                      </a:rPr>
                      <m:t>0.01</m:t>
                    </m:r>
                    <m:r>
                      <a:rPr lang="en-GB" sz="2800" b="0" i="0" noProof="0" smtClean="0">
                        <a:latin typeface="Cambria Math" panose="02040503050406030204" pitchFamily="18" charset="0"/>
                        <a:ea typeface="Cambria Math" panose="02040503050406030204" pitchFamily="18" charset="0"/>
                        <a:cs typeface="Arial" panose="020B0604020202020204" pitchFamily="34" charset="0"/>
                      </a:rPr>
                      <m:t> </m:t>
                    </m:r>
                  </m:oMath>
                </a14:m>
                <a:r>
                  <a:rPr lang="en-GB" sz="2800" noProof="0" dirty="0">
                    <a:latin typeface="Arial" panose="020B0604020202020204" pitchFamily="34" charset="0"/>
                    <a:cs typeface="Arial" panose="020B0604020202020204" pitchFamily="34" charset="0"/>
                    <a:sym typeface="Wingdings" panose="05000000000000000000" pitchFamily="2" charset="2"/>
                  </a:rPr>
                  <a:t> </a:t>
                </a:r>
                <a:r>
                  <a:rPr lang="en-GB" sz="2800" i="1" noProof="0" dirty="0">
                    <a:latin typeface="Arial" panose="020B0604020202020204" pitchFamily="34" charset="0"/>
                    <a:cs typeface="Arial" panose="020B0604020202020204" pitchFamily="34" charset="0"/>
                    <a:sym typeface="Wingdings" panose="05000000000000000000" pitchFamily="2" charset="2"/>
                  </a:rPr>
                  <a:t>diverge)</a:t>
                </a:r>
                <a:endParaRPr lang="en-GB" sz="2800" i="1" noProof="0" dirty="0">
                  <a:latin typeface="Arial" panose="020B0604020202020204" pitchFamily="34" charset="0"/>
                  <a:cs typeface="Arial" panose="020B0604020202020204" pitchFamily="34" charset="0"/>
                </a:endParaRPr>
              </a:p>
            </p:txBody>
          </p:sp>
        </mc:Choice>
        <mc:Fallback>
          <p:sp>
            <p:nvSpPr>
              <p:cNvPr id="7" name="CasellaDiTesto 6">
                <a:extLst>
                  <a:ext uri="{FF2B5EF4-FFF2-40B4-BE49-F238E27FC236}">
                    <a16:creationId xmlns:a16="http://schemas.microsoft.com/office/drawing/2014/main" id="{5CAF64EF-4C49-CEC3-97FC-6CAD66FBC841}"/>
                  </a:ext>
                </a:extLst>
              </p:cNvPr>
              <p:cNvSpPr txBox="1">
                <a:spLocks noRot="1" noChangeAspect="1" noMove="1" noResize="1" noEditPoints="1" noAdjustHandles="1" noChangeArrowheads="1" noChangeShapeType="1" noTextEdit="1"/>
              </p:cNvSpPr>
              <p:nvPr/>
            </p:nvSpPr>
            <p:spPr>
              <a:xfrm>
                <a:off x="8610600" y="1133326"/>
                <a:ext cx="3570051" cy="523220"/>
              </a:xfrm>
              <a:prstGeom prst="rect">
                <a:avLst/>
              </a:prstGeom>
              <a:blipFill>
                <a:blip r:embed="rId4"/>
                <a:stretch>
                  <a:fillRect l="-3590" t="-12791" b="-31395"/>
                </a:stretch>
              </a:blipFill>
            </p:spPr>
            <p:txBody>
              <a:bodyPr/>
              <a:lstStyle/>
              <a:p>
                <a:r>
                  <a:rPr lang="it-IT">
                    <a:noFill/>
                  </a:rPr>
                  <a:t> </a:t>
                </a:r>
              </a:p>
            </p:txBody>
          </p:sp>
        </mc:Fallback>
      </mc:AlternateContent>
      <p:pic>
        <p:nvPicPr>
          <p:cNvPr id="9" name="Immagine 8" descr="Immagine che contiene testo, schermata, Carattere&#10;&#10;Il contenuto generato dall'IA potrebbe non essere corretto.">
            <a:extLst>
              <a:ext uri="{FF2B5EF4-FFF2-40B4-BE49-F238E27FC236}">
                <a16:creationId xmlns:a16="http://schemas.microsoft.com/office/drawing/2014/main" id="{71A5184B-EC83-ADB7-31A8-AF4D116A29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000" y="2392580"/>
            <a:ext cx="11246144" cy="3655463"/>
          </a:xfrm>
          <a:prstGeom prst="rect">
            <a:avLst/>
          </a:prstGeom>
        </p:spPr>
      </p:pic>
    </p:spTree>
    <p:extLst>
      <p:ext uri="{BB962C8B-B14F-4D97-AF65-F5344CB8AC3E}">
        <p14:creationId xmlns:p14="http://schemas.microsoft.com/office/powerpoint/2010/main" val="1011984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178864-40E2-AE35-E227-0E4BF1D82362}"/>
            </a:ext>
          </a:extLst>
        </p:cNvPr>
        <p:cNvGrpSpPr/>
        <p:nvPr/>
      </p:nvGrpSpPr>
      <p:grpSpPr>
        <a:xfrm>
          <a:off x="0" y="0"/>
          <a:ext cx="0" cy="0"/>
          <a:chOff x="0" y="0"/>
          <a:chExt cx="0" cy="0"/>
        </a:xfrm>
      </p:grpSpPr>
      <p:sp>
        <p:nvSpPr>
          <p:cNvPr id="10" name="Titolo 9">
            <a:extLst>
              <a:ext uri="{FF2B5EF4-FFF2-40B4-BE49-F238E27FC236}">
                <a16:creationId xmlns:a16="http://schemas.microsoft.com/office/drawing/2014/main" id="{0899A537-9AFA-917F-62DE-A21FD9521606}"/>
              </a:ext>
            </a:extLst>
          </p:cNvPr>
          <p:cNvSpPr>
            <a:spLocks noGrp="1"/>
          </p:cNvSpPr>
          <p:nvPr>
            <p:ph type="title"/>
          </p:nvPr>
        </p:nvSpPr>
        <p:spPr>
          <a:xfrm>
            <a:off x="762000" y="457200"/>
            <a:ext cx="5181599" cy="609600"/>
          </a:xfrm>
        </p:spPr>
        <p:txBody>
          <a:bodyPr/>
          <a:lstStyle/>
          <a:p>
            <a:r>
              <a:rPr lang="en-GB" noProof="0" dirty="0">
                <a:latin typeface="Arial Black" panose="020B0A04020102020204" pitchFamily="34" charset="0"/>
              </a:rPr>
              <a:t>Dataset presentation</a:t>
            </a:r>
          </a:p>
        </p:txBody>
      </p:sp>
      <p:sp>
        <p:nvSpPr>
          <p:cNvPr id="4" name="CasellaDiTesto 3">
            <a:extLst>
              <a:ext uri="{FF2B5EF4-FFF2-40B4-BE49-F238E27FC236}">
                <a16:creationId xmlns:a16="http://schemas.microsoft.com/office/drawing/2014/main" id="{D453E658-10AA-ABDE-4303-1B3984A036ED}"/>
              </a:ext>
            </a:extLst>
          </p:cNvPr>
          <p:cNvSpPr txBox="1"/>
          <p:nvPr/>
        </p:nvSpPr>
        <p:spPr>
          <a:xfrm>
            <a:off x="762000" y="1981200"/>
            <a:ext cx="10287000" cy="1815882"/>
          </a:xfrm>
          <a:prstGeom prst="rect">
            <a:avLst/>
          </a:prstGeom>
          <a:noFill/>
        </p:spPr>
        <p:txBody>
          <a:bodyPr wrap="square">
            <a:spAutoFit/>
          </a:bodyPr>
          <a:lstStyle/>
          <a:p>
            <a:r>
              <a:rPr lang="en-GB" sz="2800" noProof="0" dirty="0">
                <a:latin typeface="Arial" panose="020B0604020202020204" pitchFamily="34" charset="0"/>
                <a:cs typeface="Arial" panose="020B0604020202020204" pitchFamily="34" charset="0"/>
              </a:rPr>
              <a:t>The dataset under analysis contains information related to </a:t>
            </a:r>
            <a:r>
              <a:rPr lang="en-GB" sz="2800" b="1" noProof="0" dirty="0">
                <a:latin typeface="Arial" panose="020B0604020202020204" pitchFamily="34" charset="0"/>
                <a:cs typeface="Arial" panose="020B0604020202020204" pitchFamily="34" charset="0"/>
              </a:rPr>
              <a:t>students' daily habits</a:t>
            </a:r>
            <a:r>
              <a:rPr lang="en-GB" sz="2800" noProof="0" dirty="0">
                <a:latin typeface="Arial" panose="020B0604020202020204" pitchFamily="34" charset="0"/>
                <a:cs typeface="Arial" panose="020B0604020202020204" pitchFamily="34" charset="0"/>
              </a:rPr>
              <a:t> and </a:t>
            </a:r>
            <a:r>
              <a:rPr lang="en-GB" sz="2800" b="1" noProof="0" dirty="0">
                <a:latin typeface="Arial" panose="020B0604020202020204" pitchFamily="34" charset="0"/>
                <a:cs typeface="Arial" panose="020B0604020202020204" pitchFamily="34" charset="0"/>
              </a:rPr>
              <a:t>personal characteristics</a:t>
            </a:r>
            <a:r>
              <a:rPr lang="en-GB" sz="2800" noProof="0" dirty="0">
                <a:latin typeface="Arial" panose="020B0604020202020204" pitchFamily="34" charset="0"/>
                <a:cs typeface="Arial" panose="020B0604020202020204" pitchFamily="34" charset="0"/>
              </a:rPr>
              <a:t>, with the objective of investigating potential correlations with </a:t>
            </a:r>
            <a:r>
              <a:rPr lang="en-GB" sz="2800" b="1" noProof="0" dirty="0">
                <a:solidFill>
                  <a:srgbClr val="FF0000"/>
                </a:solidFill>
                <a:latin typeface="Arial" panose="020B0604020202020204" pitchFamily="34" charset="0"/>
                <a:cs typeface="Arial" panose="020B0604020202020204" pitchFamily="34" charset="0"/>
              </a:rPr>
              <a:t>academic performance.</a:t>
            </a:r>
          </a:p>
        </p:txBody>
      </p:sp>
      <p:sp>
        <p:nvSpPr>
          <p:cNvPr id="7" name="CasellaDiTesto 6">
            <a:extLst>
              <a:ext uri="{FF2B5EF4-FFF2-40B4-BE49-F238E27FC236}">
                <a16:creationId xmlns:a16="http://schemas.microsoft.com/office/drawing/2014/main" id="{E1175D92-D0F6-BACE-DFE4-760B9D2727F5}"/>
              </a:ext>
            </a:extLst>
          </p:cNvPr>
          <p:cNvSpPr txBox="1"/>
          <p:nvPr/>
        </p:nvSpPr>
        <p:spPr>
          <a:xfrm>
            <a:off x="800099" y="4267200"/>
            <a:ext cx="10287000" cy="954107"/>
          </a:xfrm>
          <a:prstGeom prst="rect">
            <a:avLst/>
          </a:prstGeom>
          <a:noFill/>
        </p:spPr>
        <p:txBody>
          <a:bodyPr wrap="square">
            <a:spAutoFit/>
          </a:bodyPr>
          <a:lstStyle/>
          <a:p>
            <a:r>
              <a:rPr lang="en-GB" sz="2800" noProof="0" dirty="0"/>
              <a:t>It includes 16 variables, of which: </a:t>
            </a:r>
            <a:r>
              <a:rPr lang="en-GB" sz="2800" b="1" noProof="0" dirty="0"/>
              <a:t>9</a:t>
            </a:r>
            <a:r>
              <a:rPr lang="en-GB" sz="2800" noProof="0" dirty="0"/>
              <a:t> are </a:t>
            </a:r>
            <a:r>
              <a:rPr lang="en-GB" sz="2800" b="1" noProof="0" dirty="0">
                <a:solidFill>
                  <a:schemeClr val="tx1"/>
                </a:solidFill>
              </a:rPr>
              <a:t>numerical</a:t>
            </a:r>
            <a:r>
              <a:rPr lang="en-GB" sz="2800" i="1" noProof="0" dirty="0">
                <a:solidFill>
                  <a:schemeClr val="tx1"/>
                </a:solidFill>
              </a:rPr>
              <a:t> </a:t>
            </a:r>
            <a:r>
              <a:rPr lang="en-GB" sz="2800" noProof="0" dirty="0">
                <a:solidFill>
                  <a:schemeClr val="tx1"/>
                </a:solidFill>
              </a:rPr>
              <a:t>and</a:t>
            </a:r>
            <a:r>
              <a:rPr lang="en-GB" sz="2800" i="1" noProof="0" dirty="0">
                <a:solidFill>
                  <a:schemeClr val="tx1"/>
                </a:solidFill>
              </a:rPr>
              <a:t> </a:t>
            </a:r>
            <a:r>
              <a:rPr lang="en-GB" sz="2800" b="1" noProof="0" dirty="0">
                <a:solidFill>
                  <a:schemeClr val="tx1"/>
                </a:solidFill>
              </a:rPr>
              <a:t>7</a:t>
            </a:r>
            <a:r>
              <a:rPr lang="en-GB" sz="2800" noProof="0" dirty="0"/>
              <a:t> are </a:t>
            </a:r>
            <a:r>
              <a:rPr lang="en-GB" sz="2800" b="1" noProof="0" dirty="0">
                <a:solidFill>
                  <a:schemeClr val="tx1"/>
                </a:solidFill>
              </a:rPr>
              <a:t>categorical</a:t>
            </a:r>
            <a:endParaRPr lang="en-GB" sz="2800" b="1" noProof="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48956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E0CC293-8CDD-53FD-70B5-44E77F8B96F3}"/>
              </a:ext>
            </a:extLst>
          </p:cNvPr>
          <p:cNvSpPr>
            <a:spLocks noGrp="1"/>
          </p:cNvSpPr>
          <p:nvPr>
            <p:ph type="title"/>
          </p:nvPr>
        </p:nvSpPr>
        <p:spPr>
          <a:xfrm>
            <a:off x="1651547" y="65532"/>
            <a:ext cx="7619763" cy="538609"/>
          </a:xfrm>
        </p:spPr>
        <p:txBody>
          <a:bodyPr/>
          <a:lstStyle/>
          <a:p>
            <a:endParaRPr lang="en-GB" noProof="0" dirty="0"/>
          </a:p>
        </p:txBody>
      </p:sp>
      <p:sp>
        <p:nvSpPr>
          <p:cNvPr id="3" name="Segnaposto testo 2">
            <a:extLst>
              <a:ext uri="{FF2B5EF4-FFF2-40B4-BE49-F238E27FC236}">
                <a16:creationId xmlns:a16="http://schemas.microsoft.com/office/drawing/2014/main" id="{A34AEE52-9308-0F7E-A4DF-D28FCFC82612}"/>
              </a:ext>
            </a:extLst>
          </p:cNvPr>
          <p:cNvSpPr>
            <a:spLocks noGrp="1"/>
          </p:cNvSpPr>
          <p:nvPr>
            <p:ph type="body" idx="1"/>
          </p:nvPr>
        </p:nvSpPr>
        <p:spPr>
          <a:xfrm>
            <a:off x="1284024" y="2064003"/>
            <a:ext cx="9448165" cy="430887"/>
          </a:xfrm>
        </p:spPr>
        <p:txBody>
          <a:bodyPr/>
          <a:lstStyle/>
          <a:p>
            <a:r>
              <a:rPr lang="en-GB" noProof="0" dirty="0"/>
              <a:t>SLIDE VUOTA DI SPAZIO</a:t>
            </a:r>
          </a:p>
        </p:txBody>
      </p:sp>
    </p:spTree>
    <p:extLst>
      <p:ext uri="{BB962C8B-B14F-4D97-AF65-F5344CB8AC3E}">
        <p14:creationId xmlns:p14="http://schemas.microsoft.com/office/powerpoint/2010/main" val="28571220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7CB5D3-2361-52BD-659F-827776EF1B2B}"/>
            </a:ext>
          </a:extLst>
        </p:cNvPr>
        <p:cNvGrpSpPr/>
        <p:nvPr/>
      </p:nvGrpSpPr>
      <p:grpSpPr>
        <a:xfrm>
          <a:off x="0" y="0"/>
          <a:ext cx="0" cy="0"/>
          <a:chOff x="0" y="0"/>
          <a:chExt cx="0" cy="0"/>
        </a:xfrm>
      </p:grpSpPr>
      <p:sp>
        <p:nvSpPr>
          <p:cNvPr id="10" name="Titolo 9">
            <a:extLst>
              <a:ext uri="{FF2B5EF4-FFF2-40B4-BE49-F238E27FC236}">
                <a16:creationId xmlns:a16="http://schemas.microsoft.com/office/drawing/2014/main" id="{A025AFCE-D10B-CABB-98F3-20394620F938}"/>
              </a:ext>
            </a:extLst>
          </p:cNvPr>
          <p:cNvSpPr>
            <a:spLocks noGrp="1"/>
          </p:cNvSpPr>
          <p:nvPr>
            <p:ph type="title"/>
          </p:nvPr>
        </p:nvSpPr>
        <p:spPr>
          <a:xfrm>
            <a:off x="762000" y="457200"/>
            <a:ext cx="6400800" cy="538609"/>
          </a:xfrm>
        </p:spPr>
        <p:txBody>
          <a:bodyPr/>
          <a:lstStyle/>
          <a:p>
            <a:r>
              <a:rPr lang="en-GB" noProof="0" dirty="0">
                <a:latin typeface="Arial Black" panose="020B0A04020102020204" pitchFamily="34" charset="0"/>
              </a:rPr>
              <a:t>Stochastic GD</a:t>
            </a:r>
          </a:p>
        </p:txBody>
      </p:sp>
      <p:sp>
        <p:nvSpPr>
          <p:cNvPr id="4" name="CasellaDiTesto 3">
            <a:extLst>
              <a:ext uri="{FF2B5EF4-FFF2-40B4-BE49-F238E27FC236}">
                <a16:creationId xmlns:a16="http://schemas.microsoft.com/office/drawing/2014/main" id="{F18BDCA7-D4C8-E6FD-096F-171610FE9C2F}"/>
              </a:ext>
            </a:extLst>
          </p:cNvPr>
          <p:cNvSpPr txBox="1"/>
          <p:nvPr/>
        </p:nvSpPr>
        <p:spPr>
          <a:xfrm>
            <a:off x="762000" y="1600200"/>
            <a:ext cx="10287000" cy="2677656"/>
          </a:xfrm>
          <a:prstGeom prst="rect">
            <a:avLst/>
          </a:prstGeom>
          <a:noFill/>
        </p:spPr>
        <p:txBody>
          <a:bodyPr wrap="square">
            <a:spAutoFit/>
          </a:bodyPr>
          <a:lstStyle/>
          <a:p>
            <a:r>
              <a:rPr lang="en-GB" sz="2800" noProof="0" dirty="0">
                <a:latin typeface="Arial" panose="020B0604020202020204" pitchFamily="34" charset="0"/>
                <a:cs typeface="Arial" panose="020B0604020202020204" pitchFamily="34" charset="0"/>
              </a:rPr>
              <a:t>We wanted to evaluate how Stochastic Gradient Descent methods compare to core GD methods in reaching the optimum convergence.</a:t>
            </a:r>
          </a:p>
          <a:p>
            <a:endParaRPr lang="en-GB" sz="2800" noProof="0" dirty="0">
              <a:latin typeface="Arial" panose="020B0604020202020204" pitchFamily="34" charset="0"/>
              <a:cs typeface="Arial" panose="020B0604020202020204" pitchFamily="34" charset="0"/>
            </a:endParaRPr>
          </a:p>
          <a:p>
            <a:r>
              <a:rPr lang="en-GB" sz="2800" noProof="0" dirty="0">
                <a:latin typeface="Arial" panose="020B0604020202020204" pitchFamily="34" charset="0"/>
                <a:cs typeface="Arial" panose="020B0604020202020204" pitchFamily="34" charset="0"/>
              </a:rPr>
              <a:t>For the first round of tests, we chose to use a single observation stochastic gradient, meaning the batch size used is equal to 1.</a:t>
            </a:r>
          </a:p>
        </p:txBody>
      </p:sp>
    </p:spTree>
    <p:extLst>
      <p:ext uri="{BB962C8B-B14F-4D97-AF65-F5344CB8AC3E}">
        <p14:creationId xmlns:p14="http://schemas.microsoft.com/office/powerpoint/2010/main" val="1482871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38284B-2262-EBF5-99EA-9FCDD9BA1EE4}"/>
            </a:ext>
          </a:extLst>
        </p:cNvPr>
        <p:cNvGrpSpPr/>
        <p:nvPr/>
      </p:nvGrpSpPr>
      <p:grpSpPr>
        <a:xfrm>
          <a:off x="0" y="0"/>
          <a:ext cx="0" cy="0"/>
          <a:chOff x="0" y="0"/>
          <a:chExt cx="0" cy="0"/>
        </a:xfrm>
      </p:grpSpPr>
      <p:sp>
        <p:nvSpPr>
          <p:cNvPr id="10" name="Titolo 9">
            <a:extLst>
              <a:ext uri="{FF2B5EF4-FFF2-40B4-BE49-F238E27FC236}">
                <a16:creationId xmlns:a16="http://schemas.microsoft.com/office/drawing/2014/main" id="{F10C9DA7-F1EF-3E55-5CB2-6704F24DD675}"/>
              </a:ext>
            </a:extLst>
          </p:cNvPr>
          <p:cNvSpPr>
            <a:spLocks noGrp="1"/>
          </p:cNvSpPr>
          <p:nvPr>
            <p:ph type="title"/>
          </p:nvPr>
        </p:nvSpPr>
        <p:spPr>
          <a:xfrm>
            <a:off x="762000" y="457200"/>
            <a:ext cx="7162800" cy="1077218"/>
          </a:xfrm>
        </p:spPr>
        <p:txBody>
          <a:bodyPr/>
          <a:lstStyle/>
          <a:p>
            <a:r>
              <a:rPr lang="en-GB" noProof="0" dirty="0">
                <a:latin typeface="Arial Black" panose="020B0A04020102020204" pitchFamily="34" charset="0"/>
              </a:rPr>
              <a:t>Stochastic GD – Naive test</a:t>
            </a:r>
          </a:p>
        </p:txBody>
      </p:sp>
      <mc:AlternateContent xmlns:mc="http://schemas.openxmlformats.org/markup-compatibility/2006">
        <mc:Choice xmlns:a14="http://schemas.microsoft.com/office/drawing/2010/main" Requires="a14">
          <p:sp>
            <p:nvSpPr>
              <p:cNvPr id="2" name="CasellaDiTesto 1">
                <a:extLst>
                  <a:ext uri="{FF2B5EF4-FFF2-40B4-BE49-F238E27FC236}">
                    <a16:creationId xmlns:a16="http://schemas.microsoft.com/office/drawing/2014/main" id="{C65DF945-7B20-33BC-0CA3-BAA6408C0849}"/>
                  </a:ext>
                </a:extLst>
              </p:cNvPr>
              <p:cNvSpPr txBox="1"/>
              <p:nvPr/>
            </p:nvSpPr>
            <p:spPr>
              <a:xfrm>
                <a:off x="762000" y="1285553"/>
                <a:ext cx="10515600" cy="523220"/>
              </a:xfrm>
              <a:prstGeom prst="rect">
                <a:avLst/>
              </a:prstGeom>
              <a:noFill/>
            </p:spPr>
            <p:txBody>
              <a:bodyPr wrap="square">
                <a:spAutoFit/>
              </a:bodyPr>
              <a:lstStyle/>
              <a:p>
                <a:r>
                  <a:rPr lang="en-GB" sz="2800" noProof="0" dirty="0">
                    <a:latin typeface="Arial" panose="020B0604020202020204" pitchFamily="34" charset="0"/>
                    <a:cs typeface="Arial" panose="020B0604020202020204" pitchFamily="34" charset="0"/>
                  </a:rPr>
                  <a:t>We set an </a:t>
                </a:r>
                <a:r>
                  <a:rPr lang="en-GB" sz="2800" b="1" noProof="0" dirty="0">
                    <a:solidFill>
                      <a:srgbClr val="FF0000"/>
                    </a:solidFill>
                    <a:latin typeface="Arial" panose="020B0604020202020204" pitchFamily="34" charset="0"/>
                    <a:cs typeface="Arial" panose="020B0604020202020204" pitchFamily="34" charset="0"/>
                  </a:rPr>
                  <a:t>empirical</a:t>
                </a:r>
                <a:r>
                  <a:rPr lang="en-GB" sz="2800" noProof="0" dirty="0">
                    <a:latin typeface="Arial" panose="020B0604020202020204" pitchFamily="34" charset="0"/>
                    <a:cs typeface="Arial" panose="020B0604020202020204" pitchFamily="34" charset="0"/>
                  </a:rPr>
                  <a:t> </a:t>
                </a:r>
                <a14:m>
                  <m:oMath xmlns:m="http://schemas.openxmlformats.org/officeDocument/2006/math">
                    <m:r>
                      <a:rPr lang="en-GB" sz="2800" i="1" noProof="0" smtClean="0">
                        <a:latin typeface="Cambria Math" panose="02040503050406030204" pitchFamily="18" charset="0"/>
                        <a:ea typeface="Cambria Math" panose="02040503050406030204" pitchFamily="18" charset="0"/>
                        <a:cs typeface="Arial" panose="020B0604020202020204" pitchFamily="34" charset="0"/>
                      </a:rPr>
                      <m:t>𝛾</m:t>
                    </m:r>
                  </m:oMath>
                </a14:m>
                <a:r>
                  <a:rPr lang="en-GB" sz="2800" noProof="0" dirty="0">
                    <a:latin typeface="Arial" panose="020B0604020202020204" pitchFamily="34" charset="0"/>
                    <a:cs typeface="Arial" panose="020B0604020202020204" pitchFamily="34" charset="0"/>
                  </a:rPr>
                  <a:t> and max number of epochs = 20.</a:t>
                </a:r>
              </a:p>
            </p:txBody>
          </p:sp>
        </mc:Choice>
        <mc:Fallback>
          <p:sp>
            <p:nvSpPr>
              <p:cNvPr id="2" name="CasellaDiTesto 1">
                <a:extLst>
                  <a:ext uri="{FF2B5EF4-FFF2-40B4-BE49-F238E27FC236}">
                    <a16:creationId xmlns:a16="http://schemas.microsoft.com/office/drawing/2014/main" id="{C65DF945-7B20-33BC-0CA3-BAA6408C0849}"/>
                  </a:ext>
                </a:extLst>
              </p:cNvPr>
              <p:cNvSpPr txBox="1">
                <a:spLocks noRot="1" noChangeAspect="1" noMove="1" noResize="1" noEditPoints="1" noAdjustHandles="1" noChangeArrowheads="1" noChangeShapeType="1" noTextEdit="1"/>
              </p:cNvSpPr>
              <p:nvPr/>
            </p:nvSpPr>
            <p:spPr>
              <a:xfrm>
                <a:off x="762000" y="1285553"/>
                <a:ext cx="10515600" cy="523220"/>
              </a:xfrm>
              <a:prstGeom prst="rect">
                <a:avLst/>
              </a:prstGeom>
              <a:blipFill>
                <a:blip r:embed="rId2"/>
                <a:stretch>
                  <a:fillRect l="-1159" t="-12791" b="-31395"/>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3" name="CasellaDiTesto 2">
                <a:extLst>
                  <a:ext uri="{FF2B5EF4-FFF2-40B4-BE49-F238E27FC236}">
                    <a16:creationId xmlns:a16="http://schemas.microsoft.com/office/drawing/2014/main" id="{5C1EEEAF-7504-202D-DA14-B6E1C1237CD0}"/>
                  </a:ext>
                </a:extLst>
              </p:cNvPr>
              <p:cNvSpPr txBox="1"/>
              <p:nvPr/>
            </p:nvSpPr>
            <p:spPr>
              <a:xfrm>
                <a:off x="762000" y="1915180"/>
                <a:ext cx="2389762" cy="523220"/>
              </a:xfrm>
              <a:prstGeom prst="rect">
                <a:avLst/>
              </a:prstGeom>
              <a:noFill/>
            </p:spPr>
            <p:txBody>
              <a:bodyPr wrap="square">
                <a:spAutoFit/>
              </a:bodyPr>
              <a:lstStyle/>
              <a:p>
                <a14:m>
                  <m:oMath xmlns:m="http://schemas.openxmlformats.org/officeDocument/2006/math">
                    <m:r>
                      <a:rPr lang="en-GB" sz="2800" i="1" noProof="0" smtClean="0">
                        <a:latin typeface="Cambria Math" panose="02040503050406030204" pitchFamily="18" charset="0"/>
                        <a:ea typeface="Cambria Math" panose="02040503050406030204" pitchFamily="18" charset="0"/>
                        <a:cs typeface="Arial" panose="020B0604020202020204" pitchFamily="34" charset="0"/>
                      </a:rPr>
                      <m:t>𝛾</m:t>
                    </m:r>
                    <m:r>
                      <a:rPr lang="en-GB" sz="2800" b="0" i="1" noProof="0" smtClean="0">
                        <a:latin typeface="Cambria Math" panose="02040503050406030204" pitchFamily="18" charset="0"/>
                        <a:ea typeface="Cambria Math" panose="02040503050406030204" pitchFamily="18" charset="0"/>
                        <a:cs typeface="Arial" panose="020B0604020202020204" pitchFamily="34" charset="0"/>
                      </a:rPr>
                      <m:t>=</m:t>
                    </m:r>
                    <m:r>
                      <a:rPr lang="en-GB" sz="2800" i="1" noProof="0" smtClean="0">
                        <a:latin typeface="Cambria Math" panose="02040503050406030204" pitchFamily="18" charset="0"/>
                        <a:ea typeface="Cambria Math" panose="02040503050406030204" pitchFamily="18" charset="0"/>
                        <a:cs typeface="Arial" panose="020B0604020202020204" pitchFamily="34" charset="0"/>
                      </a:rPr>
                      <m:t>0.01</m:t>
                    </m:r>
                  </m:oMath>
                </a14:m>
                <a:r>
                  <a:rPr lang="en-GB" sz="2800" noProof="0" dirty="0">
                    <a:latin typeface="Arial" panose="020B0604020202020204" pitchFamily="34" charset="0"/>
                    <a:cs typeface="Arial" panose="020B0604020202020204" pitchFamily="34" charset="0"/>
                  </a:rPr>
                  <a:t> </a:t>
                </a:r>
                <a:r>
                  <a:rPr lang="en-GB" sz="2800" noProof="0" dirty="0">
                    <a:latin typeface="Arial" panose="020B0604020202020204" pitchFamily="34" charset="0"/>
                    <a:cs typeface="Arial" panose="020B0604020202020204" pitchFamily="34" charset="0"/>
                    <a:sym typeface="Wingdings" panose="05000000000000000000" pitchFamily="2" charset="2"/>
                  </a:rPr>
                  <a:t></a:t>
                </a:r>
                <a:endParaRPr lang="en-GB" sz="2800" noProof="0" dirty="0">
                  <a:latin typeface="Arial" panose="020B0604020202020204" pitchFamily="34" charset="0"/>
                  <a:cs typeface="Arial" panose="020B0604020202020204" pitchFamily="34" charset="0"/>
                </a:endParaRPr>
              </a:p>
            </p:txBody>
          </p:sp>
        </mc:Choice>
        <mc:Fallback>
          <p:sp>
            <p:nvSpPr>
              <p:cNvPr id="3" name="CasellaDiTesto 2">
                <a:extLst>
                  <a:ext uri="{FF2B5EF4-FFF2-40B4-BE49-F238E27FC236}">
                    <a16:creationId xmlns:a16="http://schemas.microsoft.com/office/drawing/2014/main" id="{5C1EEEAF-7504-202D-DA14-B6E1C1237CD0}"/>
                  </a:ext>
                </a:extLst>
              </p:cNvPr>
              <p:cNvSpPr txBox="1">
                <a:spLocks noRot="1" noChangeAspect="1" noMove="1" noResize="1" noEditPoints="1" noAdjustHandles="1" noChangeArrowheads="1" noChangeShapeType="1" noTextEdit="1"/>
              </p:cNvSpPr>
              <p:nvPr/>
            </p:nvSpPr>
            <p:spPr>
              <a:xfrm>
                <a:off x="762000" y="1915180"/>
                <a:ext cx="2389762" cy="523220"/>
              </a:xfrm>
              <a:prstGeom prst="rect">
                <a:avLst/>
              </a:prstGeom>
              <a:blipFill>
                <a:blip r:embed="rId3"/>
                <a:stretch>
                  <a:fillRect t="-11628" b="-31395"/>
                </a:stretch>
              </a:blipFill>
            </p:spPr>
            <p:txBody>
              <a:bodyPr/>
              <a:lstStyle/>
              <a:p>
                <a:r>
                  <a:rPr lang="it-IT">
                    <a:noFill/>
                  </a:rPr>
                  <a:t> </a:t>
                </a:r>
              </a:p>
            </p:txBody>
          </p:sp>
        </mc:Fallback>
      </mc:AlternateContent>
      <p:pic>
        <p:nvPicPr>
          <p:cNvPr id="6" name="Immagine 5" descr="Immagine che contiene testo, schermata, libro, bianco e nero&#10;&#10;Il contenuto generato dall'IA potrebbe non essere corretto.">
            <a:extLst>
              <a:ext uri="{FF2B5EF4-FFF2-40B4-BE49-F238E27FC236}">
                <a16:creationId xmlns:a16="http://schemas.microsoft.com/office/drawing/2014/main" id="{C56C03A4-A109-4119-7AB8-15F09BFA38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5600" y="1989667"/>
            <a:ext cx="5334000" cy="3962937"/>
          </a:xfrm>
          <a:prstGeom prst="rect">
            <a:avLst/>
          </a:prstGeom>
        </p:spPr>
      </p:pic>
    </p:spTree>
    <p:extLst>
      <p:ext uri="{BB962C8B-B14F-4D97-AF65-F5344CB8AC3E}">
        <p14:creationId xmlns:p14="http://schemas.microsoft.com/office/powerpoint/2010/main" val="22870179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EA279F-A412-52B9-F821-416007D33110}"/>
            </a:ext>
          </a:extLst>
        </p:cNvPr>
        <p:cNvGrpSpPr/>
        <p:nvPr/>
      </p:nvGrpSpPr>
      <p:grpSpPr>
        <a:xfrm>
          <a:off x="0" y="0"/>
          <a:ext cx="0" cy="0"/>
          <a:chOff x="0" y="0"/>
          <a:chExt cx="0" cy="0"/>
        </a:xfrm>
      </p:grpSpPr>
      <p:sp>
        <p:nvSpPr>
          <p:cNvPr id="10" name="Titolo 9">
            <a:extLst>
              <a:ext uri="{FF2B5EF4-FFF2-40B4-BE49-F238E27FC236}">
                <a16:creationId xmlns:a16="http://schemas.microsoft.com/office/drawing/2014/main" id="{B420A2D0-C1C9-F163-B257-811DEA0B82ED}"/>
              </a:ext>
            </a:extLst>
          </p:cNvPr>
          <p:cNvSpPr>
            <a:spLocks noGrp="1"/>
          </p:cNvSpPr>
          <p:nvPr>
            <p:ph type="title"/>
          </p:nvPr>
        </p:nvSpPr>
        <p:spPr>
          <a:xfrm>
            <a:off x="762000" y="457200"/>
            <a:ext cx="10668000" cy="1077218"/>
          </a:xfrm>
        </p:spPr>
        <p:txBody>
          <a:bodyPr/>
          <a:lstStyle/>
          <a:p>
            <a:r>
              <a:rPr lang="en-GB" noProof="0" dirty="0">
                <a:latin typeface="Arial Black" panose="020B0A04020102020204" pitchFamily="34" charset="0"/>
              </a:rPr>
              <a:t>Convergence rate – Naïve vs optimal value </a:t>
            </a:r>
          </a:p>
        </p:txBody>
      </p:sp>
      <p:pic>
        <p:nvPicPr>
          <p:cNvPr id="5" name="Immagine 4">
            <a:extLst>
              <a:ext uri="{FF2B5EF4-FFF2-40B4-BE49-F238E27FC236}">
                <a16:creationId xmlns:a16="http://schemas.microsoft.com/office/drawing/2014/main" id="{94F124CA-63C2-8ED5-945F-B146FF210656}"/>
              </a:ext>
            </a:extLst>
          </p:cNvPr>
          <p:cNvPicPr>
            <a:picLocks noChangeAspect="1"/>
          </p:cNvPicPr>
          <p:nvPr/>
        </p:nvPicPr>
        <p:blipFill>
          <a:blip r:embed="rId2"/>
          <a:stretch>
            <a:fillRect/>
          </a:stretch>
        </p:blipFill>
        <p:spPr>
          <a:xfrm>
            <a:off x="770467" y="1345984"/>
            <a:ext cx="5477933" cy="4458351"/>
          </a:xfrm>
          <a:prstGeom prst="rect">
            <a:avLst/>
          </a:prstGeom>
        </p:spPr>
      </p:pic>
      <mc:AlternateContent xmlns:mc="http://schemas.openxmlformats.org/markup-compatibility/2006">
        <mc:Choice xmlns:a14="http://schemas.microsoft.com/office/drawing/2010/main" Requires="a14">
          <p:sp>
            <p:nvSpPr>
              <p:cNvPr id="8" name="CasellaDiTesto 7">
                <a:extLst>
                  <a:ext uri="{FF2B5EF4-FFF2-40B4-BE49-F238E27FC236}">
                    <a16:creationId xmlns:a16="http://schemas.microsoft.com/office/drawing/2014/main" id="{3114AC94-1097-AEB8-3CCF-D0D7245B2515}"/>
                  </a:ext>
                </a:extLst>
              </p:cNvPr>
              <p:cNvSpPr txBox="1"/>
              <p:nvPr/>
            </p:nvSpPr>
            <p:spPr>
              <a:xfrm>
                <a:off x="6553200" y="1600200"/>
                <a:ext cx="4648200" cy="3539430"/>
              </a:xfrm>
              <a:prstGeom prst="rect">
                <a:avLst/>
              </a:prstGeom>
              <a:noFill/>
            </p:spPr>
            <p:txBody>
              <a:bodyPr wrap="square">
                <a:spAutoFit/>
              </a:bodyPr>
              <a:lstStyle/>
              <a:p>
                <a:pPr algn="l"/>
                <a:r>
                  <a:rPr lang="en-GB" sz="2800" noProof="0" dirty="0">
                    <a:latin typeface="Arial" panose="020B0604020202020204" pitchFamily="34" charset="0"/>
                    <a:cs typeface="Arial" panose="020B0604020202020204" pitchFamily="34" charset="0"/>
                  </a:rPr>
                  <a:t>With the</a:t>
                </a:r>
                <a:r>
                  <a:rPr lang="en-GB" sz="2800" noProof="0" dirty="0"/>
                  <a:t> arbitrary</a:t>
                </a:r>
              </a:p>
              <a:p>
                <a:pPr algn="l"/>
                <a:r>
                  <a:rPr lang="en-GB" sz="2800" noProof="0" dirty="0">
                    <a:latin typeface="Arial" panose="020B0604020202020204" pitchFamily="34" charset="0"/>
                    <a:cs typeface="Arial" panose="020B0604020202020204" pitchFamily="34" charset="0"/>
                  </a:rPr>
                  <a:t> </a:t>
                </a:r>
                <a14:m>
                  <m:oMath xmlns:m="http://schemas.openxmlformats.org/officeDocument/2006/math">
                    <m:r>
                      <a:rPr lang="en-GB" sz="2800" i="1" noProof="0" smtClean="0">
                        <a:latin typeface="Cambria Math" panose="02040503050406030204" pitchFamily="18" charset="0"/>
                        <a:ea typeface="Cambria Math" panose="02040503050406030204" pitchFamily="18" charset="0"/>
                        <a:cs typeface="Arial" panose="020B0604020202020204" pitchFamily="34" charset="0"/>
                      </a:rPr>
                      <m:t>𝛾</m:t>
                    </m:r>
                  </m:oMath>
                </a14:m>
                <a:r>
                  <a:rPr lang="en-GB" sz="2800" noProof="0" dirty="0">
                    <a:latin typeface="Arial" panose="020B0604020202020204" pitchFamily="34" charset="0"/>
                    <a:cs typeface="Arial" panose="020B0604020202020204" pitchFamily="34" charset="0"/>
                  </a:rPr>
                  <a:t> the algorithm oscillates near the optimum, but never quite reaches it.</a:t>
                </a:r>
              </a:p>
              <a:p>
                <a:pPr algn="l"/>
                <a:r>
                  <a:rPr lang="en-GB" sz="2800" dirty="0">
                    <a:latin typeface="Arial" panose="020B0604020202020204" pitchFamily="34" charset="0"/>
                    <a:cs typeface="Arial" panose="020B0604020202020204" pitchFamily="34" charset="0"/>
                  </a:rPr>
                  <a:t>This is not too surprising, as with this value of</a:t>
                </a:r>
                <a:r>
                  <a:rPr lang="en-GB" sz="2800" noProof="0" dirty="0">
                    <a:latin typeface="Arial" panose="020B0604020202020204" pitchFamily="34" charset="0"/>
                    <a:cs typeface="Arial" panose="020B0604020202020204" pitchFamily="34" charset="0"/>
                  </a:rPr>
                  <a:t> </a:t>
                </a:r>
                <a14:m>
                  <m:oMath xmlns:m="http://schemas.openxmlformats.org/officeDocument/2006/math">
                    <m:r>
                      <a:rPr lang="en-GB" sz="2800" i="1" noProof="0" smtClean="0">
                        <a:latin typeface="Cambria Math" panose="02040503050406030204" pitchFamily="18" charset="0"/>
                        <a:ea typeface="Cambria Math" panose="02040503050406030204" pitchFamily="18" charset="0"/>
                        <a:cs typeface="Arial" panose="020B0604020202020204" pitchFamily="34" charset="0"/>
                      </a:rPr>
                      <m:t>𝛾</m:t>
                    </m:r>
                  </m:oMath>
                </a14:m>
                <a:r>
                  <a:rPr lang="en-GB" sz="2800" noProof="0" dirty="0">
                    <a:latin typeface="Arial" panose="020B0604020202020204" pitchFamily="34" charset="0"/>
                    <a:cs typeface="Arial" panose="020B0604020202020204" pitchFamily="34" charset="0"/>
                  </a:rPr>
                  <a:t> </a:t>
                </a:r>
                <a:r>
                  <a:rPr lang="en-GB" sz="2800" dirty="0">
                    <a:latin typeface="Arial" panose="020B0604020202020204" pitchFamily="34" charset="0"/>
                    <a:cs typeface="Arial" panose="020B0604020202020204" pitchFamily="34" charset="0"/>
                  </a:rPr>
                  <a:t>not even core gradient descent reached convergence.</a:t>
                </a:r>
                <a:endParaRPr lang="en-GB" sz="2800" noProof="0" dirty="0">
                  <a:latin typeface="Arial" panose="020B0604020202020204" pitchFamily="34" charset="0"/>
                  <a:cs typeface="Arial" panose="020B0604020202020204" pitchFamily="34" charset="0"/>
                </a:endParaRPr>
              </a:p>
            </p:txBody>
          </p:sp>
        </mc:Choice>
        <mc:Fallback>
          <p:sp>
            <p:nvSpPr>
              <p:cNvPr id="8" name="CasellaDiTesto 7">
                <a:extLst>
                  <a:ext uri="{FF2B5EF4-FFF2-40B4-BE49-F238E27FC236}">
                    <a16:creationId xmlns:a16="http://schemas.microsoft.com/office/drawing/2014/main" id="{3114AC94-1097-AEB8-3CCF-D0D7245B2515}"/>
                  </a:ext>
                </a:extLst>
              </p:cNvPr>
              <p:cNvSpPr txBox="1">
                <a:spLocks noRot="1" noChangeAspect="1" noMove="1" noResize="1" noEditPoints="1" noAdjustHandles="1" noChangeArrowheads="1" noChangeShapeType="1" noTextEdit="1"/>
              </p:cNvSpPr>
              <p:nvPr/>
            </p:nvSpPr>
            <p:spPr>
              <a:xfrm>
                <a:off x="6553200" y="1600200"/>
                <a:ext cx="4648200" cy="3539430"/>
              </a:xfrm>
              <a:prstGeom prst="rect">
                <a:avLst/>
              </a:prstGeom>
              <a:blipFill>
                <a:blip r:embed="rId3"/>
                <a:stretch>
                  <a:fillRect l="-2621" t="-1897" r="-4456" b="-3793"/>
                </a:stretch>
              </a:blipFill>
            </p:spPr>
            <p:txBody>
              <a:bodyPr/>
              <a:lstStyle/>
              <a:p>
                <a:r>
                  <a:rPr lang="it-IT">
                    <a:noFill/>
                  </a:rPr>
                  <a:t> </a:t>
                </a:r>
              </a:p>
            </p:txBody>
          </p:sp>
        </mc:Fallback>
      </mc:AlternateContent>
    </p:spTree>
    <p:extLst>
      <p:ext uri="{BB962C8B-B14F-4D97-AF65-F5344CB8AC3E}">
        <p14:creationId xmlns:p14="http://schemas.microsoft.com/office/powerpoint/2010/main" val="18899856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88CD0F-A9DC-8466-A17C-A06559043AF8}"/>
            </a:ext>
          </a:extLst>
        </p:cNvPr>
        <p:cNvGrpSpPr/>
        <p:nvPr/>
      </p:nvGrpSpPr>
      <p:grpSpPr>
        <a:xfrm>
          <a:off x="0" y="0"/>
          <a:ext cx="0" cy="0"/>
          <a:chOff x="0" y="0"/>
          <a:chExt cx="0" cy="0"/>
        </a:xfrm>
      </p:grpSpPr>
      <p:sp>
        <p:nvSpPr>
          <p:cNvPr id="10" name="Titolo 9">
            <a:extLst>
              <a:ext uri="{FF2B5EF4-FFF2-40B4-BE49-F238E27FC236}">
                <a16:creationId xmlns:a16="http://schemas.microsoft.com/office/drawing/2014/main" id="{E54DF643-02BA-7B66-F4EF-94F971DF59A4}"/>
              </a:ext>
            </a:extLst>
          </p:cNvPr>
          <p:cNvSpPr>
            <a:spLocks noGrp="1"/>
          </p:cNvSpPr>
          <p:nvPr>
            <p:ph type="title"/>
          </p:nvPr>
        </p:nvSpPr>
        <p:spPr>
          <a:xfrm>
            <a:off x="762000" y="457200"/>
            <a:ext cx="10668000" cy="538609"/>
          </a:xfrm>
        </p:spPr>
        <p:txBody>
          <a:bodyPr/>
          <a:lstStyle/>
          <a:p>
            <a:r>
              <a:rPr lang="en-US" noProof="0" dirty="0">
                <a:latin typeface="Arial Black" panose="020B0A04020102020204" pitchFamily="34" charset="0"/>
              </a:rPr>
              <a:t>SGD assuming bounded gradients</a:t>
            </a:r>
            <a:endParaRPr lang="en-GB" noProof="0" dirty="0">
              <a:latin typeface="Arial Black" panose="020B0A04020102020204" pitchFamily="34" charset="0"/>
            </a:endParaRPr>
          </a:p>
        </p:txBody>
      </p:sp>
      <mc:AlternateContent xmlns:mc="http://schemas.openxmlformats.org/markup-compatibility/2006">
        <mc:Choice xmlns:a14="http://schemas.microsoft.com/office/drawing/2010/main" Requires="a14">
          <p:sp>
            <p:nvSpPr>
              <p:cNvPr id="8" name="CasellaDiTesto 7">
                <a:extLst>
                  <a:ext uri="{FF2B5EF4-FFF2-40B4-BE49-F238E27FC236}">
                    <a16:creationId xmlns:a16="http://schemas.microsoft.com/office/drawing/2014/main" id="{79C90F72-7DB9-0AC5-EC6B-6E6246A8947E}"/>
                  </a:ext>
                </a:extLst>
              </p:cNvPr>
              <p:cNvSpPr txBox="1"/>
              <p:nvPr/>
            </p:nvSpPr>
            <p:spPr>
              <a:xfrm>
                <a:off x="762000" y="1295400"/>
                <a:ext cx="5181600" cy="5452455"/>
              </a:xfrm>
              <a:prstGeom prst="rect">
                <a:avLst/>
              </a:prstGeom>
              <a:noFill/>
            </p:spPr>
            <p:txBody>
              <a:bodyPr wrap="square">
                <a:spAutoFit/>
              </a:bodyPr>
              <a:lstStyle/>
              <a:p>
                <a:r>
                  <a:rPr lang="en-US" sz="2800" dirty="0"/>
                  <a:t>We assumed we were moving in a bounded region </a:t>
                </a:r>
              </a:p>
              <a:p>
                <a:r>
                  <a:rPr lang="en-US" sz="2800" dirty="0"/>
                  <a:t>|| x</a:t>
                </a:r>
                <a:r>
                  <a:rPr lang="en-US" sz="1200" dirty="0"/>
                  <a:t>0</a:t>
                </a:r>
                <a:r>
                  <a:rPr lang="en-US" sz="2800" dirty="0"/>
                  <a:t> – x*||&lt;R for simplicity. </a:t>
                </a:r>
              </a:p>
              <a:p>
                <a:endParaRPr lang="en-US" sz="2800" dirty="0"/>
              </a:p>
              <a:p>
                <a:r>
                  <a:rPr lang="en-US" sz="2800" dirty="0"/>
                  <a:t>We considered:</a:t>
                </a:r>
              </a:p>
              <a:p>
                <a:pPr marL="457200" indent="-457200">
                  <a:buFont typeface="Arial" panose="020B0604020202020204" pitchFamily="34" charset="0"/>
                  <a:buChar char="•"/>
                </a:pPr>
                <a:r>
                  <a:rPr lang="en-US" sz="2800" dirty="0"/>
                  <a:t>R = 25</a:t>
                </a:r>
              </a:p>
              <a:p>
                <a:pPr marL="457200" indent="-457200">
                  <a:buFont typeface="Arial" panose="020B0604020202020204" pitchFamily="34" charset="0"/>
                  <a:buChar char="•"/>
                </a:pPr>
                <a:r>
                  <a:rPr lang="en-US" sz="2800" dirty="0"/>
                  <a:t>B = Lipschitz constant (the same one used in GD)</a:t>
                </a:r>
              </a:p>
              <a:p>
                <a:pPr marL="457200" indent="-457200">
                  <a:buFont typeface="Arial" panose="020B0604020202020204" pitchFamily="34" charset="0"/>
                  <a:buChar char="•"/>
                </a:pPr>
                <a:r>
                  <a:rPr lang="en-US" sz="2800" dirty="0"/>
                  <a:t>T = total iterations</a:t>
                </a:r>
              </a:p>
              <a:p>
                <a:pPr marL="457200" indent="-457200">
                  <a:buFont typeface="Arial" panose="020B0604020202020204" pitchFamily="34" charset="0"/>
                  <a:buChar char="•"/>
                </a:pPr>
                <a14:m>
                  <m:oMath xmlns:m="http://schemas.openxmlformats.org/officeDocument/2006/math">
                    <m:r>
                      <a:rPr lang="en-GB" sz="2800" i="1" noProof="0" smtClean="0">
                        <a:latin typeface="Cambria Math" panose="02040503050406030204" pitchFamily="18" charset="0"/>
                        <a:ea typeface="Cambria Math" panose="02040503050406030204" pitchFamily="18" charset="0"/>
                        <a:cs typeface="Arial" panose="020B0604020202020204" pitchFamily="34" charset="0"/>
                      </a:rPr>
                      <m:t>𝛾</m:t>
                    </m:r>
                  </m:oMath>
                </a14:m>
                <a:r>
                  <a:rPr lang="en-US" sz="2800" dirty="0"/>
                  <a:t> = </a:t>
                </a:r>
                <a14:m>
                  <m:oMath xmlns:m="http://schemas.openxmlformats.org/officeDocument/2006/math">
                    <m:f>
                      <m:fPr>
                        <m:ctrlPr>
                          <a:rPr lang="it-IT" sz="2800" b="0" i="1" smtClean="0">
                            <a:latin typeface="Cambria Math" panose="02040503050406030204" pitchFamily="18" charset="0"/>
                          </a:rPr>
                        </m:ctrlPr>
                      </m:fPr>
                      <m:num>
                        <m:r>
                          <a:rPr lang="it-IT" sz="2800" b="0" i="1" smtClean="0">
                            <a:latin typeface="Cambria Math" panose="02040503050406030204" pitchFamily="18" charset="0"/>
                          </a:rPr>
                          <m:t>𝑅</m:t>
                        </m:r>
                      </m:num>
                      <m:den>
                        <m:r>
                          <a:rPr lang="it-IT" sz="2800" b="0" i="1" smtClean="0">
                            <a:latin typeface="Cambria Math" panose="02040503050406030204" pitchFamily="18" charset="0"/>
                          </a:rPr>
                          <m:t>𝐵</m:t>
                        </m:r>
                        <m:r>
                          <a:rPr lang="it-IT" sz="2800" b="0" i="1" smtClean="0">
                            <a:latin typeface="Cambria Math" panose="02040503050406030204" pitchFamily="18" charset="0"/>
                            <a:ea typeface="Cambria Math" panose="02040503050406030204" pitchFamily="18" charset="0"/>
                          </a:rPr>
                          <m:t>√</m:t>
                        </m:r>
                        <m:r>
                          <a:rPr lang="it-IT" sz="2800" b="0" i="1" smtClean="0">
                            <a:latin typeface="Cambria Math" panose="02040503050406030204" pitchFamily="18" charset="0"/>
                            <a:ea typeface="Cambria Math" panose="02040503050406030204" pitchFamily="18" charset="0"/>
                          </a:rPr>
                          <m:t>𝑇</m:t>
                        </m:r>
                      </m:den>
                    </m:f>
                  </m:oMath>
                </a14:m>
                <a:endParaRPr lang="en-US" sz="2800" dirty="0"/>
              </a:p>
              <a:p>
                <a:pPr marL="457200" indent="-457200">
                  <a:buFont typeface="Arial" panose="020B0604020202020204" pitchFamily="34" charset="0"/>
                  <a:buChar char="•"/>
                </a:pPr>
                <a:endParaRPr lang="en-US" sz="2800" dirty="0"/>
              </a:p>
              <a:p>
                <a:endParaRPr lang="en-US" sz="2800" dirty="0"/>
              </a:p>
            </p:txBody>
          </p:sp>
        </mc:Choice>
        <mc:Fallback>
          <p:sp>
            <p:nvSpPr>
              <p:cNvPr id="8" name="CasellaDiTesto 7">
                <a:extLst>
                  <a:ext uri="{FF2B5EF4-FFF2-40B4-BE49-F238E27FC236}">
                    <a16:creationId xmlns:a16="http://schemas.microsoft.com/office/drawing/2014/main" id="{79C90F72-7DB9-0AC5-EC6B-6E6246A8947E}"/>
                  </a:ext>
                </a:extLst>
              </p:cNvPr>
              <p:cNvSpPr txBox="1">
                <a:spLocks noRot="1" noChangeAspect="1" noMove="1" noResize="1" noEditPoints="1" noAdjustHandles="1" noChangeArrowheads="1" noChangeShapeType="1" noTextEdit="1"/>
              </p:cNvSpPr>
              <p:nvPr/>
            </p:nvSpPr>
            <p:spPr>
              <a:xfrm>
                <a:off x="762000" y="1295400"/>
                <a:ext cx="5181600" cy="5452455"/>
              </a:xfrm>
              <a:prstGeom prst="rect">
                <a:avLst/>
              </a:prstGeom>
              <a:blipFill>
                <a:blip r:embed="rId2"/>
                <a:stretch>
                  <a:fillRect l="-2353" t="-1230"/>
                </a:stretch>
              </a:blipFill>
            </p:spPr>
            <p:txBody>
              <a:bodyPr/>
              <a:lstStyle/>
              <a:p>
                <a:r>
                  <a:rPr lang="it-IT">
                    <a:noFill/>
                  </a:rPr>
                  <a:t> </a:t>
                </a:r>
              </a:p>
            </p:txBody>
          </p:sp>
        </mc:Fallback>
      </mc:AlternateContent>
      <p:pic>
        <p:nvPicPr>
          <p:cNvPr id="3" name="Immagine 2" descr="Immagine che contiene testo, schermata, libro, bianco e nero&#10;&#10;Il contenuto generato dall'IA potrebbe non essere corretto.">
            <a:extLst>
              <a:ext uri="{FF2B5EF4-FFF2-40B4-BE49-F238E27FC236}">
                <a16:creationId xmlns:a16="http://schemas.microsoft.com/office/drawing/2014/main" id="{05AA012E-FC44-3D44-43C9-B1FACD28CD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9799" y="1447800"/>
            <a:ext cx="5413649" cy="4038600"/>
          </a:xfrm>
          <a:prstGeom prst="rect">
            <a:avLst/>
          </a:prstGeom>
        </p:spPr>
      </p:pic>
    </p:spTree>
    <p:extLst>
      <p:ext uri="{BB962C8B-B14F-4D97-AF65-F5344CB8AC3E}">
        <p14:creationId xmlns:p14="http://schemas.microsoft.com/office/powerpoint/2010/main" val="14375942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A97F04-3934-1EF0-8974-478E12015F85}"/>
            </a:ext>
          </a:extLst>
        </p:cNvPr>
        <p:cNvGrpSpPr/>
        <p:nvPr/>
      </p:nvGrpSpPr>
      <p:grpSpPr>
        <a:xfrm>
          <a:off x="0" y="0"/>
          <a:ext cx="0" cy="0"/>
          <a:chOff x="0" y="0"/>
          <a:chExt cx="0" cy="0"/>
        </a:xfrm>
      </p:grpSpPr>
      <p:sp>
        <p:nvSpPr>
          <p:cNvPr id="10" name="Titolo 9">
            <a:extLst>
              <a:ext uri="{FF2B5EF4-FFF2-40B4-BE49-F238E27FC236}">
                <a16:creationId xmlns:a16="http://schemas.microsoft.com/office/drawing/2014/main" id="{860B90BE-DFE6-C8DB-4034-342FAD860AA0}"/>
              </a:ext>
            </a:extLst>
          </p:cNvPr>
          <p:cNvSpPr>
            <a:spLocks noGrp="1"/>
          </p:cNvSpPr>
          <p:nvPr>
            <p:ph type="title"/>
          </p:nvPr>
        </p:nvSpPr>
        <p:spPr>
          <a:xfrm>
            <a:off x="762000" y="457200"/>
            <a:ext cx="10668000" cy="538609"/>
          </a:xfrm>
        </p:spPr>
        <p:txBody>
          <a:bodyPr/>
          <a:lstStyle/>
          <a:p>
            <a:r>
              <a:rPr lang="en-GB" noProof="0" dirty="0">
                <a:latin typeface="Arial Black" panose="020B0A04020102020204" pitchFamily="34" charset="0"/>
              </a:rPr>
              <a:t>Convergence rate – Naïve vs Bounded</a:t>
            </a:r>
          </a:p>
        </p:txBody>
      </p:sp>
      <p:sp>
        <p:nvSpPr>
          <p:cNvPr id="8" name="CasellaDiTesto 7">
            <a:extLst>
              <a:ext uri="{FF2B5EF4-FFF2-40B4-BE49-F238E27FC236}">
                <a16:creationId xmlns:a16="http://schemas.microsoft.com/office/drawing/2014/main" id="{EDB159EB-4DB4-D3E1-E84E-85DF98FE6B19}"/>
              </a:ext>
            </a:extLst>
          </p:cNvPr>
          <p:cNvSpPr txBox="1"/>
          <p:nvPr/>
        </p:nvSpPr>
        <p:spPr>
          <a:xfrm>
            <a:off x="6553200" y="1600200"/>
            <a:ext cx="4648200" cy="3108543"/>
          </a:xfrm>
          <a:prstGeom prst="rect">
            <a:avLst/>
          </a:prstGeom>
          <a:noFill/>
        </p:spPr>
        <p:txBody>
          <a:bodyPr wrap="square">
            <a:spAutoFit/>
          </a:bodyPr>
          <a:lstStyle/>
          <a:p>
            <a:pPr algn="l"/>
            <a:r>
              <a:rPr lang="en-GB" sz="2800" noProof="0" dirty="0">
                <a:latin typeface="Arial" panose="020B0604020202020204" pitchFamily="34" charset="0"/>
                <a:cs typeface="Arial" panose="020B0604020202020204" pitchFamily="34" charset="0"/>
              </a:rPr>
              <a:t>The step size used for bounded stochastic gradient causes the algorithm to get closer to the optimum, but on average it’s still very similar to the previous method.  </a:t>
            </a:r>
          </a:p>
        </p:txBody>
      </p:sp>
      <p:pic>
        <p:nvPicPr>
          <p:cNvPr id="3" name="Immagine 2">
            <a:extLst>
              <a:ext uri="{FF2B5EF4-FFF2-40B4-BE49-F238E27FC236}">
                <a16:creationId xmlns:a16="http://schemas.microsoft.com/office/drawing/2014/main" id="{D162F8BA-A6B1-E60F-03FC-BCB5FE09DFED}"/>
              </a:ext>
            </a:extLst>
          </p:cNvPr>
          <p:cNvPicPr>
            <a:picLocks noChangeAspect="1"/>
          </p:cNvPicPr>
          <p:nvPr/>
        </p:nvPicPr>
        <p:blipFill>
          <a:blip r:embed="rId2"/>
          <a:stretch>
            <a:fillRect/>
          </a:stretch>
        </p:blipFill>
        <p:spPr>
          <a:xfrm>
            <a:off x="762000" y="1295400"/>
            <a:ext cx="5629275" cy="4581525"/>
          </a:xfrm>
          <a:prstGeom prst="rect">
            <a:avLst/>
          </a:prstGeom>
        </p:spPr>
      </p:pic>
    </p:spTree>
    <p:extLst>
      <p:ext uri="{BB962C8B-B14F-4D97-AF65-F5344CB8AC3E}">
        <p14:creationId xmlns:p14="http://schemas.microsoft.com/office/powerpoint/2010/main" val="8789098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A9872B-1211-5B44-0B8A-399D231474E2}"/>
            </a:ext>
          </a:extLst>
        </p:cNvPr>
        <p:cNvGrpSpPr/>
        <p:nvPr/>
      </p:nvGrpSpPr>
      <p:grpSpPr>
        <a:xfrm>
          <a:off x="0" y="0"/>
          <a:ext cx="0" cy="0"/>
          <a:chOff x="0" y="0"/>
          <a:chExt cx="0" cy="0"/>
        </a:xfrm>
      </p:grpSpPr>
      <p:sp>
        <p:nvSpPr>
          <p:cNvPr id="10" name="Titolo 9">
            <a:extLst>
              <a:ext uri="{FF2B5EF4-FFF2-40B4-BE49-F238E27FC236}">
                <a16:creationId xmlns:a16="http://schemas.microsoft.com/office/drawing/2014/main" id="{7064E723-01DF-A388-DD5D-7C86B759C3E7}"/>
              </a:ext>
            </a:extLst>
          </p:cNvPr>
          <p:cNvSpPr>
            <a:spLocks noGrp="1"/>
          </p:cNvSpPr>
          <p:nvPr>
            <p:ph type="title"/>
          </p:nvPr>
        </p:nvSpPr>
        <p:spPr>
          <a:xfrm>
            <a:off x="762000" y="457200"/>
            <a:ext cx="10668000" cy="538609"/>
          </a:xfrm>
        </p:spPr>
        <p:txBody>
          <a:bodyPr/>
          <a:lstStyle/>
          <a:p>
            <a:r>
              <a:rPr lang="en-US" noProof="0" dirty="0">
                <a:latin typeface="Arial Black" panose="020B0A04020102020204" pitchFamily="34" charset="0"/>
              </a:rPr>
              <a:t>SGD using Strong Convexity</a:t>
            </a:r>
            <a:endParaRPr lang="en-GB" noProof="0" dirty="0">
              <a:latin typeface="Arial Black" panose="020B0A04020102020204" pitchFamily="34" charset="0"/>
            </a:endParaRPr>
          </a:p>
        </p:txBody>
      </p:sp>
      <mc:AlternateContent xmlns:mc="http://schemas.openxmlformats.org/markup-compatibility/2006">
        <mc:Choice xmlns:a14="http://schemas.microsoft.com/office/drawing/2010/main" Requires="a14">
          <p:sp>
            <p:nvSpPr>
              <p:cNvPr id="2" name="CasellaDiTesto 1">
                <a:extLst>
                  <a:ext uri="{FF2B5EF4-FFF2-40B4-BE49-F238E27FC236}">
                    <a16:creationId xmlns:a16="http://schemas.microsoft.com/office/drawing/2014/main" id="{1C1B4B02-F1A2-1A5B-2A30-2C153E127AF2}"/>
                  </a:ext>
                </a:extLst>
              </p:cNvPr>
              <p:cNvSpPr txBox="1"/>
              <p:nvPr/>
            </p:nvSpPr>
            <p:spPr>
              <a:xfrm>
                <a:off x="762000" y="1143000"/>
                <a:ext cx="5334000" cy="5676747"/>
              </a:xfrm>
              <a:prstGeom prst="rect">
                <a:avLst/>
              </a:prstGeom>
              <a:noFill/>
            </p:spPr>
            <p:txBody>
              <a:bodyPr wrap="square">
                <a:spAutoFit/>
              </a:bodyPr>
              <a:lstStyle/>
              <a:p>
                <a:r>
                  <a:rPr lang="en-US" sz="2800" dirty="0"/>
                  <a:t>We recalled the fact that the chosen objective function is strongly convex w. parameter </a:t>
                </a:r>
                <a14:m>
                  <m:oMath xmlns:m="http://schemas.openxmlformats.org/officeDocument/2006/math">
                    <m:r>
                      <a:rPr lang="it-IT" sz="2800" b="0" i="1" smtClean="0">
                        <a:latin typeface="Cambria Math" panose="02040503050406030204" pitchFamily="18" charset="0"/>
                        <a:ea typeface="Cambria Math" panose="02040503050406030204" pitchFamily="18" charset="0"/>
                      </a:rPr>
                      <m:t>𝜇</m:t>
                    </m:r>
                  </m:oMath>
                </a14:m>
                <a:r>
                  <a:rPr lang="en-US" sz="2800" dirty="0"/>
                  <a:t>;</a:t>
                </a:r>
              </a:p>
              <a:p>
                <a:r>
                  <a:rPr lang="en-US" sz="2800" dirty="0"/>
                  <a:t>In this case, we could have used</a:t>
                </a:r>
              </a:p>
              <a:p>
                <a:pPr/>
                <a14:m>
                  <m:oMath xmlns:m="http://schemas.openxmlformats.org/officeDocument/2006/math">
                    <m:r>
                      <a:rPr lang="en-US" sz="2800" i="1" smtClean="0">
                        <a:latin typeface="Cambria Math" panose="02040503050406030204" pitchFamily="18" charset="0"/>
                        <a:ea typeface="Cambria Math" panose="02040503050406030204" pitchFamily="18" charset="0"/>
                      </a:rPr>
                      <m:t>𝛾</m:t>
                    </m:r>
                    <m:r>
                      <a:rPr lang="it-IT" sz="2800" b="0" i="1" smtClean="0">
                        <a:latin typeface="Cambria Math" panose="02040503050406030204" pitchFamily="18" charset="0"/>
                        <a:ea typeface="Cambria Math" panose="02040503050406030204" pitchFamily="18" charset="0"/>
                      </a:rPr>
                      <m:t>= </m:t>
                    </m:r>
                    <m:f>
                      <m:fPr>
                        <m:ctrlPr>
                          <a:rPr lang="it-IT" sz="2800" b="0" i="1" smtClean="0">
                            <a:latin typeface="Cambria Math" panose="02040503050406030204" pitchFamily="18" charset="0"/>
                            <a:ea typeface="Cambria Math" panose="02040503050406030204" pitchFamily="18" charset="0"/>
                          </a:rPr>
                        </m:ctrlPr>
                      </m:fPr>
                      <m:num>
                        <m:r>
                          <a:rPr lang="it-IT" sz="2800" b="0" i="1" smtClean="0">
                            <a:latin typeface="Cambria Math" panose="02040503050406030204" pitchFamily="18" charset="0"/>
                            <a:ea typeface="Cambria Math" panose="02040503050406030204" pitchFamily="18" charset="0"/>
                          </a:rPr>
                          <m:t>2</m:t>
                        </m:r>
                      </m:num>
                      <m:den>
                        <m:r>
                          <a:rPr lang="it-IT" sz="2800" b="0" i="1" smtClean="0">
                            <a:latin typeface="Cambria Math" panose="02040503050406030204" pitchFamily="18" charset="0"/>
                            <a:ea typeface="Cambria Math" panose="02040503050406030204" pitchFamily="18" charset="0"/>
                          </a:rPr>
                          <m:t>𝜇</m:t>
                        </m:r>
                        <m:r>
                          <a:rPr lang="it-IT" sz="2800" b="0" i="1" smtClean="0">
                            <a:latin typeface="Cambria Math" panose="02040503050406030204" pitchFamily="18" charset="0"/>
                            <a:ea typeface="Cambria Math" panose="02040503050406030204" pitchFamily="18" charset="0"/>
                          </a:rPr>
                          <m:t>∗(</m:t>
                        </m:r>
                        <m:r>
                          <a:rPr lang="it-IT" sz="2800" b="0" i="1" smtClean="0">
                            <a:latin typeface="Cambria Math" panose="02040503050406030204" pitchFamily="18" charset="0"/>
                            <a:ea typeface="Cambria Math" panose="02040503050406030204" pitchFamily="18" charset="0"/>
                          </a:rPr>
                          <m:t>𝑡</m:t>
                        </m:r>
                        <m:r>
                          <a:rPr lang="it-IT" sz="2800" b="0" i="1" smtClean="0">
                            <a:latin typeface="Cambria Math" panose="02040503050406030204" pitchFamily="18" charset="0"/>
                            <a:ea typeface="Cambria Math" panose="02040503050406030204" pitchFamily="18" charset="0"/>
                          </a:rPr>
                          <m:t>+1)</m:t>
                        </m:r>
                      </m:den>
                    </m:f>
                  </m:oMath>
                </a14:m>
                <a:r>
                  <a:rPr lang="en-US" sz="2800" dirty="0"/>
                  <a:t> , but the resulting step size would have been too small to ever reach the optimum.</a:t>
                </a:r>
              </a:p>
              <a:p>
                <a:pPr/>
                <a:r>
                  <a:rPr lang="en-US" sz="2800" dirty="0"/>
                  <a:t>For that reason, we chose to apply </a:t>
                </a:r>
                <a14:m>
                  <m:oMath xmlns:m="http://schemas.openxmlformats.org/officeDocument/2006/math">
                    <m:r>
                      <a:rPr lang="en-US" sz="2800" i="1" smtClean="0">
                        <a:latin typeface="Cambria Math" panose="02040503050406030204" pitchFamily="18" charset="0"/>
                        <a:ea typeface="Cambria Math" panose="02040503050406030204" pitchFamily="18" charset="0"/>
                      </a:rPr>
                      <m:t>𝛾</m:t>
                    </m:r>
                    <m:r>
                      <a:rPr lang="it-IT" sz="2800" b="0" i="1" smtClean="0">
                        <a:latin typeface="Cambria Math" panose="02040503050406030204" pitchFamily="18" charset="0"/>
                        <a:ea typeface="Cambria Math" panose="02040503050406030204" pitchFamily="18" charset="0"/>
                      </a:rPr>
                      <m:t>= </m:t>
                    </m:r>
                    <m:f>
                      <m:fPr>
                        <m:ctrlPr>
                          <a:rPr lang="it-IT" sz="2800" b="0" i="1" smtClean="0">
                            <a:latin typeface="Cambria Math" panose="02040503050406030204" pitchFamily="18" charset="0"/>
                            <a:ea typeface="Cambria Math" panose="02040503050406030204" pitchFamily="18" charset="0"/>
                          </a:rPr>
                        </m:ctrlPr>
                      </m:fPr>
                      <m:num>
                        <m:r>
                          <a:rPr lang="it-IT" sz="2800" b="0" i="1" smtClean="0">
                            <a:latin typeface="Cambria Math" panose="02040503050406030204" pitchFamily="18" charset="0"/>
                            <a:ea typeface="Cambria Math" panose="02040503050406030204" pitchFamily="18" charset="0"/>
                          </a:rPr>
                          <m:t>1</m:t>
                        </m:r>
                      </m:num>
                      <m:den>
                        <m:r>
                          <a:rPr lang="it-IT" sz="2800" b="0" i="1" smtClean="0">
                            <a:latin typeface="Cambria Math" panose="02040503050406030204" pitchFamily="18" charset="0"/>
                            <a:ea typeface="Cambria Math" panose="02040503050406030204" pitchFamily="18" charset="0"/>
                          </a:rPr>
                          <m:t>𝐿</m:t>
                        </m:r>
                      </m:den>
                    </m:f>
                  </m:oMath>
                </a14:m>
                <a:r>
                  <a:rPr lang="en-US" sz="2800" dirty="0"/>
                  <a:t> , obtaining:</a:t>
                </a:r>
              </a:p>
              <a:p>
                <a:pPr marL="457200" indent="-457200">
                  <a:buFont typeface="Arial" panose="020B0604020202020204" pitchFamily="34" charset="0"/>
                  <a:buChar char="•"/>
                </a:pPr>
                <a:endParaRPr lang="en-US" sz="2800" dirty="0"/>
              </a:p>
              <a:p>
                <a:endParaRPr lang="en-US" sz="2800" dirty="0"/>
              </a:p>
            </p:txBody>
          </p:sp>
        </mc:Choice>
        <mc:Fallback>
          <p:sp>
            <p:nvSpPr>
              <p:cNvPr id="2" name="CasellaDiTesto 1">
                <a:extLst>
                  <a:ext uri="{FF2B5EF4-FFF2-40B4-BE49-F238E27FC236}">
                    <a16:creationId xmlns:a16="http://schemas.microsoft.com/office/drawing/2014/main" id="{1C1B4B02-F1A2-1A5B-2A30-2C153E127AF2}"/>
                  </a:ext>
                </a:extLst>
              </p:cNvPr>
              <p:cNvSpPr txBox="1">
                <a:spLocks noRot="1" noChangeAspect="1" noMove="1" noResize="1" noEditPoints="1" noAdjustHandles="1" noChangeArrowheads="1" noChangeShapeType="1" noTextEdit="1"/>
              </p:cNvSpPr>
              <p:nvPr/>
            </p:nvSpPr>
            <p:spPr>
              <a:xfrm>
                <a:off x="762000" y="1143000"/>
                <a:ext cx="5334000" cy="5676747"/>
              </a:xfrm>
              <a:prstGeom prst="rect">
                <a:avLst/>
              </a:prstGeom>
              <a:blipFill>
                <a:blip r:embed="rId2"/>
                <a:stretch>
                  <a:fillRect l="-2286" t="-1182" r="-1943"/>
                </a:stretch>
              </a:blipFill>
            </p:spPr>
            <p:txBody>
              <a:bodyPr/>
              <a:lstStyle/>
              <a:p>
                <a:r>
                  <a:rPr lang="it-IT">
                    <a:noFill/>
                  </a:rPr>
                  <a:t> </a:t>
                </a:r>
              </a:p>
            </p:txBody>
          </p:sp>
        </mc:Fallback>
      </mc:AlternateContent>
      <p:pic>
        <p:nvPicPr>
          <p:cNvPr id="5" name="Immagine 4" descr="Immagine che contiene testo, schermata, libro, menu&#10;&#10;Il contenuto generato dall'IA potrebbe non essere corretto.">
            <a:extLst>
              <a:ext uri="{FF2B5EF4-FFF2-40B4-BE49-F238E27FC236}">
                <a16:creationId xmlns:a16="http://schemas.microsoft.com/office/drawing/2014/main" id="{3DA46B4F-BA79-F0BB-1841-8B2349C1C7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399" y="1371600"/>
            <a:ext cx="5467083" cy="4114800"/>
          </a:xfrm>
          <a:prstGeom prst="rect">
            <a:avLst/>
          </a:prstGeom>
        </p:spPr>
      </p:pic>
    </p:spTree>
    <p:extLst>
      <p:ext uri="{BB962C8B-B14F-4D97-AF65-F5344CB8AC3E}">
        <p14:creationId xmlns:p14="http://schemas.microsoft.com/office/powerpoint/2010/main" val="38255281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024D91-6308-A98B-A663-30169506CADF}"/>
            </a:ext>
          </a:extLst>
        </p:cNvPr>
        <p:cNvGrpSpPr/>
        <p:nvPr/>
      </p:nvGrpSpPr>
      <p:grpSpPr>
        <a:xfrm>
          <a:off x="0" y="0"/>
          <a:ext cx="0" cy="0"/>
          <a:chOff x="0" y="0"/>
          <a:chExt cx="0" cy="0"/>
        </a:xfrm>
      </p:grpSpPr>
      <p:sp>
        <p:nvSpPr>
          <p:cNvPr id="10" name="Titolo 9">
            <a:extLst>
              <a:ext uri="{FF2B5EF4-FFF2-40B4-BE49-F238E27FC236}">
                <a16:creationId xmlns:a16="http://schemas.microsoft.com/office/drawing/2014/main" id="{1FA34042-2DC6-7DEC-293C-30C816FD36E1}"/>
              </a:ext>
            </a:extLst>
          </p:cNvPr>
          <p:cNvSpPr>
            <a:spLocks noGrp="1"/>
          </p:cNvSpPr>
          <p:nvPr>
            <p:ph type="title"/>
          </p:nvPr>
        </p:nvSpPr>
        <p:spPr>
          <a:xfrm>
            <a:off x="762000" y="457200"/>
            <a:ext cx="10668000" cy="538609"/>
          </a:xfrm>
        </p:spPr>
        <p:txBody>
          <a:bodyPr/>
          <a:lstStyle/>
          <a:p>
            <a:r>
              <a:rPr lang="en-GB" noProof="0" dirty="0">
                <a:latin typeface="Arial Black" panose="020B0A04020102020204" pitchFamily="34" charset="0"/>
              </a:rPr>
              <a:t>Convergence rate – comparing results </a:t>
            </a:r>
          </a:p>
        </p:txBody>
      </p:sp>
      <mc:AlternateContent xmlns:mc="http://schemas.openxmlformats.org/markup-compatibility/2006">
        <mc:Choice xmlns:a14="http://schemas.microsoft.com/office/drawing/2010/main" Requires="a14">
          <p:sp>
            <p:nvSpPr>
              <p:cNvPr id="8" name="CasellaDiTesto 7">
                <a:extLst>
                  <a:ext uri="{FF2B5EF4-FFF2-40B4-BE49-F238E27FC236}">
                    <a16:creationId xmlns:a16="http://schemas.microsoft.com/office/drawing/2014/main" id="{93C4A554-D928-6A11-6EEC-D25BB4D634C6}"/>
                  </a:ext>
                </a:extLst>
              </p:cNvPr>
              <p:cNvSpPr txBox="1"/>
              <p:nvPr/>
            </p:nvSpPr>
            <p:spPr>
              <a:xfrm>
                <a:off x="6553200" y="1600200"/>
                <a:ext cx="4648200" cy="3286028"/>
              </a:xfrm>
              <a:prstGeom prst="rect">
                <a:avLst/>
              </a:prstGeom>
              <a:noFill/>
            </p:spPr>
            <p:txBody>
              <a:bodyPr wrap="square">
                <a:spAutoFit/>
              </a:bodyPr>
              <a:lstStyle/>
              <a:p>
                <a:r>
                  <a:rPr lang="en-US" sz="2800" dirty="0"/>
                  <a:t>The distance from the optimal objective is much smaller using step size </a:t>
                </a:r>
                <a:endParaRPr lang="it-IT" sz="2800" i="1" dirty="0">
                  <a:latin typeface="Cambria Math" panose="02040503050406030204" pitchFamily="18" charset="0"/>
                  <a:ea typeface="Cambria Math" panose="02040503050406030204" pitchFamily="18" charset="0"/>
                </a:endParaRPr>
              </a:p>
              <a:p>
                <a14:m>
                  <m:oMath xmlns:m="http://schemas.openxmlformats.org/officeDocument/2006/math">
                    <m:r>
                      <a:rPr lang="en-US" sz="2800" i="1" smtClean="0">
                        <a:latin typeface="Cambria Math" panose="02040503050406030204" pitchFamily="18" charset="0"/>
                        <a:ea typeface="Cambria Math" panose="02040503050406030204" pitchFamily="18" charset="0"/>
                      </a:rPr>
                      <m:t>𝛾</m:t>
                    </m:r>
                    <m:r>
                      <a:rPr lang="it-IT" sz="2800" b="0" i="1" smtClean="0">
                        <a:latin typeface="Cambria Math" panose="02040503050406030204" pitchFamily="18" charset="0"/>
                        <a:ea typeface="Cambria Math" panose="02040503050406030204" pitchFamily="18" charset="0"/>
                      </a:rPr>
                      <m:t>= </m:t>
                    </m:r>
                    <m:f>
                      <m:fPr>
                        <m:ctrlPr>
                          <a:rPr lang="it-IT" sz="2800" b="0" i="1" smtClean="0">
                            <a:latin typeface="Cambria Math" panose="02040503050406030204" pitchFamily="18" charset="0"/>
                            <a:ea typeface="Cambria Math" panose="02040503050406030204" pitchFamily="18" charset="0"/>
                          </a:rPr>
                        </m:ctrlPr>
                      </m:fPr>
                      <m:num>
                        <m:r>
                          <a:rPr lang="it-IT" sz="2800" b="0" i="1" smtClean="0">
                            <a:latin typeface="Cambria Math" panose="02040503050406030204" pitchFamily="18" charset="0"/>
                            <a:ea typeface="Cambria Math" panose="02040503050406030204" pitchFamily="18" charset="0"/>
                          </a:rPr>
                          <m:t>1</m:t>
                        </m:r>
                      </m:num>
                      <m:den>
                        <m:r>
                          <a:rPr lang="it-IT" sz="2800" b="0" i="1" smtClean="0">
                            <a:latin typeface="Cambria Math" panose="02040503050406030204" pitchFamily="18" charset="0"/>
                            <a:ea typeface="Cambria Math" panose="02040503050406030204" pitchFamily="18" charset="0"/>
                          </a:rPr>
                          <m:t>𝐿</m:t>
                        </m:r>
                      </m:den>
                    </m:f>
                  </m:oMath>
                </a14:m>
                <a:r>
                  <a:rPr lang="en-US" sz="2800" dirty="0"/>
                  <a:t>, even though the rate of convergence is slightly slower compared to the other two methods used.</a:t>
                </a:r>
              </a:p>
            </p:txBody>
          </p:sp>
        </mc:Choice>
        <mc:Fallback>
          <p:sp>
            <p:nvSpPr>
              <p:cNvPr id="8" name="CasellaDiTesto 7">
                <a:extLst>
                  <a:ext uri="{FF2B5EF4-FFF2-40B4-BE49-F238E27FC236}">
                    <a16:creationId xmlns:a16="http://schemas.microsoft.com/office/drawing/2014/main" id="{93C4A554-D928-6A11-6EEC-D25BB4D634C6}"/>
                  </a:ext>
                </a:extLst>
              </p:cNvPr>
              <p:cNvSpPr txBox="1">
                <a:spLocks noRot="1" noChangeAspect="1" noMove="1" noResize="1" noEditPoints="1" noAdjustHandles="1" noChangeArrowheads="1" noChangeShapeType="1" noTextEdit="1"/>
              </p:cNvSpPr>
              <p:nvPr/>
            </p:nvSpPr>
            <p:spPr>
              <a:xfrm>
                <a:off x="6553200" y="1600200"/>
                <a:ext cx="4648200" cy="3286028"/>
              </a:xfrm>
              <a:prstGeom prst="rect">
                <a:avLst/>
              </a:prstGeom>
              <a:blipFill>
                <a:blip r:embed="rId2"/>
                <a:stretch>
                  <a:fillRect l="-2621" t="-2041" r="-2359" b="-4082"/>
                </a:stretch>
              </a:blipFill>
            </p:spPr>
            <p:txBody>
              <a:bodyPr/>
              <a:lstStyle/>
              <a:p>
                <a:r>
                  <a:rPr lang="it-IT">
                    <a:noFill/>
                  </a:rPr>
                  <a:t> </a:t>
                </a:r>
              </a:p>
            </p:txBody>
          </p:sp>
        </mc:Fallback>
      </mc:AlternateContent>
      <p:pic>
        <p:nvPicPr>
          <p:cNvPr id="4" name="Immagine 3">
            <a:extLst>
              <a:ext uri="{FF2B5EF4-FFF2-40B4-BE49-F238E27FC236}">
                <a16:creationId xmlns:a16="http://schemas.microsoft.com/office/drawing/2014/main" id="{B35BAA16-8F71-E907-29BD-91C4D5A4C476}"/>
              </a:ext>
            </a:extLst>
          </p:cNvPr>
          <p:cNvPicPr>
            <a:picLocks noChangeAspect="1"/>
          </p:cNvPicPr>
          <p:nvPr/>
        </p:nvPicPr>
        <p:blipFill>
          <a:blip r:embed="rId3"/>
          <a:stretch>
            <a:fillRect/>
          </a:stretch>
        </p:blipFill>
        <p:spPr>
          <a:xfrm>
            <a:off x="762001" y="1219200"/>
            <a:ext cx="5604650" cy="4500562"/>
          </a:xfrm>
          <a:prstGeom prst="rect">
            <a:avLst/>
          </a:prstGeom>
        </p:spPr>
      </p:pic>
    </p:spTree>
    <p:extLst>
      <p:ext uri="{BB962C8B-B14F-4D97-AF65-F5344CB8AC3E}">
        <p14:creationId xmlns:p14="http://schemas.microsoft.com/office/powerpoint/2010/main" val="40374981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D2BC46-2096-F3E0-20B3-97C2762FEB78}"/>
            </a:ext>
          </a:extLst>
        </p:cNvPr>
        <p:cNvGrpSpPr/>
        <p:nvPr/>
      </p:nvGrpSpPr>
      <p:grpSpPr>
        <a:xfrm>
          <a:off x="0" y="0"/>
          <a:ext cx="0" cy="0"/>
          <a:chOff x="0" y="0"/>
          <a:chExt cx="0" cy="0"/>
        </a:xfrm>
      </p:grpSpPr>
      <p:sp>
        <p:nvSpPr>
          <p:cNvPr id="10" name="Titolo 9">
            <a:extLst>
              <a:ext uri="{FF2B5EF4-FFF2-40B4-BE49-F238E27FC236}">
                <a16:creationId xmlns:a16="http://schemas.microsoft.com/office/drawing/2014/main" id="{CA174CA1-2B78-2A7D-DD7C-2F67C4A2991A}"/>
              </a:ext>
            </a:extLst>
          </p:cNvPr>
          <p:cNvSpPr>
            <a:spLocks noGrp="1"/>
          </p:cNvSpPr>
          <p:nvPr>
            <p:ph type="title"/>
          </p:nvPr>
        </p:nvSpPr>
        <p:spPr>
          <a:xfrm>
            <a:off x="762000" y="457200"/>
            <a:ext cx="10668000" cy="538609"/>
          </a:xfrm>
        </p:spPr>
        <p:txBody>
          <a:bodyPr/>
          <a:lstStyle/>
          <a:p>
            <a:r>
              <a:rPr lang="en-US" dirty="0">
                <a:latin typeface="Arial Black" panose="020B0A04020102020204" pitchFamily="34" charset="0"/>
              </a:rPr>
              <a:t>Other stochastic gradient based methods</a:t>
            </a:r>
            <a:endParaRPr lang="en-GB" noProof="0" dirty="0">
              <a:latin typeface="Arial Black" panose="020B0A04020102020204" pitchFamily="34" charset="0"/>
            </a:endParaRPr>
          </a:p>
        </p:txBody>
      </p:sp>
      <mc:AlternateContent xmlns:mc="http://schemas.openxmlformats.org/markup-compatibility/2006">
        <mc:Choice xmlns:a14="http://schemas.microsoft.com/office/drawing/2010/main" Requires="a14">
          <p:sp>
            <p:nvSpPr>
              <p:cNvPr id="2" name="CasellaDiTesto 1">
                <a:extLst>
                  <a:ext uri="{FF2B5EF4-FFF2-40B4-BE49-F238E27FC236}">
                    <a16:creationId xmlns:a16="http://schemas.microsoft.com/office/drawing/2014/main" id="{B9F3DAA7-E9DF-3F79-B384-A17F2F754D1F}"/>
                  </a:ext>
                </a:extLst>
              </p:cNvPr>
              <p:cNvSpPr txBox="1"/>
              <p:nvPr/>
            </p:nvSpPr>
            <p:spPr>
              <a:xfrm>
                <a:off x="762000" y="1143000"/>
                <a:ext cx="10668000" cy="5009577"/>
              </a:xfrm>
              <a:prstGeom prst="rect">
                <a:avLst/>
              </a:prstGeom>
              <a:noFill/>
            </p:spPr>
            <p:txBody>
              <a:bodyPr wrap="square">
                <a:spAutoFit/>
              </a:bodyPr>
              <a:lstStyle/>
              <a:p>
                <a:r>
                  <a:rPr lang="en-US" sz="2800" dirty="0">
                    <a:latin typeface="Arial" panose="020B0604020202020204" pitchFamily="34" charset="0"/>
                    <a:cs typeface="Arial" panose="020B0604020202020204" pitchFamily="34" charset="0"/>
                  </a:rPr>
                  <a:t>We then computed other stochastic gradient based optimization methods: </a:t>
                </a:r>
                <a:r>
                  <a:rPr lang="en-US" sz="2800" b="1" dirty="0">
                    <a:latin typeface="Arial" panose="020B0604020202020204" pitchFamily="34" charset="0"/>
                    <a:cs typeface="Arial" panose="020B0604020202020204" pitchFamily="34" charset="0"/>
                  </a:rPr>
                  <a:t>ADAGRAD</a:t>
                </a:r>
                <a:r>
                  <a:rPr lang="en-US" sz="2800" dirty="0">
                    <a:latin typeface="Arial" panose="020B0604020202020204" pitchFamily="34" charset="0"/>
                    <a:cs typeface="Arial" panose="020B0604020202020204" pitchFamily="34" charset="0"/>
                  </a:rPr>
                  <a:t>, </a:t>
                </a:r>
                <a:r>
                  <a:rPr lang="en-US" sz="2800" b="1" dirty="0">
                    <a:latin typeface="Arial" panose="020B0604020202020204" pitchFamily="34" charset="0"/>
                    <a:cs typeface="Arial" panose="020B0604020202020204" pitchFamily="34" charset="0"/>
                  </a:rPr>
                  <a:t>ADAM</a:t>
                </a:r>
                <a:r>
                  <a:rPr lang="en-US" sz="2800" dirty="0">
                    <a:latin typeface="Arial" panose="020B0604020202020204" pitchFamily="34" charset="0"/>
                    <a:cs typeface="Arial" panose="020B0604020202020204" pitchFamily="34" charset="0"/>
                  </a:rPr>
                  <a:t> and </a:t>
                </a:r>
                <a:r>
                  <a:rPr lang="en-US" sz="2800" b="1" dirty="0">
                    <a:latin typeface="Arial" panose="020B0604020202020204" pitchFamily="34" charset="0"/>
                    <a:cs typeface="Arial" panose="020B0604020202020204" pitchFamily="34" charset="0"/>
                  </a:rPr>
                  <a:t>Sign SGD</a:t>
                </a:r>
                <a:r>
                  <a:rPr lang="en-US" sz="2800" dirty="0">
                    <a:latin typeface="Arial" panose="020B0604020202020204" pitchFamily="34" charset="0"/>
                    <a:cs typeface="Arial" panose="020B0604020202020204" pitchFamily="34" charset="0"/>
                  </a:rPr>
                  <a:t>, with the objective to compare the effectiveness and speed of these algorithms in this problem.</a:t>
                </a: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First, we re-computed Stochastic Gradient Descent using step size </a:t>
                </a:r>
                <a14:m>
                  <m:oMath xmlns:m="http://schemas.openxmlformats.org/officeDocument/2006/math">
                    <m:r>
                      <a:rPr lang="en-US" sz="2800" i="1" smtClean="0">
                        <a:latin typeface="Cambria Math" panose="02040503050406030204" pitchFamily="18" charset="0"/>
                        <a:ea typeface="Cambria Math" panose="02040503050406030204" pitchFamily="18" charset="0"/>
                      </a:rPr>
                      <m:t>𝛾</m:t>
                    </m:r>
                    <m:r>
                      <a:rPr lang="it-IT" sz="2800" b="0" i="1" smtClean="0">
                        <a:latin typeface="Cambria Math" panose="02040503050406030204" pitchFamily="18" charset="0"/>
                        <a:ea typeface="Cambria Math" panose="02040503050406030204" pitchFamily="18" charset="0"/>
                      </a:rPr>
                      <m:t>= </m:t>
                    </m:r>
                    <m:f>
                      <m:fPr>
                        <m:ctrlPr>
                          <a:rPr lang="it-IT" sz="2800" b="0" i="1" smtClean="0">
                            <a:latin typeface="Cambria Math" panose="02040503050406030204" pitchFamily="18" charset="0"/>
                            <a:ea typeface="Cambria Math" panose="02040503050406030204" pitchFamily="18" charset="0"/>
                          </a:rPr>
                        </m:ctrlPr>
                      </m:fPr>
                      <m:num>
                        <m:r>
                          <a:rPr lang="it-IT" sz="2800" b="0" i="1" smtClean="0">
                            <a:latin typeface="Cambria Math" panose="02040503050406030204" pitchFamily="18" charset="0"/>
                            <a:ea typeface="Cambria Math" panose="02040503050406030204" pitchFamily="18" charset="0"/>
                          </a:rPr>
                          <m:t>1</m:t>
                        </m:r>
                      </m:num>
                      <m:den>
                        <m:r>
                          <a:rPr lang="it-IT" sz="2800" b="0" i="1" smtClean="0">
                            <a:latin typeface="Cambria Math" panose="02040503050406030204" pitchFamily="18" charset="0"/>
                            <a:ea typeface="Cambria Math" panose="02040503050406030204" pitchFamily="18" charset="0"/>
                          </a:rPr>
                          <m:t>𝐿</m:t>
                        </m:r>
                      </m:den>
                    </m:f>
                  </m:oMath>
                </a14:m>
                <a:r>
                  <a:rPr lang="en-US" sz="2800" dirty="0">
                    <a:latin typeface="Arial" panose="020B0604020202020204" pitchFamily="34" charset="0"/>
                    <a:cs typeface="Arial" panose="020B0604020202020204" pitchFamily="34" charset="0"/>
                  </a:rPr>
                  <a:t> , this time extending the max number of iterations to 100 and utilizing a minibatch size of 32 (the same values we were going to use for the other methods)</a:t>
                </a:r>
              </a:p>
              <a:p>
                <a:endParaRPr lang="en-US" sz="2800" dirty="0"/>
              </a:p>
              <a:p>
                <a:endParaRPr lang="en-US" sz="2800" dirty="0"/>
              </a:p>
            </p:txBody>
          </p:sp>
        </mc:Choice>
        <mc:Fallback>
          <p:sp>
            <p:nvSpPr>
              <p:cNvPr id="2" name="CasellaDiTesto 1">
                <a:extLst>
                  <a:ext uri="{FF2B5EF4-FFF2-40B4-BE49-F238E27FC236}">
                    <a16:creationId xmlns:a16="http://schemas.microsoft.com/office/drawing/2014/main" id="{B9F3DAA7-E9DF-3F79-B384-A17F2F754D1F}"/>
                  </a:ext>
                </a:extLst>
              </p:cNvPr>
              <p:cNvSpPr txBox="1">
                <a:spLocks noRot="1" noChangeAspect="1" noMove="1" noResize="1" noEditPoints="1" noAdjustHandles="1" noChangeArrowheads="1" noChangeShapeType="1" noTextEdit="1"/>
              </p:cNvSpPr>
              <p:nvPr/>
            </p:nvSpPr>
            <p:spPr>
              <a:xfrm>
                <a:off x="762000" y="1143000"/>
                <a:ext cx="10668000" cy="5009577"/>
              </a:xfrm>
              <a:prstGeom prst="rect">
                <a:avLst/>
              </a:prstGeom>
              <a:blipFill>
                <a:blip r:embed="rId2"/>
                <a:stretch>
                  <a:fillRect l="-1143" t="-1340" r="-1314"/>
                </a:stretch>
              </a:blipFill>
            </p:spPr>
            <p:txBody>
              <a:bodyPr/>
              <a:lstStyle/>
              <a:p>
                <a:r>
                  <a:rPr lang="it-IT">
                    <a:noFill/>
                  </a:rPr>
                  <a:t> </a:t>
                </a:r>
              </a:p>
            </p:txBody>
          </p:sp>
        </mc:Fallback>
      </mc:AlternateContent>
    </p:spTree>
    <p:extLst>
      <p:ext uri="{BB962C8B-B14F-4D97-AF65-F5344CB8AC3E}">
        <p14:creationId xmlns:p14="http://schemas.microsoft.com/office/powerpoint/2010/main" val="38005817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A90FAA-6C42-C212-7A2C-BFE29026A776}"/>
            </a:ext>
          </a:extLst>
        </p:cNvPr>
        <p:cNvGrpSpPr/>
        <p:nvPr/>
      </p:nvGrpSpPr>
      <p:grpSpPr>
        <a:xfrm>
          <a:off x="0" y="0"/>
          <a:ext cx="0" cy="0"/>
          <a:chOff x="0" y="0"/>
          <a:chExt cx="0" cy="0"/>
        </a:xfrm>
      </p:grpSpPr>
      <p:sp>
        <p:nvSpPr>
          <p:cNvPr id="10" name="Titolo 9">
            <a:extLst>
              <a:ext uri="{FF2B5EF4-FFF2-40B4-BE49-F238E27FC236}">
                <a16:creationId xmlns:a16="http://schemas.microsoft.com/office/drawing/2014/main" id="{DE75F0EE-65CC-CF95-4A8A-27CDC5EC36DA}"/>
              </a:ext>
            </a:extLst>
          </p:cNvPr>
          <p:cNvSpPr>
            <a:spLocks noGrp="1"/>
          </p:cNvSpPr>
          <p:nvPr>
            <p:ph type="title"/>
          </p:nvPr>
        </p:nvSpPr>
        <p:spPr>
          <a:xfrm>
            <a:off x="762000" y="457200"/>
            <a:ext cx="10668000" cy="538609"/>
          </a:xfrm>
        </p:spPr>
        <p:txBody>
          <a:bodyPr/>
          <a:lstStyle/>
          <a:p>
            <a:r>
              <a:rPr lang="en-US" dirty="0">
                <a:latin typeface="Arial Black" panose="020B0A04020102020204" pitchFamily="34" charset="0"/>
              </a:rPr>
              <a:t>ADAGRAD</a:t>
            </a:r>
            <a:endParaRPr lang="en-GB" noProof="0" dirty="0">
              <a:latin typeface="Arial Black" panose="020B0A04020102020204" pitchFamily="34" charset="0"/>
            </a:endParaRPr>
          </a:p>
        </p:txBody>
      </p:sp>
      <mc:AlternateContent xmlns:mc="http://schemas.openxmlformats.org/markup-compatibility/2006">
        <mc:Choice xmlns:a14="http://schemas.microsoft.com/office/drawing/2010/main" Requires="a14">
          <p:sp>
            <p:nvSpPr>
              <p:cNvPr id="2" name="CasellaDiTesto 1">
                <a:extLst>
                  <a:ext uri="{FF2B5EF4-FFF2-40B4-BE49-F238E27FC236}">
                    <a16:creationId xmlns:a16="http://schemas.microsoft.com/office/drawing/2014/main" id="{22F3EDD1-454B-AAE5-A9D0-37FD23CDB9E8}"/>
                  </a:ext>
                </a:extLst>
              </p:cNvPr>
              <p:cNvSpPr txBox="1"/>
              <p:nvPr/>
            </p:nvSpPr>
            <p:spPr>
              <a:xfrm>
                <a:off x="762000" y="1143000"/>
                <a:ext cx="10668000" cy="3539430"/>
              </a:xfrm>
              <a:prstGeom prst="rect">
                <a:avLst/>
              </a:prstGeom>
              <a:noFill/>
            </p:spPr>
            <p:txBody>
              <a:bodyPr wrap="square">
                <a:spAutoFit/>
              </a:bodyPr>
              <a:lstStyle/>
              <a:p>
                <a:r>
                  <a:rPr lang="en-US" sz="2800" dirty="0"/>
                  <a:t>ADAGRAD adapts the learning rate for each parameter based on the accumulated squared gradients. Parameters with larger gradients in the past get smaller learning rates over time, while parameters with smaller gradients keep relatively higher learning rates.</a:t>
                </a:r>
              </a:p>
              <a:p>
                <a:r>
                  <a:rPr lang="en-US" sz="2800" dirty="0"/>
                  <a:t>Using </a:t>
                </a:r>
                <a14:m>
                  <m:oMath xmlns:m="http://schemas.openxmlformats.org/officeDocument/2006/math">
                    <m:r>
                      <a:rPr lang="en-US" sz="2800" i="1" smtClean="0">
                        <a:latin typeface="Cambria Math" panose="02040503050406030204" pitchFamily="18" charset="0"/>
                        <a:ea typeface="Cambria Math" panose="02040503050406030204" pitchFamily="18" charset="0"/>
                      </a:rPr>
                      <m:t>𝛾</m:t>
                    </m:r>
                    <m:r>
                      <a:rPr lang="it-IT" sz="2800" b="0" i="1" smtClean="0">
                        <a:latin typeface="Cambria Math" panose="02040503050406030204" pitchFamily="18" charset="0"/>
                        <a:ea typeface="Cambria Math" panose="02040503050406030204" pitchFamily="18" charset="0"/>
                      </a:rPr>
                      <m:t>=</m:t>
                    </m:r>
                    <m:r>
                      <a:rPr lang="it-IT" sz="2800" b="0" i="1" smtClean="0">
                        <a:latin typeface="Cambria Math" panose="02040503050406030204" pitchFamily="18" charset="0"/>
                        <a:ea typeface="Cambria Math" panose="02040503050406030204" pitchFamily="18" charset="0"/>
                      </a:rPr>
                      <m:t>0.001</m:t>
                    </m:r>
                  </m:oMath>
                </a14:m>
                <a:r>
                  <a:rPr lang="en-US" sz="2800" dirty="0"/>
                  <a:t>, we obtained:</a:t>
                </a:r>
              </a:p>
              <a:p>
                <a:endParaRPr lang="en-US" sz="2800" dirty="0"/>
              </a:p>
              <a:p>
                <a:endParaRPr lang="en-US" sz="2800" dirty="0"/>
              </a:p>
            </p:txBody>
          </p:sp>
        </mc:Choice>
        <mc:Fallback>
          <p:sp>
            <p:nvSpPr>
              <p:cNvPr id="2" name="CasellaDiTesto 1">
                <a:extLst>
                  <a:ext uri="{FF2B5EF4-FFF2-40B4-BE49-F238E27FC236}">
                    <a16:creationId xmlns:a16="http://schemas.microsoft.com/office/drawing/2014/main" id="{22F3EDD1-454B-AAE5-A9D0-37FD23CDB9E8}"/>
                  </a:ext>
                </a:extLst>
              </p:cNvPr>
              <p:cNvSpPr txBox="1">
                <a:spLocks noRot="1" noChangeAspect="1" noMove="1" noResize="1" noEditPoints="1" noAdjustHandles="1" noChangeArrowheads="1" noChangeShapeType="1" noTextEdit="1"/>
              </p:cNvSpPr>
              <p:nvPr/>
            </p:nvSpPr>
            <p:spPr>
              <a:xfrm>
                <a:off x="762000" y="1143000"/>
                <a:ext cx="10668000" cy="3539430"/>
              </a:xfrm>
              <a:prstGeom prst="rect">
                <a:avLst/>
              </a:prstGeom>
              <a:blipFill>
                <a:blip r:embed="rId2"/>
                <a:stretch>
                  <a:fillRect l="-1143" t="-1897" r="-114"/>
                </a:stretch>
              </a:blipFill>
            </p:spPr>
            <p:txBody>
              <a:bodyPr/>
              <a:lstStyle/>
              <a:p>
                <a:r>
                  <a:rPr lang="it-IT">
                    <a:noFill/>
                  </a:rPr>
                  <a:t> </a:t>
                </a:r>
              </a:p>
            </p:txBody>
          </p:sp>
        </mc:Fallback>
      </mc:AlternateContent>
      <p:pic>
        <p:nvPicPr>
          <p:cNvPr id="4" name="Immagine 3" descr="Immagine che contiene testo, Carattere, schermata, nero&#10;&#10;Il contenuto generato dall'IA potrebbe non essere corretto.">
            <a:extLst>
              <a:ext uri="{FF2B5EF4-FFF2-40B4-BE49-F238E27FC236}">
                <a16:creationId xmlns:a16="http://schemas.microsoft.com/office/drawing/2014/main" id="{1D9DE5DF-8186-479F-30F8-2B91AE5C05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400" y="4343400"/>
            <a:ext cx="8436310" cy="1219200"/>
          </a:xfrm>
          <a:prstGeom prst="rect">
            <a:avLst/>
          </a:prstGeom>
        </p:spPr>
      </p:pic>
    </p:spTree>
    <p:extLst>
      <p:ext uri="{BB962C8B-B14F-4D97-AF65-F5344CB8AC3E}">
        <p14:creationId xmlns:p14="http://schemas.microsoft.com/office/powerpoint/2010/main" val="368207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186DD7-CB4C-229A-B7FD-70BB9617A8E6}"/>
            </a:ext>
          </a:extLst>
        </p:cNvPr>
        <p:cNvGrpSpPr/>
        <p:nvPr/>
      </p:nvGrpSpPr>
      <p:grpSpPr>
        <a:xfrm>
          <a:off x="0" y="0"/>
          <a:ext cx="0" cy="0"/>
          <a:chOff x="0" y="0"/>
          <a:chExt cx="0" cy="0"/>
        </a:xfrm>
      </p:grpSpPr>
      <p:sp>
        <p:nvSpPr>
          <p:cNvPr id="10" name="Titolo 9">
            <a:extLst>
              <a:ext uri="{FF2B5EF4-FFF2-40B4-BE49-F238E27FC236}">
                <a16:creationId xmlns:a16="http://schemas.microsoft.com/office/drawing/2014/main" id="{99712B1D-EFE0-7CDD-E0AB-7BFE0B1B3790}"/>
              </a:ext>
            </a:extLst>
          </p:cNvPr>
          <p:cNvSpPr>
            <a:spLocks noGrp="1"/>
          </p:cNvSpPr>
          <p:nvPr>
            <p:ph type="title"/>
          </p:nvPr>
        </p:nvSpPr>
        <p:spPr>
          <a:xfrm>
            <a:off x="762000" y="457200"/>
            <a:ext cx="5181599" cy="609600"/>
          </a:xfrm>
        </p:spPr>
        <p:txBody>
          <a:bodyPr/>
          <a:lstStyle/>
          <a:p>
            <a:r>
              <a:rPr lang="en-GB" noProof="0" dirty="0">
                <a:latin typeface="Arial Black" panose="020B0A04020102020204" pitchFamily="34" charset="0"/>
              </a:rPr>
              <a:t>Dataset presentation</a:t>
            </a:r>
          </a:p>
        </p:txBody>
      </p:sp>
      <p:sp>
        <p:nvSpPr>
          <p:cNvPr id="2" name="CasellaDiTesto 1">
            <a:extLst>
              <a:ext uri="{FF2B5EF4-FFF2-40B4-BE49-F238E27FC236}">
                <a16:creationId xmlns:a16="http://schemas.microsoft.com/office/drawing/2014/main" id="{941D8CD3-4F61-4A07-AA34-91E2331CD6F9}"/>
              </a:ext>
            </a:extLst>
          </p:cNvPr>
          <p:cNvSpPr txBox="1"/>
          <p:nvPr/>
        </p:nvSpPr>
        <p:spPr>
          <a:xfrm>
            <a:off x="762000" y="1295400"/>
            <a:ext cx="10287000" cy="523220"/>
          </a:xfrm>
          <a:prstGeom prst="rect">
            <a:avLst/>
          </a:prstGeom>
          <a:noFill/>
        </p:spPr>
        <p:txBody>
          <a:bodyPr wrap="square">
            <a:spAutoFit/>
          </a:bodyPr>
          <a:lstStyle/>
          <a:p>
            <a:r>
              <a:rPr lang="en-GB" sz="2800" noProof="0" dirty="0">
                <a:latin typeface="Arial" panose="020B0604020202020204" pitchFamily="34" charset="0"/>
                <a:cs typeface="Arial" panose="020B0604020202020204" pitchFamily="34" charset="0"/>
              </a:rPr>
              <a:t>The 7 </a:t>
            </a:r>
            <a:r>
              <a:rPr lang="en-GB" sz="2800" b="1" noProof="0" dirty="0">
                <a:solidFill>
                  <a:srgbClr val="FF0000"/>
                </a:solidFill>
                <a:latin typeface="Arial" panose="020B0604020202020204" pitchFamily="34" charset="0"/>
                <a:cs typeface="Arial" panose="020B0604020202020204" pitchFamily="34" charset="0"/>
              </a:rPr>
              <a:t>categorial</a:t>
            </a:r>
            <a:r>
              <a:rPr lang="en-GB" sz="2800" noProof="0" dirty="0">
                <a:latin typeface="Arial" panose="020B0604020202020204" pitchFamily="34" charset="0"/>
                <a:cs typeface="Arial" panose="020B0604020202020204" pitchFamily="34" charset="0"/>
              </a:rPr>
              <a:t> are:</a:t>
            </a:r>
            <a:endParaRPr lang="en-GB" sz="2800" b="1" noProof="0" dirty="0">
              <a:solidFill>
                <a:srgbClr val="FF0000"/>
              </a:solidFill>
              <a:latin typeface="Arial" panose="020B0604020202020204" pitchFamily="34" charset="0"/>
              <a:cs typeface="Arial" panose="020B0604020202020204" pitchFamily="34" charset="0"/>
            </a:endParaRPr>
          </a:p>
        </p:txBody>
      </p:sp>
      <p:sp>
        <p:nvSpPr>
          <p:cNvPr id="3" name="CasellaDiTesto 2">
            <a:extLst>
              <a:ext uri="{FF2B5EF4-FFF2-40B4-BE49-F238E27FC236}">
                <a16:creationId xmlns:a16="http://schemas.microsoft.com/office/drawing/2014/main" id="{D5484A2D-16B7-6415-0D06-5025D445072D}"/>
              </a:ext>
            </a:extLst>
          </p:cNvPr>
          <p:cNvSpPr txBox="1"/>
          <p:nvPr/>
        </p:nvSpPr>
        <p:spPr>
          <a:xfrm>
            <a:off x="762000" y="2305615"/>
            <a:ext cx="11277600" cy="3539430"/>
          </a:xfrm>
          <a:prstGeom prst="rect">
            <a:avLst/>
          </a:prstGeom>
          <a:noFill/>
        </p:spPr>
        <p:txBody>
          <a:bodyPr wrap="square">
            <a:spAutoFit/>
          </a:bodyPr>
          <a:lstStyle/>
          <a:p>
            <a:pPr marL="514350" indent="-514350">
              <a:buFont typeface="Arial" panose="020B0604020202020204" pitchFamily="34" charset="0"/>
              <a:buChar char="•"/>
            </a:pPr>
            <a:r>
              <a:rPr lang="en-GB" sz="2800" b="1" i="1" noProof="0" dirty="0" err="1">
                <a:solidFill>
                  <a:schemeClr val="tx1"/>
                </a:solidFill>
                <a:latin typeface="Arial" panose="020B0604020202020204" pitchFamily="34" charset="0"/>
                <a:cs typeface="Arial" panose="020B0604020202020204" pitchFamily="34" charset="0"/>
              </a:rPr>
              <a:t>Student_id</a:t>
            </a:r>
            <a:r>
              <a:rPr lang="en-GB" sz="2800" i="1" noProof="0" dirty="0">
                <a:solidFill>
                  <a:schemeClr val="tx1"/>
                </a:solidFill>
                <a:latin typeface="Arial" panose="020B0604020202020204" pitchFamily="34" charset="0"/>
                <a:cs typeface="Arial" panose="020B0604020202020204" pitchFamily="34" charset="0"/>
              </a:rPr>
              <a:t>: </a:t>
            </a:r>
            <a:r>
              <a:rPr lang="en-GB" sz="2800" noProof="0" dirty="0">
                <a:latin typeface="Arial" panose="020B0604020202020204" pitchFamily="34" charset="0"/>
                <a:cs typeface="Arial" panose="020B0604020202020204" pitchFamily="34" charset="0"/>
              </a:rPr>
              <a:t>Unique alphanumeric identifier for each student.</a:t>
            </a:r>
          </a:p>
          <a:p>
            <a:pPr marL="514350" indent="-514350">
              <a:buFont typeface="Arial" panose="020B0604020202020204" pitchFamily="34" charset="0"/>
              <a:buChar char="•"/>
            </a:pPr>
            <a:endParaRPr lang="en-GB" sz="2800" noProof="0" dirty="0">
              <a:latin typeface="Arial" panose="020B0604020202020204" pitchFamily="34" charset="0"/>
              <a:cs typeface="Arial" panose="020B0604020202020204" pitchFamily="34" charset="0"/>
            </a:endParaRPr>
          </a:p>
          <a:p>
            <a:pPr marL="514350" indent="-514350">
              <a:buFont typeface="Arial" panose="020B0604020202020204" pitchFamily="34" charset="0"/>
              <a:buChar char="•"/>
            </a:pPr>
            <a:r>
              <a:rPr lang="en-GB" sz="2800" b="1" i="1" noProof="0" dirty="0">
                <a:solidFill>
                  <a:schemeClr val="tx1"/>
                </a:solidFill>
                <a:latin typeface="Arial" panose="020B0604020202020204" pitchFamily="34" charset="0"/>
                <a:cs typeface="Arial" panose="020B0604020202020204" pitchFamily="34" charset="0"/>
              </a:rPr>
              <a:t>Gender</a:t>
            </a:r>
            <a:r>
              <a:rPr lang="en-GB" sz="2800" i="1" noProof="0" dirty="0">
                <a:solidFill>
                  <a:schemeClr val="tx1"/>
                </a:solidFill>
                <a:latin typeface="Arial" panose="020B0604020202020204" pitchFamily="34" charset="0"/>
                <a:cs typeface="Arial" panose="020B0604020202020204" pitchFamily="34" charset="0"/>
              </a:rPr>
              <a:t>: </a:t>
            </a:r>
            <a:r>
              <a:rPr lang="en-GB" sz="2800" noProof="0" dirty="0">
                <a:latin typeface="Arial" panose="020B0604020202020204" pitchFamily="34" charset="0"/>
                <a:cs typeface="Arial" panose="020B0604020202020204" pitchFamily="34" charset="0"/>
              </a:rPr>
              <a:t>Student's gender {</a:t>
            </a:r>
            <a:r>
              <a:rPr lang="en-GB" sz="2800" u="sng" noProof="0" dirty="0">
                <a:latin typeface="Arial" panose="020B0604020202020204" pitchFamily="34" charset="0"/>
                <a:cs typeface="Arial" panose="020B0604020202020204" pitchFamily="34" charset="0"/>
              </a:rPr>
              <a:t>Male</a:t>
            </a:r>
            <a:r>
              <a:rPr lang="en-GB" sz="2800" noProof="0" dirty="0">
                <a:latin typeface="Arial" panose="020B0604020202020204" pitchFamily="34" charset="0"/>
                <a:cs typeface="Arial" panose="020B0604020202020204" pitchFamily="34" charset="0"/>
              </a:rPr>
              <a:t>, </a:t>
            </a:r>
            <a:r>
              <a:rPr lang="en-GB" sz="2800" u="sng" noProof="0" dirty="0">
                <a:latin typeface="Arial" panose="020B0604020202020204" pitchFamily="34" charset="0"/>
                <a:cs typeface="Arial" panose="020B0604020202020204" pitchFamily="34" charset="0"/>
              </a:rPr>
              <a:t>Female</a:t>
            </a:r>
            <a:r>
              <a:rPr lang="en-GB" sz="2800" noProof="0" dirty="0">
                <a:latin typeface="Arial" panose="020B0604020202020204" pitchFamily="34" charset="0"/>
                <a:cs typeface="Arial" panose="020B0604020202020204" pitchFamily="34" charset="0"/>
              </a:rPr>
              <a:t>}.</a:t>
            </a:r>
          </a:p>
          <a:p>
            <a:pPr marL="514350" indent="-514350">
              <a:buFont typeface="Arial" panose="020B0604020202020204" pitchFamily="34" charset="0"/>
              <a:buChar char="•"/>
            </a:pPr>
            <a:endParaRPr lang="en-GB" sz="2800" noProof="0" dirty="0">
              <a:latin typeface="Arial" panose="020B0604020202020204" pitchFamily="34" charset="0"/>
              <a:cs typeface="Arial" panose="020B0604020202020204" pitchFamily="34" charset="0"/>
            </a:endParaRPr>
          </a:p>
          <a:p>
            <a:pPr marL="514350" indent="-514350">
              <a:buFont typeface="Arial" panose="020B0604020202020204" pitchFamily="34" charset="0"/>
              <a:buChar char="•"/>
            </a:pPr>
            <a:r>
              <a:rPr lang="en-GB" sz="2800" b="1" i="1" noProof="0" dirty="0">
                <a:solidFill>
                  <a:schemeClr val="tx1"/>
                </a:solidFill>
                <a:latin typeface="Arial" panose="020B0604020202020204" pitchFamily="34" charset="0"/>
                <a:cs typeface="Arial" panose="020B0604020202020204" pitchFamily="34" charset="0"/>
              </a:rPr>
              <a:t>Part time job</a:t>
            </a:r>
            <a:r>
              <a:rPr lang="en-GB" sz="2800" i="1" noProof="0" dirty="0">
                <a:solidFill>
                  <a:schemeClr val="tx1"/>
                </a:solidFill>
                <a:latin typeface="Arial" panose="020B0604020202020204" pitchFamily="34" charset="0"/>
                <a:cs typeface="Arial" panose="020B0604020202020204" pitchFamily="34" charset="0"/>
              </a:rPr>
              <a:t>: </a:t>
            </a:r>
            <a:r>
              <a:rPr lang="en-GB" sz="2800" noProof="0" dirty="0"/>
              <a:t>Indicates whether the student has a job alongside studies {</a:t>
            </a:r>
            <a:r>
              <a:rPr lang="en-GB" sz="2800" u="sng" noProof="0" dirty="0"/>
              <a:t>Yes</a:t>
            </a:r>
            <a:r>
              <a:rPr lang="en-GB" sz="2800" noProof="0" dirty="0"/>
              <a:t>, </a:t>
            </a:r>
            <a:r>
              <a:rPr lang="en-GB" sz="2800" u="sng" noProof="0" dirty="0"/>
              <a:t>No</a:t>
            </a:r>
            <a:r>
              <a:rPr lang="en-GB" sz="2800" noProof="0" dirty="0"/>
              <a:t>}.</a:t>
            </a:r>
          </a:p>
          <a:p>
            <a:pPr marL="514350" indent="-514350">
              <a:buFont typeface="Arial" panose="020B0604020202020204" pitchFamily="34" charset="0"/>
              <a:buChar char="•"/>
            </a:pPr>
            <a:endParaRPr lang="en-GB" sz="2800" noProof="0" dirty="0"/>
          </a:p>
          <a:p>
            <a:pPr marL="514350" indent="-514350">
              <a:buFont typeface="Arial" panose="020B0604020202020204" pitchFamily="34" charset="0"/>
              <a:buChar char="•"/>
            </a:pPr>
            <a:r>
              <a:rPr lang="en-GB" sz="2800" b="1" i="1" noProof="0" dirty="0">
                <a:solidFill>
                  <a:schemeClr val="tx1"/>
                </a:solidFill>
                <a:latin typeface="Arial" panose="020B0604020202020204" pitchFamily="34" charset="0"/>
                <a:cs typeface="Arial" panose="020B0604020202020204" pitchFamily="34" charset="0"/>
              </a:rPr>
              <a:t>Diet quality: </a:t>
            </a:r>
            <a:r>
              <a:rPr lang="en-GB" sz="2800" noProof="0" dirty="0">
                <a:solidFill>
                  <a:schemeClr val="tx1"/>
                </a:solidFill>
                <a:latin typeface="Arial" panose="020B0604020202020204" pitchFamily="34" charset="0"/>
                <a:cs typeface="Arial" panose="020B0604020202020204" pitchFamily="34" charset="0"/>
              </a:rPr>
              <a:t>observed dietary quality {</a:t>
            </a:r>
            <a:r>
              <a:rPr lang="en-GB" sz="2800" u="sng" noProof="0" dirty="0">
                <a:solidFill>
                  <a:schemeClr val="tx1"/>
                </a:solidFill>
                <a:latin typeface="Arial" panose="020B0604020202020204" pitchFamily="34" charset="0"/>
                <a:cs typeface="Arial" panose="020B0604020202020204" pitchFamily="34" charset="0"/>
              </a:rPr>
              <a:t>Poor</a:t>
            </a:r>
            <a:r>
              <a:rPr lang="en-GB" sz="2800" noProof="0" dirty="0">
                <a:solidFill>
                  <a:schemeClr val="tx1"/>
                </a:solidFill>
                <a:latin typeface="Arial" panose="020B0604020202020204" pitchFamily="34" charset="0"/>
                <a:cs typeface="Arial" panose="020B0604020202020204" pitchFamily="34" charset="0"/>
              </a:rPr>
              <a:t>, </a:t>
            </a:r>
            <a:r>
              <a:rPr lang="en-GB" sz="2800" u="sng" noProof="0" dirty="0">
                <a:solidFill>
                  <a:schemeClr val="tx1"/>
                </a:solidFill>
                <a:latin typeface="Arial" panose="020B0604020202020204" pitchFamily="34" charset="0"/>
                <a:cs typeface="Arial" panose="020B0604020202020204" pitchFamily="34" charset="0"/>
              </a:rPr>
              <a:t>Fair</a:t>
            </a:r>
            <a:r>
              <a:rPr lang="en-GB" sz="2800" noProof="0" dirty="0">
                <a:solidFill>
                  <a:schemeClr val="tx1"/>
                </a:solidFill>
                <a:latin typeface="Arial" panose="020B0604020202020204" pitchFamily="34" charset="0"/>
                <a:cs typeface="Arial" panose="020B0604020202020204" pitchFamily="34" charset="0"/>
              </a:rPr>
              <a:t>, </a:t>
            </a:r>
            <a:r>
              <a:rPr lang="en-GB" sz="2800" u="sng" noProof="0" dirty="0">
                <a:solidFill>
                  <a:schemeClr val="tx1"/>
                </a:solidFill>
                <a:latin typeface="Arial" panose="020B0604020202020204" pitchFamily="34" charset="0"/>
                <a:cs typeface="Arial" panose="020B0604020202020204" pitchFamily="34" charset="0"/>
              </a:rPr>
              <a:t>Good</a:t>
            </a:r>
            <a:r>
              <a:rPr lang="en-GB" sz="2800" noProof="0" dirty="0">
                <a:solidFill>
                  <a:schemeClr val="tx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2363797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EBAD49-9D59-4B65-01E5-E84475D7A510}"/>
            </a:ext>
          </a:extLst>
        </p:cNvPr>
        <p:cNvGrpSpPr/>
        <p:nvPr/>
      </p:nvGrpSpPr>
      <p:grpSpPr>
        <a:xfrm>
          <a:off x="0" y="0"/>
          <a:ext cx="0" cy="0"/>
          <a:chOff x="0" y="0"/>
          <a:chExt cx="0" cy="0"/>
        </a:xfrm>
      </p:grpSpPr>
      <p:sp>
        <p:nvSpPr>
          <p:cNvPr id="10" name="Titolo 9">
            <a:extLst>
              <a:ext uri="{FF2B5EF4-FFF2-40B4-BE49-F238E27FC236}">
                <a16:creationId xmlns:a16="http://schemas.microsoft.com/office/drawing/2014/main" id="{6EC64C4F-4F3C-DA03-17C9-9092C1DA23A2}"/>
              </a:ext>
            </a:extLst>
          </p:cNvPr>
          <p:cNvSpPr>
            <a:spLocks noGrp="1"/>
          </p:cNvSpPr>
          <p:nvPr>
            <p:ph type="title"/>
          </p:nvPr>
        </p:nvSpPr>
        <p:spPr>
          <a:xfrm>
            <a:off x="762000" y="457200"/>
            <a:ext cx="10668000" cy="538609"/>
          </a:xfrm>
        </p:spPr>
        <p:txBody>
          <a:bodyPr/>
          <a:lstStyle/>
          <a:p>
            <a:r>
              <a:rPr lang="en-US" dirty="0">
                <a:latin typeface="Arial Black" panose="020B0A04020102020204" pitchFamily="34" charset="0"/>
              </a:rPr>
              <a:t>ADAM</a:t>
            </a:r>
            <a:endParaRPr lang="en-GB" noProof="0" dirty="0">
              <a:latin typeface="Arial Black" panose="020B0A04020102020204" pitchFamily="34" charset="0"/>
            </a:endParaRPr>
          </a:p>
        </p:txBody>
      </p:sp>
      <p:sp>
        <p:nvSpPr>
          <p:cNvPr id="2" name="CasellaDiTesto 1">
            <a:extLst>
              <a:ext uri="{FF2B5EF4-FFF2-40B4-BE49-F238E27FC236}">
                <a16:creationId xmlns:a16="http://schemas.microsoft.com/office/drawing/2014/main" id="{8CFB12FC-C790-ED0D-35C9-A6F04845B5F6}"/>
              </a:ext>
            </a:extLst>
          </p:cNvPr>
          <p:cNvSpPr txBox="1"/>
          <p:nvPr/>
        </p:nvSpPr>
        <p:spPr>
          <a:xfrm>
            <a:off x="762000" y="1143000"/>
            <a:ext cx="10668000" cy="5262979"/>
          </a:xfrm>
          <a:prstGeom prst="rect">
            <a:avLst/>
          </a:prstGeom>
          <a:noFill/>
        </p:spPr>
        <p:txBody>
          <a:bodyPr wrap="square">
            <a:spAutoFit/>
          </a:bodyPr>
          <a:lstStyle/>
          <a:p>
            <a:r>
              <a:rPr lang="en-US" sz="2800" dirty="0"/>
              <a:t>Adam is an adaptive optimization algorithm that maintains exponentially decaying averages of past gradients (first moment) and squared gradients (second moment), which are used to adapt the learning rate for each parameter individually.</a:t>
            </a:r>
            <a:br>
              <a:rPr lang="en-US" sz="2800" dirty="0"/>
            </a:br>
            <a:r>
              <a:rPr lang="en-US" sz="2800" dirty="0"/>
              <a:t>Using parameters (as commonly used, for example by </a:t>
            </a:r>
            <a:r>
              <a:rPr lang="en-US" sz="2800" dirty="0" err="1"/>
              <a:t>Keras</a:t>
            </a:r>
            <a:r>
              <a:rPr lang="en-US" sz="2800" dirty="0"/>
              <a:t>)</a:t>
            </a:r>
          </a:p>
          <a:p>
            <a:r>
              <a:rPr lang="en-US" sz="2800" dirty="0"/>
              <a:t>β</a:t>
            </a:r>
            <a:r>
              <a:rPr lang="en-US" sz="1600" dirty="0"/>
              <a:t>1 </a:t>
            </a:r>
            <a:r>
              <a:rPr lang="en-US" sz="2800" dirty="0"/>
              <a:t>=</a:t>
            </a:r>
            <a:r>
              <a:rPr lang="en-US" sz="1600" dirty="0"/>
              <a:t> </a:t>
            </a:r>
            <a:r>
              <a:rPr lang="it-IT" sz="1600" dirty="0"/>
              <a:t> </a:t>
            </a:r>
            <a:r>
              <a:rPr lang="it-IT" sz="2800" dirty="0"/>
              <a:t>0.9	(</a:t>
            </a:r>
            <a:r>
              <a:rPr lang="it-IT" sz="2800" dirty="0" err="1"/>
              <a:t>hyperparameter</a:t>
            </a:r>
            <a:r>
              <a:rPr lang="it-IT" sz="2800" dirty="0"/>
              <a:t> </a:t>
            </a:r>
            <a:r>
              <a:rPr lang="it-IT" sz="2800" dirty="0" err="1"/>
              <a:t>used</a:t>
            </a:r>
            <a:r>
              <a:rPr lang="it-IT" sz="2800" dirty="0"/>
              <a:t> for first moment)</a:t>
            </a:r>
            <a:endParaRPr lang="en-US" sz="2800" dirty="0"/>
          </a:p>
          <a:p>
            <a:r>
              <a:rPr lang="el-GR" sz="2800" dirty="0"/>
              <a:t>β</a:t>
            </a:r>
            <a:r>
              <a:rPr lang="en-US" sz="1600" dirty="0"/>
              <a:t>2 </a:t>
            </a:r>
            <a:r>
              <a:rPr lang="en-US" sz="2800" dirty="0"/>
              <a:t>=</a:t>
            </a:r>
            <a:r>
              <a:rPr lang="en-US" sz="1600" dirty="0"/>
              <a:t> </a:t>
            </a:r>
            <a:r>
              <a:rPr lang="it-IT" sz="2800" dirty="0"/>
              <a:t>0.999	(</a:t>
            </a:r>
            <a:r>
              <a:rPr lang="it-IT" sz="2800" dirty="0" err="1"/>
              <a:t>hyperparameter</a:t>
            </a:r>
            <a:r>
              <a:rPr lang="it-IT" sz="2800" dirty="0"/>
              <a:t> </a:t>
            </a:r>
            <a:r>
              <a:rPr lang="it-IT" sz="2800" dirty="0" err="1"/>
              <a:t>used</a:t>
            </a:r>
            <a:r>
              <a:rPr lang="it-IT" sz="2800" dirty="0"/>
              <a:t> for second moment)</a:t>
            </a:r>
            <a:endParaRPr lang="en-US" sz="2800" dirty="0"/>
          </a:p>
          <a:p>
            <a:br>
              <a:rPr lang="en-US" sz="2800" dirty="0"/>
            </a:br>
            <a:endParaRPr lang="en-US" sz="2800" dirty="0"/>
          </a:p>
          <a:p>
            <a:endParaRPr lang="en-US" sz="2800" dirty="0"/>
          </a:p>
          <a:p>
            <a:endParaRPr lang="en-US" sz="2800" dirty="0"/>
          </a:p>
          <a:p>
            <a:endParaRPr lang="en-US" sz="2800" dirty="0"/>
          </a:p>
        </p:txBody>
      </p:sp>
      <p:pic>
        <p:nvPicPr>
          <p:cNvPr id="4" name="Immagine 3" descr="Immagine che contiene testo, Carattere, schermata, nero&#10;&#10;Il contenuto generato dall'IA potrebbe non essere corretto.">
            <a:extLst>
              <a:ext uri="{FF2B5EF4-FFF2-40B4-BE49-F238E27FC236}">
                <a16:creationId xmlns:a16="http://schemas.microsoft.com/office/drawing/2014/main" id="{8786E521-F9C1-7470-4912-5B9530268F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067" y="4640148"/>
            <a:ext cx="8779933" cy="1158773"/>
          </a:xfrm>
          <a:prstGeom prst="rect">
            <a:avLst/>
          </a:prstGeom>
        </p:spPr>
      </p:pic>
    </p:spTree>
    <p:extLst>
      <p:ext uri="{BB962C8B-B14F-4D97-AF65-F5344CB8AC3E}">
        <p14:creationId xmlns:p14="http://schemas.microsoft.com/office/powerpoint/2010/main" val="37720267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1E5B7B-9C9A-97FB-7D79-4BB55C81B98D}"/>
            </a:ext>
          </a:extLst>
        </p:cNvPr>
        <p:cNvGrpSpPr/>
        <p:nvPr/>
      </p:nvGrpSpPr>
      <p:grpSpPr>
        <a:xfrm>
          <a:off x="0" y="0"/>
          <a:ext cx="0" cy="0"/>
          <a:chOff x="0" y="0"/>
          <a:chExt cx="0" cy="0"/>
        </a:xfrm>
      </p:grpSpPr>
      <p:sp>
        <p:nvSpPr>
          <p:cNvPr id="10" name="Titolo 9">
            <a:extLst>
              <a:ext uri="{FF2B5EF4-FFF2-40B4-BE49-F238E27FC236}">
                <a16:creationId xmlns:a16="http://schemas.microsoft.com/office/drawing/2014/main" id="{C6AF178D-89A9-E17A-0974-7905DBF4B43E}"/>
              </a:ext>
            </a:extLst>
          </p:cNvPr>
          <p:cNvSpPr>
            <a:spLocks noGrp="1"/>
          </p:cNvSpPr>
          <p:nvPr>
            <p:ph type="title"/>
          </p:nvPr>
        </p:nvSpPr>
        <p:spPr>
          <a:xfrm>
            <a:off x="762000" y="457200"/>
            <a:ext cx="10668000" cy="538609"/>
          </a:xfrm>
        </p:spPr>
        <p:txBody>
          <a:bodyPr/>
          <a:lstStyle/>
          <a:p>
            <a:r>
              <a:rPr lang="en-US" dirty="0">
                <a:latin typeface="Arial Black" panose="020B0A04020102020204" pitchFamily="34" charset="0"/>
              </a:rPr>
              <a:t>Sign SGD</a:t>
            </a:r>
            <a:endParaRPr lang="en-GB" noProof="0" dirty="0">
              <a:latin typeface="Arial Black" panose="020B0A04020102020204" pitchFamily="34" charset="0"/>
            </a:endParaRPr>
          </a:p>
        </p:txBody>
      </p:sp>
      <p:sp>
        <p:nvSpPr>
          <p:cNvPr id="2" name="CasellaDiTesto 1">
            <a:extLst>
              <a:ext uri="{FF2B5EF4-FFF2-40B4-BE49-F238E27FC236}">
                <a16:creationId xmlns:a16="http://schemas.microsoft.com/office/drawing/2014/main" id="{13656213-CA07-0A75-34E1-68D071EFBB22}"/>
              </a:ext>
            </a:extLst>
          </p:cNvPr>
          <p:cNvSpPr txBox="1"/>
          <p:nvPr/>
        </p:nvSpPr>
        <p:spPr>
          <a:xfrm>
            <a:off x="762000" y="1143000"/>
            <a:ext cx="10668000" cy="3539430"/>
          </a:xfrm>
          <a:prstGeom prst="rect">
            <a:avLst/>
          </a:prstGeom>
          <a:noFill/>
        </p:spPr>
        <p:txBody>
          <a:bodyPr wrap="square">
            <a:spAutoFit/>
          </a:bodyPr>
          <a:lstStyle/>
          <a:p>
            <a:r>
              <a:rPr lang="en-US" sz="2800" dirty="0"/>
              <a:t>Sign SGD operates in a much more similar way to basic SGD but uses the sign of the gradient for each parameter as step direction instead of its value.</a:t>
            </a:r>
          </a:p>
          <a:p>
            <a:endParaRPr lang="en-US" sz="2800" dirty="0"/>
          </a:p>
          <a:p>
            <a:r>
              <a:rPr lang="en-US" sz="2800" dirty="0"/>
              <a:t>As for ADAGRAD and ADAM we used step size 0.001.</a:t>
            </a:r>
          </a:p>
          <a:p>
            <a:endParaRPr lang="en-US" sz="2800" dirty="0"/>
          </a:p>
          <a:p>
            <a:pPr marL="457200" indent="-457200">
              <a:buFont typeface="Arial" panose="020B0604020202020204" pitchFamily="34" charset="0"/>
              <a:buChar char="•"/>
            </a:pPr>
            <a:endParaRPr lang="en-US" sz="2800" dirty="0"/>
          </a:p>
          <a:p>
            <a:endParaRPr lang="en-US" sz="2800" dirty="0"/>
          </a:p>
        </p:txBody>
      </p:sp>
      <p:pic>
        <p:nvPicPr>
          <p:cNvPr id="4" name="Immagine 3" descr="Immagine che contiene testo, Carattere, schermata, bianco e nero&#10;&#10;Il contenuto generato dall'IA potrebbe non essere corretto.">
            <a:extLst>
              <a:ext uri="{FF2B5EF4-FFF2-40B4-BE49-F238E27FC236}">
                <a16:creationId xmlns:a16="http://schemas.microsoft.com/office/drawing/2014/main" id="{F3F6A7D5-AF3B-2B64-B29D-9EC807CBA7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4648200"/>
            <a:ext cx="8267697" cy="1066800"/>
          </a:xfrm>
          <a:prstGeom prst="rect">
            <a:avLst/>
          </a:prstGeom>
        </p:spPr>
      </p:pic>
    </p:spTree>
    <p:extLst>
      <p:ext uri="{BB962C8B-B14F-4D97-AF65-F5344CB8AC3E}">
        <p14:creationId xmlns:p14="http://schemas.microsoft.com/office/powerpoint/2010/main" val="42717048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4B58FB-6B1B-5A9D-09B7-45AA2F4FAD7E}"/>
            </a:ext>
          </a:extLst>
        </p:cNvPr>
        <p:cNvGrpSpPr/>
        <p:nvPr/>
      </p:nvGrpSpPr>
      <p:grpSpPr>
        <a:xfrm>
          <a:off x="0" y="0"/>
          <a:ext cx="0" cy="0"/>
          <a:chOff x="0" y="0"/>
          <a:chExt cx="0" cy="0"/>
        </a:xfrm>
      </p:grpSpPr>
      <p:sp>
        <p:nvSpPr>
          <p:cNvPr id="10" name="Titolo 9">
            <a:extLst>
              <a:ext uri="{FF2B5EF4-FFF2-40B4-BE49-F238E27FC236}">
                <a16:creationId xmlns:a16="http://schemas.microsoft.com/office/drawing/2014/main" id="{48BE955F-A6EF-78CD-8BE5-DA20284E14A9}"/>
              </a:ext>
            </a:extLst>
          </p:cNvPr>
          <p:cNvSpPr>
            <a:spLocks noGrp="1"/>
          </p:cNvSpPr>
          <p:nvPr>
            <p:ph type="title"/>
          </p:nvPr>
        </p:nvSpPr>
        <p:spPr>
          <a:xfrm>
            <a:off x="762000" y="457200"/>
            <a:ext cx="10668000" cy="538609"/>
          </a:xfrm>
        </p:spPr>
        <p:txBody>
          <a:bodyPr/>
          <a:lstStyle/>
          <a:p>
            <a:r>
              <a:rPr lang="en-GB" noProof="0" dirty="0">
                <a:latin typeface="Arial Black" panose="020B0A04020102020204" pitchFamily="34" charset="0"/>
              </a:rPr>
              <a:t>Comparing all Stochastic methods</a:t>
            </a:r>
          </a:p>
        </p:txBody>
      </p:sp>
      <p:sp>
        <p:nvSpPr>
          <p:cNvPr id="8" name="CasellaDiTesto 7">
            <a:extLst>
              <a:ext uri="{FF2B5EF4-FFF2-40B4-BE49-F238E27FC236}">
                <a16:creationId xmlns:a16="http://schemas.microsoft.com/office/drawing/2014/main" id="{C0439029-5579-F0BA-22D8-9A8DC810A82F}"/>
              </a:ext>
            </a:extLst>
          </p:cNvPr>
          <p:cNvSpPr txBox="1"/>
          <p:nvPr/>
        </p:nvSpPr>
        <p:spPr>
          <a:xfrm>
            <a:off x="6477000" y="1143000"/>
            <a:ext cx="4648200" cy="4524315"/>
          </a:xfrm>
          <a:prstGeom prst="rect">
            <a:avLst/>
          </a:prstGeom>
          <a:noFill/>
        </p:spPr>
        <p:txBody>
          <a:bodyPr wrap="square">
            <a:spAutoFit/>
          </a:bodyPr>
          <a:lstStyle/>
          <a:p>
            <a:pPr marL="457200" indent="-457200">
              <a:buFont typeface="Arial" panose="020B0604020202020204" pitchFamily="34" charset="0"/>
              <a:buChar char="•"/>
            </a:pPr>
            <a:r>
              <a:rPr lang="en-US" sz="1600" dirty="0"/>
              <a:t>ADAM is the fastest method out of the four, as it adapts the learning rate of each parameter using momentum, resulting in "smarter" adjustments;</a:t>
            </a:r>
          </a:p>
          <a:p>
            <a:endParaRPr lang="en-US" sz="1600" dirty="0"/>
          </a:p>
          <a:p>
            <a:pPr marL="457200" indent="-457200">
              <a:buFont typeface="Arial" panose="020B0604020202020204" pitchFamily="34" charset="0"/>
              <a:buChar char="•"/>
            </a:pPr>
            <a:r>
              <a:rPr lang="en-US" sz="1600" dirty="0"/>
              <a:t>Sign SGD is the second fastest, as it applies simple constant updates always in the same direction;</a:t>
            </a:r>
          </a:p>
          <a:p>
            <a:pPr marL="457200" indent="-457200">
              <a:buFont typeface="Arial" panose="020B0604020202020204" pitchFamily="34" charset="0"/>
              <a:buChar char="•"/>
            </a:pPr>
            <a:endParaRPr lang="en-US" sz="1600" dirty="0"/>
          </a:p>
          <a:p>
            <a:pPr marL="457200" indent="-457200">
              <a:buFont typeface="Arial" panose="020B0604020202020204" pitchFamily="34" charset="0"/>
              <a:buChar char="•"/>
            </a:pPr>
            <a:r>
              <a:rPr lang="en-US" sz="1600" dirty="0"/>
              <a:t>Minibatch Gradient Descent is relatively slower, as calculating the gradient stochastically may result in less decisive steps, requiring more iterations;</a:t>
            </a:r>
          </a:p>
          <a:p>
            <a:endParaRPr lang="en-US" sz="1600" dirty="0"/>
          </a:p>
          <a:p>
            <a:pPr marL="457200" indent="-457200">
              <a:buFont typeface="Arial" panose="020B0604020202020204" pitchFamily="34" charset="0"/>
              <a:buChar char="•"/>
            </a:pPr>
            <a:r>
              <a:rPr lang="en-US" sz="1600" dirty="0"/>
              <a:t>ADAGRAD is the slowest, as the step size is inversely proportional to the gradient values, resulting in small updates that get smaller and smaller.</a:t>
            </a:r>
          </a:p>
        </p:txBody>
      </p:sp>
      <p:pic>
        <p:nvPicPr>
          <p:cNvPr id="3" name="Immagine 2">
            <a:extLst>
              <a:ext uri="{FF2B5EF4-FFF2-40B4-BE49-F238E27FC236}">
                <a16:creationId xmlns:a16="http://schemas.microsoft.com/office/drawing/2014/main" id="{078F5DD4-8380-99AB-B37B-C395E2CCD4DD}"/>
              </a:ext>
            </a:extLst>
          </p:cNvPr>
          <p:cNvPicPr>
            <a:picLocks noChangeAspect="1"/>
          </p:cNvPicPr>
          <p:nvPr/>
        </p:nvPicPr>
        <p:blipFill>
          <a:blip r:embed="rId2"/>
          <a:stretch>
            <a:fillRect/>
          </a:stretch>
        </p:blipFill>
        <p:spPr>
          <a:xfrm>
            <a:off x="762000" y="1143000"/>
            <a:ext cx="5029201" cy="4789379"/>
          </a:xfrm>
          <a:prstGeom prst="rect">
            <a:avLst/>
          </a:prstGeom>
        </p:spPr>
      </p:pic>
    </p:spTree>
    <p:extLst>
      <p:ext uri="{BB962C8B-B14F-4D97-AF65-F5344CB8AC3E}">
        <p14:creationId xmlns:p14="http://schemas.microsoft.com/office/powerpoint/2010/main" val="3912129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D0FCE6-4B42-BC86-47F0-7B27A62D6DAE}"/>
            </a:ext>
          </a:extLst>
        </p:cNvPr>
        <p:cNvGrpSpPr/>
        <p:nvPr/>
      </p:nvGrpSpPr>
      <p:grpSpPr>
        <a:xfrm>
          <a:off x="0" y="0"/>
          <a:ext cx="0" cy="0"/>
          <a:chOff x="0" y="0"/>
          <a:chExt cx="0" cy="0"/>
        </a:xfrm>
      </p:grpSpPr>
      <p:sp>
        <p:nvSpPr>
          <p:cNvPr id="10" name="Titolo 9">
            <a:extLst>
              <a:ext uri="{FF2B5EF4-FFF2-40B4-BE49-F238E27FC236}">
                <a16:creationId xmlns:a16="http://schemas.microsoft.com/office/drawing/2014/main" id="{D0E91C51-1B49-16F9-67F1-522B8F2A3E50}"/>
              </a:ext>
            </a:extLst>
          </p:cNvPr>
          <p:cNvSpPr>
            <a:spLocks noGrp="1"/>
          </p:cNvSpPr>
          <p:nvPr>
            <p:ph type="title"/>
          </p:nvPr>
        </p:nvSpPr>
        <p:spPr>
          <a:xfrm>
            <a:off x="762000" y="457200"/>
            <a:ext cx="5181599" cy="609600"/>
          </a:xfrm>
        </p:spPr>
        <p:txBody>
          <a:bodyPr/>
          <a:lstStyle/>
          <a:p>
            <a:r>
              <a:rPr lang="en-GB" noProof="0" dirty="0">
                <a:latin typeface="Arial Black" panose="020B0A04020102020204" pitchFamily="34" charset="0"/>
              </a:rPr>
              <a:t>Dataset presentation</a:t>
            </a:r>
          </a:p>
        </p:txBody>
      </p:sp>
      <p:sp>
        <p:nvSpPr>
          <p:cNvPr id="2" name="CasellaDiTesto 1">
            <a:extLst>
              <a:ext uri="{FF2B5EF4-FFF2-40B4-BE49-F238E27FC236}">
                <a16:creationId xmlns:a16="http://schemas.microsoft.com/office/drawing/2014/main" id="{1EC86045-0568-9261-04B4-8A930EEDDE22}"/>
              </a:ext>
            </a:extLst>
          </p:cNvPr>
          <p:cNvSpPr txBox="1"/>
          <p:nvPr/>
        </p:nvSpPr>
        <p:spPr>
          <a:xfrm>
            <a:off x="762000" y="1295400"/>
            <a:ext cx="10287000" cy="523220"/>
          </a:xfrm>
          <a:prstGeom prst="rect">
            <a:avLst/>
          </a:prstGeom>
          <a:noFill/>
        </p:spPr>
        <p:txBody>
          <a:bodyPr wrap="square">
            <a:spAutoFit/>
          </a:bodyPr>
          <a:lstStyle/>
          <a:p>
            <a:r>
              <a:rPr lang="en-GB" sz="2800" noProof="0" dirty="0">
                <a:latin typeface="Arial" panose="020B0604020202020204" pitchFamily="34" charset="0"/>
                <a:cs typeface="Arial" panose="020B0604020202020204" pitchFamily="34" charset="0"/>
              </a:rPr>
              <a:t>The 7 </a:t>
            </a:r>
            <a:r>
              <a:rPr lang="en-GB" sz="2800" b="1" noProof="0" dirty="0">
                <a:solidFill>
                  <a:srgbClr val="FF0000"/>
                </a:solidFill>
                <a:latin typeface="Arial" panose="020B0604020202020204" pitchFamily="34" charset="0"/>
                <a:cs typeface="Arial" panose="020B0604020202020204" pitchFamily="34" charset="0"/>
              </a:rPr>
              <a:t>categorial</a:t>
            </a:r>
            <a:r>
              <a:rPr lang="en-GB" sz="2800" noProof="0" dirty="0">
                <a:latin typeface="Arial" panose="020B0604020202020204" pitchFamily="34" charset="0"/>
                <a:cs typeface="Arial" panose="020B0604020202020204" pitchFamily="34" charset="0"/>
              </a:rPr>
              <a:t> are:</a:t>
            </a:r>
            <a:endParaRPr lang="en-GB" sz="2800" b="1" noProof="0" dirty="0">
              <a:solidFill>
                <a:srgbClr val="FF0000"/>
              </a:solidFill>
              <a:latin typeface="Arial" panose="020B0604020202020204" pitchFamily="34" charset="0"/>
              <a:cs typeface="Arial" panose="020B0604020202020204" pitchFamily="34" charset="0"/>
            </a:endParaRPr>
          </a:p>
        </p:txBody>
      </p:sp>
      <p:sp>
        <p:nvSpPr>
          <p:cNvPr id="4" name="CasellaDiTesto 3">
            <a:extLst>
              <a:ext uri="{FF2B5EF4-FFF2-40B4-BE49-F238E27FC236}">
                <a16:creationId xmlns:a16="http://schemas.microsoft.com/office/drawing/2014/main" id="{D0F7065E-3178-3366-BB54-AAE51D54C035}"/>
              </a:ext>
            </a:extLst>
          </p:cNvPr>
          <p:cNvSpPr txBox="1"/>
          <p:nvPr/>
        </p:nvSpPr>
        <p:spPr>
          <a:xfrm>
            <a:off x="762000" y="2305615"/>
            <a:ext cx="11277600" cy="3539430"/>
          </a:xfrm>
          <a:prstGeom prst="rect">
            <a:avLst/>
          </a:prstGeom>
          <a:noFill/>
        </p:spPr>
        <p:txBody>
          <a:bodyPr wrap="square">
            <a:spAutoFit/>
          </a:bodyPr>
          <a:lstStyle/>
          <a:p>
            <a:pPr marL="457200" indent="-457200">
              <a:buFont typeface="Arial" panose="020B0604020202020204" pitchFamily="34" charset="0"/>
              <a:buChar char="•"/>
            </a:pPr>
            <a:r>
              <a:rPr lang="en-GB" sz="2800" b="1" i="1" noProof="0" dirty="0">
                <a:solidFill>
                  <a:schemeClr val="tx1"/>
                </a:solidFill>
                <a:latin typeface="Arial" panose="020B0604020202020204" pitchFamily="34" charset="0"/>
                <a:cs typeface="Arial" panose="020B0604020202020204" pitchFamily="34" charset="0"/>
              </a:rPr>
              <a:t>Parental education level: </a:t>
            </a:r>
            <a:r>
              <a:rPr lang="en-GB" sz="2800" noProof="0" dirty="0">
                <a:latin typeface="Arial" panose="020B0604020202020204" pitchFamily="34" charset="0"/>
                <a:cs typeface="Arial" panose="020B0604020202020204" pitchFamily="34" charset="0"/>
              </a:rPr>
              <a:t>Highest level of education attained by the student’s parents {</a:t>
            </a:r>
            <a:r>
              <a:rPr lang="en-GB" sz="2800" u="sng" noProof="0" dirty="0">
                <a:latin typeface="Arial" panose="020B0604020202020204" pitchFamily="34" charset="0"/>
                <a:cs typeface="Arial" panose="020B0604020202020204" pitchFamily="34" charset="0"/>
              </a:rPr>
              <a:t>High School</a:t>
            </a:r>
            <a:r>
              <a:rPr lang="en-GB" sz="2800" noProof="0" dirty="0">
                <a:latin typeface="Arial" panose="020B0604020202020204" pitchFamily="34" charset="0"/>
                <a:cs typeface="Arial" panose="020B0604020202020204" pitchFamily="34" charset="0"/>
              </a:rPr>
              <a:t>, </a:t>
            </a:r>
            <a:r>
              <a:rPr lang="en-GB" sz="2800" u="sng" noProof="0" dirty="0">
                <a:latin typeface="Arial" panose="020B0604020202020204" pitchFamily="34" charset="0"/>
                <a:cs typeface="Arial" panose="020B0604020202020204" pitchFamily="34" charset="0"/>
              </a:rPr>
              <a:t>Bachelor</a:t>
            </a:r>
            <a:r>
              <a:rPr lang="en-GB" sz="2800" noProof="0" dirty="0">
                <a:latin typeface="Arial" panose="020B0604020202020204" pitchFamily="34" charset="0"/>
                <a:cs typeface="Arial" panose="020B0604020202020204" pitchFamily="34" charset="0"/>
              </a:rPr>
              <a:t>, </a:t>
            </a:r>
            <a:r>
              <a:rPr lang="en-GB" sz="2800" u="sng" noProof="0" dirty="0">
                <a:latin typeface="Arial" panose="020B0604020202020204" pitchFamily="34" charset="0"/>
                <a:cs typeface="Arial" panose="020B0604020202020204" pitchFamily="34" charset="0"/>
              </a:rPr>
              <a:t>Master</a:t>
            </a:r>
            <a:r>
              <a:rPr lang="en-GB" sz="2800" noProof="0" dirty="0">
                <a:latin typeface="Arial" panose="020B0604020202020204" pitchFamily="34" charset="0"/>
                <a:cs typeface="Arial" panose="020B0604020202020204" pitchFamily="34" charset="0"/>
              </a:rPr>
              <a:t>, </a:t>
            </a:r>
            <a:r>
              <a:rPr lang="en-GB" sz="2800" u="sng" noProof="0" dirty="0">
                <a:latin typeface="Arial" panose="020B0604020202020204" pitchFamily="34" charset="0"/>
                <a:cs typeface="Arial" panose="020B0604020202020204" pitchFamily="34" charset="0"/>
              </a:rPr>
              <a:t>PhD</a:t>
            </a:r>
            <a:r>
              <a:rPr lang="en-GB" sz="2800" noProof="0" dirty="0">
                <a:latin typeface="Arial" panose="020B0604020202020204" pitchFamily="34" charset="0"/>
                <a:cs typeface="Arial" panose="020B0604020202020204" pitchFamily="34" charset="0"/>
              </a:rPr>
              <a:t>}.</a:t>
            </a:r>
          </a:p>
          <a:p>
            <a:pPr marL="457200" indent="-457200">
              <a:buFont typeface="Arial" panose="020B0604020202020204" pitchFamily="34" charset="0"/>
              <a:buChar char="•"/>
            </a:pPr>
            <a:endParaRPr lang="en-GB" sz="2800" noProof="0" dirty="0">
              <a:latin typeface="Arial" panose="020B0604020202020204" pitchFamily="34" charset="0"/>
              <a:cs typeface="Arial" panose="020B0604020202020204" pitchFamily="34" charset="0"/>
            </a:endParaRPr>
          </a:p>
          <a:p>
            <a:pPr marL="514350" indent="-514350">
              <a:buFont typeface="Arial" panose="020B0604020202020204" pitchFamily="34" charset="0"/>
              <a:buChar char="•"/>
            </a:pPr>
            <a:r>
              <a:rPr lang="en-GB" sz="2800" b="1" i="1" noProof="0" dirty="0">
                <a:solidFill>
                  <a:schemeClr val="tx1"/>
                </a:solidFill>
                <a:latin typeface="Arial" panose="020B0604020202020204" pitchFamily="34" charset="0"/>
                <a:cs typeface="Arial" panose="020B0604020202020204" pitchFamily="34" charset="0"/>
              </a:rPr>
              <a:t>Internet quality: </a:t>
            </a:r>
            <a:r>
              <a:rPr lang="en-GB" sz="2800" noProof="0" dirty="0">
                <a:latin typeface="Arial" panose="020B0604020202020204" pitchFamily="34" charset="0"/>
                <a:cs typeface="Arial" panose="020B0604020202020204" pitchFamily="34" charset="0"/>
              </a:rPr>
              <a:t>Perceived internet connection quality at home {</a:t>
            </a:r>
            <a:r>
              <a:rPr lang="en-GB" sz="2800" u="sng" noProof="0" dirty="0">
                <a:latin typeface="Arial" panose="020B0604020202020204" pitchFamily="34" charset="0"/>
                <a:cs typeface="Arial" panose="020B0604020202020204" pitchFamily="34" charset="0"/>
              </a:rPr>
              <a:t>Poor</a:t>
            </a:r>
            <a:r>
              <a:rPr lang="en-GB" sz="2800" noProof="0" dirty="0">
                <a:latin typeface="Arial" panose="020B0604020202020204" pitchFamily="34" charset="0"/>
                <a:cs typeface="Arial" panose="020B0604020202020204" pitchFamily="34" charset="0"/>
              </a:rPr>
              <a:t>, </a:t>
            </a:r>
            <a:r>
              <a:rPr lang="en-GB" sz="2800" u="sng" noProof="0" dirty="0">
                <a:latin typeface="Arial" panose="020B0604020202020204" pitchFamily="34" charset="0"/>
                <a:cs typeface="Arial" panose="020B0604020202020204" pitchFamily="34" charset="0"/>
              </a:rPr>
              <a:t>Average</a:t>
            </a:r>
            <a:r>
              <a:rPr lang="en-GB" sz="2800" noProof="0" dirty="0">
                <a:latin typeface="Arial" panose="020B0604020202020204" pitchFamily="34" charset="0"/>
                <a:cs typeface="Arial" panose="020B0604020202020204" pitchFamily="34" charset="0"/>
              </a:rPr>
              <a:t>, </a:t>
            </a:r>
            <a:r>
              <a:rPr lang="en-GB" sz="2800" u="sng" noProof="0" dirty="0">
                <a:latin typeface="Arial" panose="020B0604020202020204" pitchFamily="34" charset="0"/>
                <a:cs typeface="Arial" panose="020B0604020202020204" pitchFamily="34" charset="0"/>
              </a:rPr>
              <a:t>Good</a:t>
            </a:r>
            <a:r>
              <a:rPr lang="en-GB" sz="2800" noProof="0" dirty="0">
                <a:latin typeface="Arial" panose="020B0604020202020204" pitchFamily="34" charset="0"/>
                <a:cs typeface="Arial" panose="020B0604020202020204" pitchFamily="34" charset="0"/>
              </a:rPr>
              <a:t>}.</a:t>
            </a:r>
          </a:p>
          <a:p>
            <a:pPr marL="514350" indent="-514350">
              <a:buFont typeface="Arial" panose="020B0604020202020204" pitchFamily="34" charset="0"/>
              <a:buChar char="•"/>
            </a:pPr>
            <a:endParaRPr lang="en-GB" sz="2800" noProof="0" dirty="0">
              <a:latin typeface="Arial" panose="020B0604020202020204" pitchFamily="34" charset="0"/>
              <a:cs typeface="Arial" panose="020B0604020202020204" pitchFamily="34" charset="0"/>
            </a:endParaRPr>
          </a:p>
          <a:p>
            <a:pPr marL="514350" indent="-514350">
              <a:buFont typeface="Arial" panose="020B0604020202020204" pitchFamily="34" charset="0"/>
              <a:buChar char="•"/>
            </a:pPr>
            <a:r>
              <a:rPr lang="en-GB" sz="2800" b="1" i="1" noProof="0" dirty="0">
                <a:solidFill>
                  <a:schemeClr val="tx1"/>
                </a:solidFill>
                <a:latin typeface="Arial" panose="020B0604020202020204" pitchFamily="34" charset="0"/>
                <a:cs typeface="Arial" panose="020B0604020202020204" pitchFamily="34" charset="0"/>
              </a:rPr>
              <a:t>Extracurricular participation:</a:t>
            </a:r>
            <a:r>
              <a:rPr lang="en-GB" sz="2800" i="1" noProof="0" dirty="0">
                <a:solidFill>
                  <a:schemeClr val="tx1"/>
                </a:solidFill>
                <a:latin typeface="Arial" panose="020B0604020202020204" pitchFamily="34" charset="0"/>
                <a:cs typeface="Arial" panose="020B0604020202020204" pitchFamily="34" charset="0"/>
              </a:rPr>
              <a:t> </a:t>
            </a:r>
            <a:r>
              <a:rPr lang="en-GB" sz="2800" noProof="0" dirty="0">
                <a:solidFill>
                  <a:schemeClr val="tx1"/>
                </a:solidFill>
                <a:latin typeface="Arial" panose="020B0604020202020204" pitchFamily="34" charset="0"/>
                <a:cs typeface="Arial" panose="020B0604020202020204" pitchFamily="34" charset="0"/>
              </a:rPr>
              <a:t>Whether the student participates in extracurricular activities {</a:t>
            </a:r>
            <a:r>
              <a:rPr lang="en-GB" sz="2800" u="sng" noProof="0" dirty="0">
                <a:solidFill>
                  <a:schemeClr val="tx1"/>
                </a:solidFill>
                <a:latin typeface="Arial" panose="020B0604020202020204" pitchFamily="34" charset="0"/>
                <a:cs typeface="Arial" panose="020B0604020202020204" pitchFamily="34" charset="0"/>
              </a:rPr>
              <a:t>Yes</a:t>
            </a:r>
            <a:r>
              <a:rPr lang="en-GB" sz="2800" noProof="0" dirty="0">
                <a:solidFill>
                  <a:schemeClr val="tx1"/>
                </a:solidFill>
                <a:latin typeface="Arial" panose="020B0604020202020204" pitchFamily="34" charset="0"/>
                <a:cs typeface="Arial" panose="020B0604020202020204" pitchFamily="34" charset="0"/>
              </a:rPr>
              <a:t>, </a:t>
            </a:r>
            <a:r>
              <a:rPr lang="en-GB" sz="2800" u="sng" noProof="0" dirty="0">
                <a:solidFill>
                  <a:schemeClr val="tx1"/>
                </a:solidFill>
                <a:latin typeface="Arial" panose="020B0604020202020204" pitchFamily="34" charset="0"/>
                <a:cs typeface="Arial" panose="020B0604020202020204" pitchFamily="34" charset="0"/>
              </a:rPr>
              <a:t>No</a:t>
            </a:r>
            <a:r>
              <a:rPr lang="en-GB" sz="2800" noProof="0" dirty="0">
                <a:solidFill>
                  <a:schemeClr val="tx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551060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A12780-4C66-4EFE-DFD0-DB2D3952F17E}"/>
            </a:ext>
          </a:extLst>
        </p:cNvPr>
        <p:cNvGrpSpPr/>
        <p:nvPr/>
      </p:nvGrpSpPr>
      <p:grpSpPr>
        <a:xfrm>
          <a:off x="0" y="0"/>
          <a:ext cx="0" cy="0"/>
          <a:chOff x="0" y="0"/>
          <a:chExt cx="0" cy="0"/>
        </a:xfrm>
      </p:grpSpPr>
      <p:sp>
        <p:nvSpPr>
          <p:cNvPr id="10" name="Titolo 9">
            <a:extLst>
              <a:ext uri="{FF2B5EF4-FFF2-40B4-BE49-F238E27FC236}">
                <a16:creationId xmlns:a16="http://schemas.microsoft.com/office/drawing/2014/main" id="{D3112853-0DFD-1F50-AB03-73202D8AFAF2}"/>
              </a:ext>
            </a:extLst>
          </p:cNvPr>
          <p:cNvSpPr>
            <a:spLocks noGrp="1"/>
          </p:cNvSpPr>
          <p:nvPr>
            <p:ph type="title"/>
          </p:nvPr>
        </p:nvSpPr>
        <p:spPr>
          <a:xfrm>
            <a:off x="762000" y="457200"/>
            <a:ext cx="5181599" cy="609600"/>
          </a:xfrm>
        </p:spPr>
        <p:txBody>
          <a:bodyPr/>
          <a:lstStyle/>
          <a:p>
            <a:r>
              <a:rPr lang="en-GB" noProof="0" dirty="0">
                <a:latin typeface="Arial Black" panose="020B0A04020102020204" pitchFamily="34" charset="0"/>
              </a:rPr>
              <a:t>Dataset presentation</a:t>
            </a:r>
          </a:p>
        </p:txBody>
      </p:sp>
      <p:sp>
        <p:nvSpPr>
          <p:cNvPr id="2" name="CasellaDiTesto 1">
            <a:extLst>
              <a:ext uri="{FF2B5EF4-FFF2-40B4-BE49-F238E27FC236}">
                <a16:creationId xmlns:a16="http://schemas.microsoft.com/office/drawing/2014/main" id="{FE2AC17E-D8D5-A486-0640-5E2C306AB3A8}"/>
              </a:ext>
            </a:extLst>
          </p:cNvPr>
          <p:cNvSpPr txBox="1"/>
          <p:nvPr/>
        </p:nvSpPr>
        <p:spPr>
          <a:xfrm>
            <a:off x="762000" y="1295400"/>
            <a:ext cx="10287000" cy="523220"/>
          </a:xfrm>
          <a:prstGeom prst="rect">
            <a:avLst/>
          </a:prstGeom>
          <a:noFill/>
        </p:spPr>
        <p:txBody>
          <a:bodyPr wrap="square">
            <a:spAutoFit/>
          </a:bodyPr>
          <a:lstStyle/>
          <a:p>
            <a:r>
              <a:rPr lang="en-GB" sz="2800" noProof="0" dirty="0">
                <a:latin typeface="Arial" panose="020B0604020202020204" pitchFamily="34" charset="0"/>
                <a:cs typeface="Arial" panose="020B0604020202020204" pitchFamily="34" charset="0"/>
              </a:rPr>
              <a:t>The 9 </a:t>
            </a:r>
            <a:r>
              <a:rPr lang="en-GB" sz="2800" b="1" noProof="0" dirty="0">
                <a:solidFill>
                  <a:srgbClr val="FF0000"/>
                </a:solidFill>
                <a:latin typeface="Arial" panose="020B0604020202020204" pitchFamily="34" charset="0"/>
                <a:cs typeface="Arial" panose="020B0604020202020204" pitchFamily="34" charset="0"/>
              </a:rPr>
              <a:t>numerical</a:t>
            </a:r>
            <a:r>
              <a:rPr lang="en-GB" sz="2800" noProof="0" dirty="0">
                <a:latin typeface="Arial" panose="020B0604020202020204" pitchFamily="34" charset="0"/>
                <a:cs typeface="Arial" panose="020B0604020202020204" pitchFamily="34" charset="0"/>
              </a:rPr>
              <a:t> are:</a:t>
            </a:r>
            <a:endParaRPr lang="en-GB" sz="2800" b="1" noProof="0" dirty="0">
              <a:solidFill>
                <a:srgbClr val="FF0000"/>
              </a:solidFill>
              <a:latin typeface="Arial" panose="020B0604020202020204" pitchFamily="34" charset="0"/>
              <a:cs typeface="Arial" panose="020B0604020202020204" pitchFamily="34" charset="0"/>
            </a:endParaRPr>
          </a:p>
        </p:txBody>
      </p:sp>
      <p:sp>
        <p:nvSpPr>
          <p:cNvPr id="4" name="CasellaDiTesto 3">
            <a:extLst>
              <a:ext uri="{FF2B5EF4-FFF2-40B4-BE49-F238E27FC236}">
                <a16:creationId xmlns:a16="http://schemas.microsoft.com/office/drawing/2014/main" id="{69318C70-AF64-33FB-2451-C7701AC552CF}"/>
              </a:ext>
            </a:extLst>
          </p:cNvPr>
          <p:cNvSpPr txBox="1"/>
          <p:nvPr/>
        </p:nvSpPr>
        <p:spPr>
          <a:xfrm>
            <a:off x="762000" y="2305615"/>
            <a:ext cx="11277600" cy="2677656"/>
          </a:xfrm>
          <a:prstGeom prst="rect">
            <a:avLst/>
          </a:prstGeom>
          <a:noFill/>
        </p:spPr>
        <p:txBody>
          <a:bodyPr wrap="square">
            <a:spAutoFit/>
          </a:bodyPr>
          <a:lstStyle/>
          <a:p>
            <a:pPr marL="457200" indent="-457200">
              <a:buFont typeface="Arial" panose="020B0604020202020204" pitchFamily="34" charset="0"/>
              <a:buChar char="•"/>
            </a:pPr>
            <a:r>
              <a:rPr lang="en-GB" sz="2800" b="1" i="1" noProof="0" dirty="0">
                <a:solidFill>
                  <a:schemeClr val="tx1"/>
                </a:solidFill>
                <a:latin typeface="Arial" panose="020B0604020202020204" pitchFamily="34" charset="0"/>
                <a:cs typeface="Arial" panose="020B0604020202020204" pitchFamily="34" charset="0"/>
              </a:rPr>
              <a:t>Age </a:t>
            </a:r>
            <a:r>
              <a:rPr lang="en-GB" sz="2800" b="1" i="1" noProof="0" dirty="0">
                <a:latin typeface="Arial" panose="020B0604020202020204" pitchFamily="34" charset="0"/>
                <a:cs typeface="Arial" panose="020B0604020202020204" pitchFamily="34" charset="0"/>
              </a:rPr>
              <a:t>[years]</a:t>
            </a:r>
            <a:r>
              <a:rPr lang="en-GB" sz="2800" b="1" i="1" noProof="0" dirty="0">
                <a:solidFill>
                  <a:schemeClr val="tx1"/>
                </a:solidFill>
                <a:latin typeface="Arial" panose="020B0604020202020204" pitchFamily="34" charset="0"/>
                <a:cs typeface="Arial" panose="020B0604020202020204" pitchFamily="34" charset="0"/>
              </a:rPr>
              <a:t>: </a:t>
            </a:r>
            <a:r>
              <a:rPr lang="en-GB" sz="2800" noProof="0" dirty="0">
                <a:latin typeface="Arial" panose="020B0604020202020204" pitchFamily="34" charset="0"/>
                <a:cs typeface="Arial" panose="020B0604020202020204" pitchFamily="34" charset="0"/>
              </a:rPr>
              <a:t>Integer value representing the student's age.</a:t>
            </a:r>
          </a:p>
          <a:p>
            <a:pPr marL="457200" indent="-457200">
              <a:buFont typeface="Arial" panose="020B0604020202020204" pitchFamily="34" charset="0"/>
              <a:buChar char="•"/>
            </a:pPr>
            <a:endParaRPr lang="en-GB" sz="2800" noProof="0" dirty="0">
              <a:latin typeface="Arial" panose="020B0604020202020204" pitchFamily="34" charset="0"/>
              <a:cs typeface="Arial" panose="020B0604020202020204" pitchFamily="34" charset="0"/>
            </a:endParaRPr>
          </a:p>
          <a:p>
            <a:pPr marL="514350" indent="-514350">
              <a:buFont typeface="Arial" panose="020B0604020202020204" pitchFamily="34" charset="0"/>
              <a:buChar char="•"/>
            </a:pPr>
            <a:r>
              <a:rPr lang="en-GB" sz="2800" b="1" i="1" noProof="0" dirty="0">
                <a:solidFill>
                  <a:schemeClr val="tx1"/>
                </a:solidFill>
                <a:latin typeface="Arial" panose="020B0604020202020204" pitchFamily="34" charset="0"/>
                <a:cs typeface="Arial" panose="020B0604020202020204" pitchFamily="34" charset="0"/>
              </a:rPr>
              <a:t>Study hours per day: </a:t>
            </a:r>
            <a:r>
              <a:rPr lang="en-GB" sz="2800" noProof="0" dirty="0">
                <a:latin typeface="Arial" panose="020B0604020202020204" pitchFamily="34" charset="0"/>
                <a:cs typeface="Arial" panose="020B0604020202020204" pitchFamily="34" charset="0"/>
              </a:rPr>
              <a:t>Average number of hours dedicated to studying each day.</a:t>
            </a:r>
          </a:p>
          <a:p>
            <a:endParaRPr lang="en-GB" sz="2800" noProof="0" dirty="0">
              <a:latin typeface="Arial" panose="020B0604020202020204" pitchFamily="34" charset="0"/>
              <a:cs typeface="Arial" panose="020B0604020202020204" pitchFamily="34" charset="0"/>
            </a:endParaRPr>
          </a:p>
          <a:p>
            <a:pPr marL="514350" indent="-514350">
              <a:buFont typeface="Arial" panose="020B0604020202020204" pitchFamily="34" charset="0"/>
              <a:buChar char="•"/>
            </a:pPr>
            <a:r>
              <a:rPr lang="en-GB" sz="2800" b="1" i="1" noProof="0" dirty="0">
                <a:solidFill>
                  <a:schemeClr val="tx1"/>
                </a:solidFill>
                <a:latin typeface="Arial" panose="020B0604020202020204" pitchFamily="34" charset="0"/>
                <a:cs typeface="Arial" panose="020B0604020202020204" pitchFamily="34" charset="0"/>
              </a:rPr>
              <a:t>Social media hours:</a:t>
            </a:r>
            <a:r>
              <a:rPr lang="en-GB" sz="2800" i="1" noProof="0" dirty="0">
                <a:solidFill>
                  <a:schemeClr val="tx1"/>
                </a:solidFill>
                <a:latin typeface="Arial" panose="020B0604020202020204" pitchFamily="34" charset="0"/>
                <a:cs typeface="Arial" panose="020B0604020202020204" pitchFamily="34" charset="0"/>
              </a:rPr>
              <a:t> </a:t>
            </a:r>
            <a:r>
              <a:rPr lang="en-GB" sz="2800" noProof="0" dirty="0"/>
              <a:t>Daily time spent on social media platforms.</a:t>
            </a:r>
            <a:endParaRPr lang="en-GB" sz="2800" noProof="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84164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320C6B-030E-B2C4-BEAF-FC587F578A80}"/>
            </a:ext>
          </a:extLst>
        </p:cNvPr>
        <p:cNvGrpSpPr/>
        <p:nvPr/>
      </p:nvGrpSpPr>
      <p:grpSpPr>
        <a:xfrm>
          <a:off x="0" y="0"/>
          <a:ext cx="0" cy="0"/>
          <a:chOff x="0" y="0"/>
          <a:chExt cx="0" cy="0"/>
        </a:xfrm>
      </p:grpSpPr>
      <p:sp>
        <p:nvSpPr>
          <p:cNvPr id="10" name="Titolo 9">
            <a:extLst>
              <a:ext uri="{FF2B5EF4-FFF2-40B4-BE49-F238E27FC236}">
                <a16:creationId xmlns:a16="http://schemas.microsoft.com/office/drawing/2014/main" id="{8211C49B-0444-1EF2-D5A1-1A5291A0797B}"/>
              </a:ext>
            </a:extLst>
          </p:cNvPr>
          <p:cNvSpPr>
            <a:spLocks noGrp="1"/>
          </p:cNvSpPr>
          <p:nvPr>
            <p:ph type="title"/>
          </p:nvPr>
        </p:nvSpPr>
        <p:spPr>
          <a:xfrm>
            <a:off x="762000" y="457200"/>
            <a:ext cx="5181599" cy="609600"/>
          </a:xfrm>
        </p:spPr>
        <p:txBody>
          <a:bodyPr/>
          <a:lstStyle/>
          <a:p>
            <a:r>
              <a:rPr lang="en-GB" noProof="0" dirty="0">
                <a:latin typeface="Arial Black" panose="020B0A04020102020204" pitchFamily="34" charset="0"/>
              </a:rPr>
              <a:t>Dataset presentation</a:t>
            </a:r>
          </a:p>
        </p:txBody>
      </p:sp>
      <p:sp>
        <p:nvSpPr>
          <p:cNvPr id="2" name="CasellaDiTesto 1">
            <a:extLst>
              <a:ext uri="{FF2B5EF4-FFF2-40B4-BE49-F238E27FC236}">
                <a16:creationId xmlns:a16="http://schemas.microsoft.com/office/drawing/2014/main" id="{9291802B-98C6-5231-1279-46C26653EBA1}"/>
              </a:ext>
            </a:extLst>
          </p:cNvPr>
          <p:cNvSpPr txBox="1"/>
          <p:nvPr/>
        </p:nvSpPr>
        <p:spPr>
          <a:xfrm>
            <a:off x="762000" y="1295400"/>
            <a:ext cx="10287000" cy="523220"/>
          </a:xfrm>
          <a:prstGeom prst="rect">
            <a:avLst/>
          </a:prstGeom>
          <a:noFill/>
        </p:spPr>
        <p:txBody>
          <a:bodyPr wrap="square">
            <a:spAutoFit/>
          </a:bodyPr>
          <a:lstStyle/>
          <a:p>
            <a:r>
              <a:rPr lang="en-GB" sz="2800" noProof="0" dirty="0">
                <a:latin typeface="Arial" panose="020B0604020202020204" pitchFamily="34" charset="0"/>
                <a:cs typeface="Arial" panose="020B0604020202020204" pitchFamily="34" charset="0"/>
              </a:rPr>
              <a:t>The 9 </a:t>
            </a:r>
            <a:r>
              <a:rPr lang="en-GB" sz="2800" b="1" noProof="0" dirty="0">
                <a:solidFill>
                  <a:srgbClr val="FF0000"/>
                </a:solidFill>
                <a:latin typeface="Arial" panose="020B0604020202020204" pitchFamily="34" charset="0"/>
                <a:cs typeface="Arial" panose="020B0604020202020204" pitchFamily="34" charset="0"/>
              </a:rPr>
              <a:t>numerical</a:t>
            </a:r>
            <a:r>
              <a:rPr lang="en-GB" sz="2800" noProof="0" dirty="0">
                <a:latin typeface="Arial" panose="020B0604020202020204" pitchFamily="34" charset="0"/>
                <a:cs typeface="Arial" panose="020B0604020202020204" pitchFamily="34" charset="0"/>
              </a:rPr>
              <a:t> are:</a:t>
            </a:r>
            <a:endParaRPr lang="en-GB" sz="2800" b="1" noProof="0" dirty="0">
              <a:solidFill>
                <a:srgbClr val="FF0000"/>
              </a:solidFill>
              <a:latin typeface="Arial" panose="020B0604020202020204" pitchFamily="34" charset="0"/>
              <a:cs typeface="Arial" panose="020B0604020202020204" pitchFamily="34" charset="0"/>
            </a:endParaRPr>
          </a:p>
        </p:txBody>
      </p:sp>
      <p:sp>
        <p:nvSpPr>
          <p:cNvPr id="4" name="CasellaDiTesto 3">
            <a:extLst>
              <a:ext uri="{FF2B5EF4-FFF2-40B4-BE49-F238E27FC236}">
                <a16:creationId xmlns:a16="http://schemas.microsoft.com/office/drawing/2014/main" id="{22743CBE-5E58-6FAD-4ADB-5D341CCE5AD0}"/>
              </a:ext>
            </a:extLst>
          </p:cNvPr>
          <p:cNvSpPr txBox="1"/>
          <p:nvPr/>
        </p:nvSpPr>
        <p:spPr>
          <a:xfrm>
            <a:off x="762000" y="2305615"/>
            <a:ext cx="11430000" cy="2677656"/>
          </a:xfrm>
          <a:prstGeom prst="rect">
            <a:avLst/>
          </a:prstGeom>
          <a:noFill/>
        </p:spPr>
        <p:txBody>
          <a:bodyPr wrap="square">
            <a:spAutoFit/>
          </a:bodyPr>
          <a:lstStyle/>
          <a:p>
            <a:pPr marL="457200" indent="-457200">
              <a:buFont typeface="Arial" panose="020B0604020202020204" pitchFamily="34" charset="0"/>
              <a:buChar char="•"/>
            </a:pPr>
            <a:r>
              <a:rPr lang="en-GB" sz="2800" b="1" i="1" noProof="0" dirty="0">
                <a:solidFill>
                  <a:schemeClr val="tx1"/>
                </a:solidFill>
                <a:latin typeface="Arial" panose="020B0604020202020204" pitchFamily="34" charset="0"/>
                <a:cs typeface="Arial" panose="020B0604020202020204" pitchFamily="34" charset="0"/>
              </a:rPr>
              <a:t>Netflix hours: </a:t>
            </a:r>
            <a:r>
              <a:rPr lang="en-GB" sz="2800" noProof="0" dirty="0"/>
              <a:t>Daily time spent watching Netflix or similar platforms.</a:t>
            </a:r>
            <a:endParaRPr lang="en-GB" sz="2800" noProof="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GB" sz="2800" noProof="0" dirty="0">
              <a:latin typeface="Arial" panose="020B0604020202020204" pitchFamily="34" charset="0"/>
              <a:cs typeface="Arial" panose="020B0604020202020204" pitchFamily="34" charset="0"/>
            </a:endParaRPr>
          </a:p>
          <a:p>
            <a:pPr marL="514350" indent="-514350">
              <a:buFont typeface="Arial" panose="020B0604020202020204" pitchFamily="34" charset="0"/>
              <a:buChar char="•"/>
            </a:pPr>
            <a:r>
              <a:rPr lang="en-GB" sz="2800" b="1" i="1" noProof="0" dirty="0">
                <a:solidFill>
                  <a:schemeClr val="tx1"/>
                </a:solidFill>
                <a:latin typeface="Arial" panose="020B0604020202020204" pitchFamily="34" charset="0"/>
                <a:cs typeface="Arial" panose="020B0604020202020204" pitchFamily="34" charset="0"/>
              </a:rPr>
              <a:t>Attendance percentage: </a:t>
            </a:r>
            <a:r>
              <a:rPr lang="en-GB" sz="2800" noProof="0" dirty="0">
                <a:latin typeface="Arial" panose="020B0604020202020204" pitchFamily="34" charset="0"/>
                <a:cs typeface="Arial" panose="020B0604020202020204" pitchFamily="34" charset="0"/>
              </a:rPr>
              <a:t>Percentage of lectures or classes attended.</a:t>
            </a:r>
          </a:p>
          <a:p>
            <a:pPr marL="514350" indent="-514350">
              <a:buFont typeface="Arial" panose="020B0604020202020204" pitchFamily="34" charset="0"/>
              <a:buChar char="•"/>
            </a:pPr>
            <a:endParaRPr lang="en-GB" sz="2800" noProof="0" dirty="0">
              <a:latin typeface="Arial" panose="020B0604020202020204" pitchFamily="34" charset="0"/>
              <a:cs typeface="Arial" panose="020B0604020202020204" pitchFamily="34" charset="0"/>
            </a:endParaRPr>
          </a:p>
          <a:p>
            <a:pPr marL="514350" indent="-514350">
              <a:buFont typeface="Arial" panose="020B0604020202020204" pitchFamily="34" charset="0"/>
              <a:buChar char="•"/>
            </a:pPr>
            <a:r>
              <a:rPr lang="en-GB" sz="2800" b="1" i="1" noProof="0" dirty="0">
                <a:solidFill>
                  <a:schemeClr val="tx1"/>
                </a:solidFill>
                <a:latin typeface="Arial" panose="020B0604020202020204" pitchFamily="34" charset="0"/>
                <a:cs typeface="Arial" panose="020B0604020202020204" pitchFamily="34" charset="0"/>
              </a:rPr>
              <a:t>sleep hours:</a:t>
            </a:r>
            <a:r>
              <a:rPr lang="en-GB" sz="2800" i="1" noProof="0" dirty="0">
                <a:solidFill>
                  <a:schemeClr val="tx1"/>
                </a:solidFill>
                <a:latin typeface="Arial" panose="020B0604020202020204" pitchFamily="34" charset="0"/>
                <a:cs typeface="Arial" panose="020B0604020202020204" pitchFamily="34" charset="0"/>
              </a:rPr>
              <a:t> </a:t>
            </a:r>
            <a:r>
              <a:rPr lang="en-GB" sz="2800" noProof="0" dirty="0"/>
              <a:t>Average number of hours of sleep per night.</a:t>
            </a:r>
            <a:endParaRPr lang="en-GB" sz="2800" noProof="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92891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CD472A-4D4A-BABB-8472-F98BF2F79D6D}"/>
            </a:ext>
          </a:extLst>
        </p:cNvPr>
        <p:cNvGrpSpPr/>
        <p:nvPr/>
      </p:nvGrpSpPr>
      <p:grpSpPr>
        <a:xfrm>
          <a:off x="0" y="0"/>
          <a:ext cx="0" cy="0"/>
          <a:chOff x="0" y="0"/>
          <a:chExt cx="0" cy="0"/>
        </a:xfrm>
      </p:grpSpPr>
      <p:sp>
        <p:nvSpPr>
          <p:cNvPr id="10" name="Titolo 9">
            <a:extLst>
              <a:ext uri="{FF2B5EF4-FFF2-40B4-BE49-F238E27FC236}">
                <a16:creationId xmlns:a16="http://schemas.microsoft.com/office/drawing/2014/main" id="{0361D2CF-9962-4A62-894B-2F3C31636F94}"/>
              </a:ext>
            </a:extLst>
          </p:cNvPr>
          <p:cNvSpPr>
            <a:spLocks noGrp="1"/>
          </p:cNvSpPr>
          <p:nvPr>
            <p:ph type="title"/>
          </p:nvPr>
        </p:nvSpPr>
        <p:spPr>
          <a:xfrm>
            <a:off x="762000" y="457200"/>
            <a:ext cx="5181599" cy="609600"/>
          </a:xfrm>
        </p:spPr>
        <p:txBody>
          <a:bodyPr/>
          <a:lstStyle/>
          <a:p>
            <a:r>
              <a:rPr lang="en-GB" noProof="0" dirty="0">
                <a:latin typeface="Arial Black" panose="020B0A04020102020204" pitchFamily="34" charset="0"/>
              </a:rPr>
              <a:t>Dataset presentation</a:t>
            </a:r>
          </a:p>
        </p:txBody>
      </p:sp>
      <p:sp>
        <p:nvSpPr>
          <p:cNvPr id="2" name="CasellaDiTesto 1">
            <a:extLst>
              <a:ext uri="{FF2B5EF4-FFF2-40B4-BE49-F238E27FC236}">
                <a16:creationId xmlns:a16="http://schemas.microsoft.com/office/drawing/2014/main" id="{E4DF1BAC-F349-10CD-CB08-362DBEC46DFE}"/>
              </a:ext>
            </a:extLst>
          </p:cNvPr>
          <p:cNvSpPr txBox="1"/>
          <p:nvPr/>
        </p:nvSpPr>
        <p:spPr>
          <a:xfrm>
            <a:off x="762000" y="1295400"/>
            <a:ext cx="10287000" cy="523220"/>
          </a:xfrm>
          <a:prstGeom prst="rect">
            <a:avLst/>
          </a:prstGeom>
          <a:noFill/>
        </p:spPr>
        <p:txBody>
          <a:bodyPr wrap="square">
            <a:spAutoFit/>
          </a:bodyPr>
          <a:lstStyle/>
          <a:p>
            <a:r>
              <a:rPr lang="en-GB" sz="2800" noProof="0" dirty="0">
                <a:latin typeface="Arial" panose="020B0604020202020204" pitchFamily="34" charset="0"/>
                <a:cs typeface="Arial" panose="020B0604020202020204" pitchFamily="34" charset="0"/>
              </a:rPr>
              <a:t>The 9 </a:t>
            </a:r>
            <a:r>
              <a:rPr lang="en-GB" sz="2800" b="1" noProof="0" dirty="0">
                <a:solidFill>
                  <a:srgbClr val="FF0000"/>
                </a:solidFill>
                <a:latin typeface="Arial" panose="020B0604020202020204" pitchFamily="34" charset="0"/>
                <a:cs typeface="Arial" panose="020B0604020202020204" pitchFamily="34" charset="0"/>
              </a:rPr>
              <a:t>numerical</a:t>
            </a:r>
            <a:r>
              <a:rPr lang="en-GB" sz="2800" noProof="0" dirty="0">
                <a:latin typeface="Arial" panose="020B0604020202020204" pitchFamily="34" charset="0"/>
                <a:cs typeface="Arial" panose="020B0604020202020204" pitchFamily="34" charset="0"/>
              </a:rPr>
              <a:t> are:</a:t>
            </a:r>
            <a:endParaRPr lang="en-GB" sz="2800" b="1" noProof="0" dirty="0">
              <a:solidFill>
                <a:srgbClr val="FF0000"/>
              </a:solidFill>
              <a:latin typeface="Arial" panose="020B0604020202020204" pitchFamily="34" charset="0"/>
              <a:cs typeface="Arial" panose="020B0604020202020204" pitchFamily="34" charset="0"/>
            </a:endParaRPr>
          </a:p>
        </p:txBody>
      </p:sp>
      <p:sp>
        <p:nvSpPr>
          <p:cNvPr id="4" name="CasellaDiTesto 3">
            <a:extLst>
              <a:ext uri="{FF2B5EF4-FFF2-40B4-BE49-F238E27FC236}">
                <a16:creationId xmlns:a16="http://schemas.microsoft.com/office/drawing/2014/main" id="{9854FAA0-C88F-A002-63B3-70C9FD75E6DE}"/>
              </a:ext>
            </a:extLst>
          </p:cNvPr>
          <p:cNvSpPr txBox="1"/>
          <p:nvPr/>
        </p:nvSpPr>
        <p:spPr>
          <a:xfrm>
            <a:off x="762000" y="2305615"/>
            <a:ext cx="11430000" cy="3539430"/>
          </a:xfrm>
          <a:prstGeom prst="rect">
            <a:avLst/>
          </a:prstGeom>
          <a:noFill/>
        </p:spPr>
        <p:txBody>
          <a:bodyPr wrap="square">
            <a:spAutoFit/>
          </a:bodyPr>
          <a:lstStyle/>
          <a:p>
            <a:pPr marL="457200" indent="-457200">
              <a:buFont typeface="Arial" panose="020B0604020202020204" pitchFamily="34" charset="0"/>
              <a:buChar char="•"/>
            </a:pPr>
            <a:r>
              <a:rPr lang="en-GB" sz="2800" b="1" i="1" noProof="0" dirty="0">
                <a:solidFill>
                  <a:schemeClr val="tx1"/>
                </a:solidFill>
                <a:latin typeface="Arial" panose="020B0604020202020204" pitchFamily="34" charset="0"/>
                <a:cs typeface="Arial" panose="020B0604020202020204" pitchFamily="34" charset="0"/>
              </a:rPr>
              <a:t>exercise frequency [times/week]: </a:t>
            </a:r>
            <a:r>
              <a:rPr lang="en-GB" sz="2800" noProof="0" dirty="0"/>
              <a:t>Number of times per week the student engages in physical activity.</a:t>
            </a:r>
            <a:endParaRPr lang="en-GB" sz="2800" noProof="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GB" sz="2800" noProof="0" dirty="0">
              <a:latin typeface="Arial" panose="020B0604020202020204" pitchFamily="34" charset="0"/>
              <a:cs typeface="Arial" panose="020B0604020202020204" pitchFamily="34" charset="0"/>
            </a:endParaRPr>
          </a:p>
          <a:p>
            <a:pPr marL="514350" indent="-514350">
              <a:buFont typeface="Arial" panose="020B0604020202020204" pitchFamily="34" charset="0"/>
              <a:buChar char="•"/>
            </a:pPr>
            <a:r>
              <a:rPr lang="en-GB" sz="2800" b="1" i="1" noProof="0" dirty="0">
                <a:solidFill>
                  <a:schemeClr val="tx1"/>
                </a:solidFill>
                <a:latin typeface="Arial" panose="020B0604020202020204" pitchFamily="34" charset="0"/>
                <a:cs typeface="Arial" panose="020B0604020202020204" pitchFamily="34" charset="0"/>
              </a:rPr>
              <a:t>mental health rating [scale 1–10]: </a:t>
            </a:r>
            <a:r>
              <a:rPr lang="en-GB" sz="2800" noProof="0" dirty="0">
                <a:latin typeface="Arial" panose="020B0604020202020204" pitchFamily="34" charset="0"/>
                <a:cs typeface="Arial" panose="020B0604020202020204" pitchFamily="34" charset="0"/>
              </a:rPr>
              <a:t>Self-assessed mental health condition.</a:t>
            </a:r>
          </a:p>
          <a:p>
            <a:pPr marL="514350" indent="-514350">
              <a:buFont typeface="Arial" panose="020B0604020202020204" pitchFamily="34" charset="0"/>
              <a:buChar char="•"/>
            </a:pPr>
            <a:endParaRPr lang="en-GB" sz="2800" noProof="0" dirty="0">
              <a:latin typeface="Arial" panose="020B0604020202020204" pitchFamily="34" charset="0"/>
              <a:cs typeface="Arial" panose="020B0604020202020204" pitchFamily="34" charset="0"/>
            </a:endParaRPr>
          </a:p>
          <a:p>
            <a:pPr marL="514350" indent="-514350">
              <a:buFont typeface="Arial" panose="020B0604020202020204" pitchFamily="34" charset="0"/>
              <a:buChar char="•"/>
            </a:pPr>
            <a:r>
              <a:rPr lang="en-GB" sz="2800" b="1" i="1" noProof="0" dirty="0">
                <a:solidFill>
                  <a:srgbClr val="0070C0"/>
                </a:solidFill>
                <a:latin typeface="Arial" panose="020B0604020202020204" pitchFamily="34" charset="0"/>
                <a:cs typeface="Arial" panose="020B0604020202020204" pitchFamily="34" charset="0"/>
              </a:rPr>
              <a:t>exam score [scale 1–10]:</a:t>
            </a:r>
            <a:r>
              <a:rPr lang="en-GB" sz="2800" i="1" noProof="0" dirty="0">
                <a:solidFill>
                  <a:schemeClr val="tx1"/>
                </a:solidFill>
                <a:latin typeface="Arial" panose="020B0604020202020204" pitchFamily="34" charset="0"/>
                <a:cs typeface="Arial" panose="020B0604020202020204" pitchFamily="34" charset="0"/>
              </a:rPr>
              <a:t> N</a:t>
            </a:r>
            <a:r>
              <a:rPr lang="en-GB" sz="2800" noProof="0" dirty="0"/>
              <a:t>umerical score obtained in a key exam.</a:t>
            </a:r>
            <a:endParaRPr lang="en-GB" sz="2800" noProof="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1046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73F6A5-001B-B497-EC41-3E1C17313B56}"/>
            </a:ext>
          </a:extLst>
        </p:cNvPr>
        <p:cNvGrpSpPr/>
        <p:nvPr/>
      </p:nvGrpSpPr>
      <p:grpSpPr>
        <a:xfrm>
          <a:off x="0" y="0"/>
          <a:ext cx="0" cy="0"/>
          <a:chOff x="0" y="0"/>
          <a:chExt cx="0" cy="0"/>
        </a:xfrm>
      </p:grpSpPr>
      <p:sp>
        <p:nvSpPr>
          <p:cNvPr id="10" name="Titolo 9">
            <a:extLst>
              <a:ext uri="{FF2B5EF4-FFF2-40B4-BE49-F238E27FC236}">
                <a16:creationId xmlns:a16="http://schemas.microsoft.com/office/drawing/2014/main" id="{56B3AD3C-FB65-23A6-1942-53EBC5104F49}"/>
              </a:ext>
            </a:extLst>
          </p:cNvPr>
          <p:cNvSpPr>
            <a:spLocks noGrp="1"/>
          </p:cNvSpPr>
          <p:nvPr>
            <p:ph type="title"/>
          </p:nvPr>
        </p:nvSpPr>
        <p:spPr>
          <a:xfrm>
            <a:off x="762000" y="457200"/>
            <a:ext cx="5181599" cy="609600"/>
          </a:xfrm>
        </p:spPr>
        <p:txBody>
          <a:bodyPr/>
          <a:lstStyle/>
          <a:p>
            <a:r>
              <a:rPr lang="en-GB" noProof="0" dirty="0">
                <a:latin typeface="Arial Black" panose="020B0A04020102020204" pitchFamily="34" charset="0"/>
              </a:rPr>
              <a:t>Dataset presentation</a:t>
            </a:r>
          </a:p>
        </p:txBody>
      </p:sp>
      <p:sp>
        <p:nvSpPr>
          <p:cNvPr id="2" name="CasellaDiTesto 1">
            <a:extLst>
              <a:ext uri="{FF2B5EF4-FFF2-40B4-BE49-F238E27FC236}">
                <a16:creationId xmlns:a16="http://schemas.microsoft.com/office/drawing/2014/main" id="{ABE29B41-A88A-3890-8E01-F367A12525F1}"/>
              </a:ext>
            </a:extLst>
          </p:cNvPr>
          <p:cNvSpPr txBox="1"/>
          <p:nvPr/>
        </p:nvSpPr>
        <p:spPr>
          <a:xfrm>
            <a:off x="762000" y="1295400"/>
            <a:ext cx="10287000" cy="523220"/>
          </a:xfrm>
          <a:prstGeom prst="rect">
            <a:avLst/>
          </a:prstGeom>
          <a:noFill/>
        </p:spPr>
        <p:txBody>
          <a:bodyPr wrap="square">
            <a:spAutoFit/>
          </a:bodyPr>
          <a:lstStyle/>
          <a:p>
            <a:r>
              <a:rPr lang="en-GB" sz="2800" noProof="0" dirty="0">
                <a:latin typeface="Arial" panose="020B0604020202020204" pitchFamily="34" charset="0"/>
                <a:cs typeface="Arial" panose="020B0604020202020204" pitchFamily="34" charset="0"/>
              </a:rPr>
              <a:t>The 9 </a:t>
            </a:r>
            <a:r>
              <a:rPr lang="en-GB" sz="2800" b="1" noProof="0" dirty="0">
                <a:solidFill>
                  <a:srgbClr val="FF0000"/>
                </a:solidFill>
                <a:latin typeface="Arial" panose="020B0604020202020204" pitchFamily="34" charset="0"/>
                <a:cs typeface="Arial" panose="020B0604020202020204" pitchFamily="34" charset="0"/>
              </a:rPr>
              <a:t>numerical</a:t>
            </a:r>
            <a:r>
              <a:rPr lang="en-GB" sz="2800" noProof="0" dirty="0">
                <a:latin typeface="Arial" panose="020B0604020202020204" pitchFamily="34" charset="0"/>
                <a:cs typeface="Arial" panose="020B0604020202020204" pitchFamily="34" charset="0"/>
              </a:rPr>
              <a:t> are:</a:t>
            </a:r>
            <a:endParaRPr lang="en-GB" sz="2800" b="1" noProof="0" dirty="0">
              <a:solidFill>
                <a:srgbClr val="FF0000"/>
              </a:solidFill>
              <a:latin typeface="Arial" panose="020B0604020202020204" pitchFamily="34" charset="0"/>
              <a:cs typeface="Arial" panose="020B0604020202020204" pitchFamily="34" charset="0"/>
            </a:endParaRPr>
          </a:p>
        </p:txBody>
      </p:sp>
      <p:sp>
        <p:nvSpPr>
          <p:cNvPr id="4" name="CasellaDiTesto 3">
            <a:extLst>
              <a:ext uri="{FF2B5EF4-FFF2-40B4-BE49-F238E27FC236}">
                <a16:creationId xmlns:a16="http://schemas.microsoft.com/office/drawing/2014/main" id="{EAEAB4B1-DE80-00A6-B19B-114C7C37665E}"/>
              </a:ext>
            </a:extLst>
          </p:cNvPr>
          <p:cNvSpPr txBox="1"/>
          <p:nvPr/>
        </p:nvSpPr>
        <p:spPr>
          <a:xfrm>
            <a:off x="762000" y="2305615"/>
            <a:ext cx="11430000" cy="3539430"/>
          </a:xfrm>
          <a:prstGeom prst="rect">
            <a:avLst/>
          </a:prstGeom>
          <a:noFill/>
        </p:spPr>
        <p:txBody>
          <a:bodyPr wrap="square">
            <a:spAutoFit/>
          </a:bodyPr>
          <a:lstStyle/>
          <a:p>
            <a:pPr marL="457200" indent="-457200">
              <a:buFont typeface="Arial" panose="020B0604020202020204" pitchFamily="34" charset="0"/>
              <a:buChar char="•"/>
            </a:pPr>
            <a:r>
              <a:rPr lang="en-GB" sz="2800" b="1" i="1" noProof="0" dirty="0">
                <a:solidFill>
                  <a:schemeClr val="tx1"/>
                </a:solidFill>
                <a:latin typeface="Arial" panose="020B0604020202020204" pitchFamily="34" charset="0"/>
                <a:cs typeface="Arial" panose="020B0604020202020204" pitchFamily="34" charset="0"/>
              </a:rPr>
              <a:t>exercise frequency [times/week]: </a:t>
            </a:r>
            <a:r>
              <a:rPr lang="en-GB" sz="2800" noProof="0" dirty="0"/>
              <a:t>Number of times per week the student engages in physical activity.</a:t>
            </a:r>
            <a:endParaRPr lang="en-GB" sz="2800" noProof="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GB" sz="2800" noProof="0" dirty="0">
              <a:latin typeface="Arial" panose="020B0604020202020204" pitchFamily="34" charset="0"/>
              <a:cs typeface="Arial" panose="020B0604020202020204" pitchFamily="34" charset="0"/>
            </a:endParaRPr>
          </a:p>
          <a:p>
            <a:pPr marL="514350" indent="-514350">
              <a:buFont typeface="Arial" panose="020B0604020202020204" pitchFamily="34" charset="0"/>
              <a:buChar char="•"/>
            </a:pPr>
            <a:r>
              <a:rPr lang="en-GB" sz="2800" b="1" i="1" noProof="0" dirty="0">
                <a:solidFill>
                  <a:schemeClr val="tx1"/>
                </a:solidFill>
                <a:latin typeface="Arial" panose="020B0604020202020204" pitchFamily="34" charset="0"/>
                <a:cs typeface="Arial" panose="020B0604020202020204" pitchFamily="34" charset="0"/>
              </a:rPr>
              <a:t>mental health rating [scale 1–10]: </a:t>
            </a:r>
            <a:r>
              <a:rPr lang="en-GB" sz="2800" noProof="0" dirty="0">
                <a:latin typeface="Arial" panose="020B0604020202020204" pitchFamily="34" charset="0"/>
                <a:cs typeface="Arial" panose="020B0604020202020204" pitchFamily="34" charset="0"/>
              </a:rPr>
              <a:t>Self-assessed mental health condition.</a:t>
            </a:r>
          </a:p>
          <a:p>
            <a:pPr marL="514350" indent="-514350">
              <a:buFont typeface="Arial" panose="020B0604020202020204" pitchFamily="34" charset="0"/>
              <a:buChar char="•"/>
            </a:pPr>
            <a:endParaRPr lang="en-GB" sz="2800" noProof="0" dirty="0">
              <a:latin typeface="Arial" panose="020B0604020202020204" pitchFamily="34" charset="0"/>
              <a:cs typeface="Arial" panose="020B0604020202020204" pitchFamily="34" charset="0"/>
            </a:endParaRPr>
          </a:p>
          <a:p>
            <a:pPr marL="514350" indent="-514350">
              <a:buFont typeface="Arial" panose="020B0604020202020204" pitchFamily="34" charset="0"/>
              <a:buChar char="•"/>
            </a:pPr>
            <a:r>
              <a:rPr lang="en-GB" sz="2800" b="1" i="1" noProof="0" dirty="0">
                <a:solidFill>
                  <a:srgbClr val="0070C0"/>
                </a:solidFill>
                <a:latin typeface="Arial" panose="020B0604020202020204" pitchFamily="34" charset="0"/>
                <a:cs typeface="Arial" panose="020B0604020202020204" pitchFamily="34" charset="0"/>
              </a:rPr>
              <a:t>exam score [scale 1–10]:</a:t>
            </a:r>
            <a:r>
              <a:rPr lang="en-GB" sz="2800" i="1" noProof="0" dirty="0">
                <a:solidFill>
                  <a:schemeClr val="tx1"/>
                </a:solidFill>
                <a:latin typeface="Arial" panose="020B0604020202020204" pitchFamily="34" charset="0"/>
                <a:cs typeface="Arial" panose="020B0604020202020204" pitchFamily="34" charset="0"/>
              </a:rPr>
              <a:t> N</a:t>
            </a:r>
            <a:r>
              <a:rPr lang="en-GB" sz="2800" noProof="0" dirty="0"/>
              <a:t>umerical score obtained in a key exam.</a:t>
            </a:r>
            <a:endParaRPr lang="en-GB" sz="2800" noProof="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3355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962B07-7F96-304C-8DB1-FD6CFEFC76BC}"/>
            </a:ext>
          </a:extLst>
        </p:cNvPr>
        <p:cNvGrpSpPr/>
        <p:nvPr/>
      </p:nvGrpSpPr>
      <p:grpSpPr>
        <a:xfrm>
          <a:off x="0" y="0"/>
          <a:ext cx="0" cy="0"/>
          <a:chOff x="0" y="0"/>
          <a:chExt cx="0" cy="0"/>
        </a:xfrm>
      </p:grpSpPr>
      <p:sp>
        <p:nvSpPr>
          <p:cNvPr id="10" name="Titolo 9">
            <a:extLst>
              <a:ext uri="{FF2B5EF4-FFF2-40B4-BE49-F238E27FC236}">
                <a16:creationId xmlns:a16="http://schemas.microsoft.com/office/drawing/2014/main" id="{8E33B182-11CE-0DDB-6BEE-DBEFBCBFCE9F}"/>
              </a:ext>
            </a:extLst>
          </p:cNvPr>
          <p:cNvSpPr>
            <a:spLocks noGrp="1"/>
          </p:cNvSpPr>
          <p:nvPr>
            <p:ph type="title"/>
          </p:nvPr>
        </p:nvSpPr>
        <p:spPr>
          <a:xfrm>
            <a:off x="762000" y="457200"/>
            <a:ext cx="5181599" cy="538609"/>
          </a:xfrm>
        </p:spPr>
        <p:txBody>
          <a:bodyPr/>
          <a:lstStyle/>
          <a:p>
            <a:r>
              <a:rPr lang="en-GB" noProof="0" dirty="0">
                <a:latin typeface="Arial Black" panose="020B0A04020102020204" pitchFamily="34" charset="0"/>
              </a:rPr>
              <a:t>Data preparation</a:t>
            </a:r>
          </a:p>
        </p:txBody>
      </p:sp>
      <p:sp>
        <p:nvSpPr>
          <p:cNvPr id="4" name="CasellaDiTesto 3">
            <a:extLst>
              <a:ext uri="{FF2B5EF4-FFF2-40B4-BE49-F238E27FC236}">
                <a16:creationId xmlns:a16="http://schemas.microsoft.com/office/drawing/2014/main" id="{BCD7E905-AA1C-4F44-D113-A9F64BC356BE}"/>
              </a:ext>
            </a:extLst>
          </p:cNvPr>
          <p:cNvSpPr txBox="1"/>
          <p:nvPr/>
        </p:nvSpPr>
        <p:spPr>
          <a:xfrm>
            <a:off x="762000" y="2057400"/>
            <a:ext cx="10287000" cy="523220"/>
          </a:xfrm>
          <a:prstGeom prst="rect">
            <a:avLst/>
          </a:prstGeom>
          <a:noFill/>
        </p:spPr>
        <p:txBody>
          <a:bodyPr wrap="square">
            <a:spAutoFit/>
          </a:bodyPr>
          <a:lstStyle/>
          <a:p>
            <a:r>
              <a:rPr lang="en-GB" sz="2800" noProof="0" dirty="0">
                <a:latin typeface="Arial" panose="020B0604020202020204" pitchFamily="34" charset="0"/>
                <a:cs typeface="Arial" panose="020B0604020202020204" pitchFamily="34" charset="0"/>
              </a:rPr>
              <a:t>The dataset contain roughly </a:t>
            </a:r>
            <a:r>
              <a:rPr lang="en-GB" sz="2800" b="1" noProof="0" dirty="0">
                <a:latin typeface="Arial" panose="020B0604020202020204" pitchFamily="34" charset="0"/>
                <a:cs typeface="Arial" panose="020B0604020202020204" pitchFamily="34" charset="0"/>
              </a:rPr>
              <a:t>1000 </a:t>
            </a:r>
            <a:r>
              <a:rPr lang="en-GB" sz="2800" b="1" noProof="0" dirty="0"/>
              <a:t>rows.</a:t>
            </a:r>
            <a:endParaRPr lang="en-GB" sz="2800" b="1" noProof="0" dirty="0">
              <a:solidFill>
                <a:srgbClr val="FF0000"/>
              </a:solidFill>
              <a:latin typeface="Arial" panose="020B0604020202020204" pitchFamily="34" charset="0"/>
              <a:cs typeface="Arial" panose="020B0604020202020204" pitchFamily="34" charset="0"/>
            </a:endParaRPr>
          </a:p>
        </p:txBody>
      </p:sp>
      <p:sp>
        <p:nvSpPr>
          <p:cNvPr id="7" name="CasellaDiTesto 6">
            <a:extLst>
              <a:ext uri="{FF2B5EF4-FFF2-40B4-BE49-F238E27FC236}">
                <a16:creationId xmlns:a16="http://schemas.microsoft.com/office/drawing/2014/main" id="{B81C52BD-FDB4-9EE1-E9B8-63E21B9C1326}"/>
              </a:ext>
            </a:extLst>
          </p:cNvPr>
          <p:cNvSpPr txBox="1"/>
          <p:nvPr/>
        </p:nvSpPr>
        <p:spPr>
          <a:xfrm>
            <a:off x="800099" y="3200400"/>
            <a:ext cx="10287000" cy="1815882"/>
          </a:xfrm>
          <a:prstGeom prst="rect">
            <a:avLst/>
          </a:prstGeom>
          <a:noFill/>
        </p:spPr>
        <p:txBody>
          <a:bodyPr wrap="square">
            <a:spAutoFit/>
          </a:bodyPr>
          <a:lstStyle/>
          <a:p>
            <a:r>
              <a:rPr lang="en-GB" sz="2800" noProof="0" dirty="0"/>
              <a:t>We conducted a </a:t>
            </a:r>
            <a:r>
              <a:rPr lang="en-GB" sz="2800" b="1" noProof="0" dirty="0">
                <a:solidFill>
                  <a:srgbClr val="FF0000"/>
                </a:solidFill>
              </a:rPr>
              <a:t>missing data analysis</a:t>
            </a:r>
            <a:r>
              <a:rPr lang="en-GB" sz="2800" noProof="0" dirty="0"/>
              <a:t>, computing the percentage of missing values for each feature. </a:t>
            </a:r>
          </a:p>
          <a:p>
            <a:r>
              <a:rPr lang="en-GB" sz="2800" noProof="0" dirty="0"/>
              <a:t>We set a </a:t>
            </a:r>
            <a:r>
              <a:rPr lang="en-GB" sz="2800" b="1" noProof="0" dirty="0"/>
              <a:t>threshold of 30% </a:t>
            </a:r>
            <a:r>
              <a:rPr lang="en-GB" sz="2800" noProof="0" dirty="0"/>
              <a:t>missingness to </a:t>
            </a:r>
            <a:r>
              <a:rPr lang="en-GB" sz="2800" b="1" noProof="0" dirty="0"/>
              <a:t>eliminate</a:t>
            </a:r>
            <a:r>
              <a:rPr lang="en-GB" sz="2800" noProof="0" dirty="0"/>
              <a:t> any variable whose proportion of missing data </a:t>
            </a:r>
            <a:r>
              <a:rPr lang="en-GB" sz="2800" b="1" noProof="0" dirty="0"/>
              <a:t>exceeded this limit</a:t>
            </a:r>
            <a:r>
              <a:rPr lang="en-GB" sz="2800" noProof="0" dirty="0"/>
              <a:t>.</a:t>
            </a:r>
            <a:endParaRPr lang="en-GB" sz="2800" b="1" noProof="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693142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E75B6"/>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1359</Words>
  <Application>Microsoft Office PowerPoint</Application>
  <PresentationFormat>Widescreen</PresentationFormat>
  <Paragraphs>146</Paragraphs>
  <Slides>32</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32</vt:i4>
      </vt:variant>
    </vt:vector>
  </HeadingPairs>
  <TitlesOfParts>
    <vt:vector size="38" baseType="lpstr">
      <vt:lpstr>Arial</vt:lpstr>
      <vt:lpstr>Arial Black</vt:lpstr>
      <vt:lpstr>Cambria Math</vt:lpstr>
      <vt:lpstr>Franklin Gothic Medium</vt:lpstr>
      <vt:lpstr>Trebuchet MS</vt:lpstr>
      <vt:lpstr>Office Theme</vt:lpstr>
      <vt:lpstr>Optimization Project</vt:lpstr>
      <vt:lpstr>Dataset presentation</vt:lpstr>
      <vt:lpstr>Dataset presentation</vt:lpstr>
      <vt:lpstr>Dataset presentation</vt:lpstr>
      <vt:lpstr>Dataset presentation</vt:lpstr>
      <vt:lpstr>Dataset presentation</vt:lpstr>
      <vt:lpstr>Dataset presentation</vt:lpstr>
      <vt:lpstr>Dataset presentation</vt:lpstr>
      <vt:lpstr>Data preparation</vt:lpstr>
      <vt:lpstr>Data preparation</vt:lpstr>
      <vt:lpstr>Data preparation</vt:lpstr>
      <vt:lpstr>Data preparation</vt:lpstr>
      <vt:lpstr>Data preparation</vt:lpstr>
      <vt:lpstr>Gradient Descent - Objective</vt:lpstr>
      <vt:lpstr>Gradient Descent - Pipeline</vt:lpstr>
      <vt:lpstr>Data Standardization &amp; Design Matrix</vt:lpstr>
      <vt:lpstr> Exploratory Scatter Plots</vt:lpstr>
      <vt:lpstr>Core GD Implementation</vt:lpstr>
      <vt:lpstr>First variant: Naive Test</vt:lpstr>
      <vt:lpstr>Presentazione standard di PowerPoint</vt:lpstr>
      <vt:lpstr>Stochastic GD</vt:lpstr>
      <vt:lpstr>Stochastic GD – Naive test</vt:lpstr>
      <vt:lpstr>Convergence rate – Naïve vs optimal value </vt:lpstr>
      <vt:lpstr>SGD assuming bounded gradients</vt:lpstr>
      <vt:lpstr>Convergence rate – Naïve vs Bounded</vt:lpstr>
      <vt:lpstr>SGD using Strong Convexity</vt:lpstr>
      <vt:lpstr>Convergence rate – comparing results </vt:lpstr>
      <vt:lpstr>Other stochastic gradient based methods</vt:lpstr>
      <vt:lpstr>ADAGRAD</vt:lpstr>
      <vt:lpstr>ADAM</vt:lpstr>
      <vt:lpstr>Sign SGD</vt:lpstr>
      <vt:lpstr>Comparing all Stochastic methods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GABRIELE MAZZOLENI</cp:lastModifiedBy>
  <cp:revision>15</cp:revision>
  <dcterms:created xsi:type="dcterms:W3CDTF">2025-06-12T18:24:46Z</dcterms:created>
  <dcterms:modified xsi:type="dcterms:W3CDTF">2025-06-14T11:09:12Z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2025-02-24T00:00:00Z</vt:filetime>
  </property>
  <property fmtid="{D5CDD505-2E9C-101B-9397-08002B2CF9AE}" pid="3" name="LastSaved">
    <vt:filetime>2025-06-12T00:00:00Z</vt:filetime>
  </property>
  <property fmtid="{D5CDD505-2E9C-101B-9397-08002B2CF9AE}" pid="4" name="Producer">
    <vt:lpwstr>macOS Versione 15.3.1 (Build 24D70) Quartz PDFContext</vt:lpwstr>
  </property>
</Properties>
</file>