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2" r:id="rId3"/>
    <p:sldId id="259" r:id="rId4"/>
    <p:sldId id="260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7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1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lippoBordogna/TCM-Barcella-Bordogna-Cassina-More" TargetMode="External"/><Relationship Id="rId2" Type="http://schemas.openxmlformats.org/officeDocument/2006/relationships/hyperlink" Target="https://trello.com/invite/b/k2docjn1/27eb6813b3a6333b753991ee0f56c9b7/myted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ivo a puntini rossi, grigi e bianchi su sfondo bianco">
            <a:extLst>
              <a:ext uri="{FF2B5EF4-FFF2-40B4-BE49-F238E27FC236}">
                <a16:creationId xmlns:a16="http://schemas.microsoft.com/office/drawing/2014/main" id="{66C04AD6-7090-4193-B6DB-C74D8F9E0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0" b="131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6C4127-77CA-44AB-8BDA-4833D7CA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TOP-</a:t>
            </a:r>
            <a:r>
              <a:rPr lang="it-IT" dirty="0">
                <a:solidFill>
                  <a:srgbClr val="FF0000"/>
                </a:solidFill>
              </a:rPr>
              <a:t>TED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sz="2000" dirty="0">
                <a:solidFill>
                  <a:srgbClr val="FF0000"/>
                </a:solidFill>
              </a:rPr>
              <a:t>Compito 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F2BB7-005B-45FA-A9C9-83FCB3CA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3"/>
            <a:ext cx="3208866" cy="738820"/>
          </a:xfrm>
        </p:spPr>
        <p:txBody>
          <a:bodyPr>
            <a:normAutofit fontScale="40000" lnSpcReduction="20000"/>
          </a:bodyPr>
          <a:lstStyle/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Barcella Gabriele (1058426)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Bordogna filippo (1058427)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Cassina andrea (1057831)</a:t>
            </a:r>
          </a:p>
          <a:p>
            <a:r>
              <a:rPr lang="it-IT" dirty="0">
                <a:solidFill>
                  <a:srgbClr val="FFFFFF">
                    <a:alpha val="75000"/>
                  </a:srgbClr>
                </a:solidFill>
              </a:rPr>
              <a:t>MORÉ Gabriele </a:t>
            </a:r>
            <a:r>
              <a:rPr lang="it-IT">
                <a:solidFill>
                  <a:srgbClr val="FFFFFF">
                    <a:alpha val="75000"/>
                  </a:srgbClr>
                </a:solidFill>
              </a:rPr>
              <a:t>(1058401)</a:t>
            </a:r>
            <a:endParaRPr lang="it-IT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C0985-15CD-464E-BEE6-ABC0F8D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Job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D7ADD-6BAB-4436-95FE-9AC3B4D5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Abbiamo realizzato un job </a:t>
            </a:r>
            <a:r>
              <a:rPr lang="it-IT" dirty="0" err="1"/>
              <a:t>pyspark</a:t>
            </a:r>
            <a:r>
              <a:rPr lang="it-IT" dirty="0"/>
              <a:t> che permette di aggregare i dati contenuti in 3 file </a:t>
            </a:r>
            <a:r>
              <a:rPr lang="it-IT" dirty="0" err="1"/>
              <a:t>csv</a:t>
            </a:r>
            <a:r>
              <a:rPr lang="it-IT" dirty="0"/>
              <a:t> distinti per poi caricarli su un database che ci permetta tramite query di:</a:t>
            </a:r>
          </a:p>
          <a:p>
            <a:pPr lvl="1"/>
            <a:r>
              <a:rPr lang="it-IT" dirty="0"/>
              <a:t>Ricavare i video correlati a quello appena visto </a:t>
            </a:r>
          </a:p>
          <a:p>
            <a:pPr lvl="1"/>
            <a:r>
              <a:rPr lang="it-IT" dirty="0"/>
              <a:t>Mostrare i video di tendenza</a:t>
            </a:r>
          </a:p>
          <a:p>
            <a:pPr lvl="1"/>
            <a:r>
              <a:rPr lang="it-IT" dirty="0"/>
              <a:t>Filtrare sui vari campi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25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F8900-2F9A-4550-A4AB-6A345FD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3908A9-BFF7-4D9A-A4B2-F568B91B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000" dirty="0"/>
              <a:t>Siamo partiti dal dataset che ci è stato fornito contenente:</a:t>
            </a:r>
          </a:p>
          <a:p>
            <a:pPr lvl="1"/>
            <a:r>
              <a:rPr lang="it-IT" sz="1700" dirty="0"/>
              <a:t>ID</a:t>
            </a:r>
          </a:p>
          <a:p>
            <a:pPr lvl="1"/>
            <a:r>
              <a:rPr lang="it-IT" sz="1700" dirty="0"/>
              <a:t>Nome dello speaker</a:t>
            </a:r>
          </a:p>
          <a:p>
            <a:pPr lvl="1"/>
            <a:r>
              <a:rPr lang="it-IT" sz="1700" dirty="0"/>
              <a:t>Titolo del talk</a:t>
            </a:r>
          </a:p>
          <a:p>
            <a:pPr lvl="1"/>
            <a:r>
              <a:rPr lang="it-IT" sz="1700" dirty="0"/>
              <a:t>Dettagli del talk</a:t>
            </a:r>
          </a:p>
          <a:p>
            <a:pPr lvl="1"/>
            <a:r>
              <a:rPr lang="it-IT" sz="1700" dirty="0"/>
              <a:t>Data di caricamento (mese e anno)</a:t>
            </a:r>
          </a:p>
          <a:p>
            <a:pPr lvl="1"/>
            <a:r>
              <a:rPr lang="it-IT" sz="1700" dirty="0"/>
              <a:t>Url</a:t>
            </a:r>
          </a:p>
          <a:p>
            <a:pPr marL="324000" lvl="1" indent="0">
              <a:buNone/>
            </a:pPr>
            <a:endParaRPr lang="it-IT" sz="17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4298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/>
              <a:t>DATI(2)</a:t>
            </a:r>
            <a:endParaRPr lang="it-IT" sz="32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3162B-852B-43DB-B2BB-91C02F66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Siccome il campo visualizzazione non conteneva dati significativi (0 o </a:t>
            </a:r>
            <a:r>
              <a:rPr lang="it-IT" dirty="0" err="1"/>
              <a:t>null</a:t>
            </a:r>
            <a:r>
              <a:rPr lang="it-IT" dirty="0"/>
              <a:t>) lo abbiamo popolato</a:t>
            </a:r>
          </a:p>
          <a:p>
            <a:r>
              <a:rPr lang="it-IT" dirty="0"/>
              <a:t>Inoltre abbiamo convertito il formato della data da (mmm-</a:t>
            </a:r>
            <a:r>
              <a:rPr lang="it-IT" dirty="0" err="1"/>
              <a:t>aaaa</a:t>
            </a:r>
            <a:r>
              <a:rPr lang="it-IT" dirty="0"/>
              <a:t>) a (</a:t>
            </a:r>
            <a:r>
              <a:rPr lang="it-IT" dirty="0" err="1"/>
              <a:t>aaaa</a:t>
            </a:r>
            <a:r>
              <a:rPr lang="it-IT" dirty="0"/>
              <a:t>-mm) in modo da facilitare l’ordinamento</a:t>
            </a:r>
          </a:p>
          <a:p>
            <a:r>
              <a:rPr lang="it-IT" dirty="0"/>
              <a:t>Abbiamo inoltre aggiunto la durata dei talk</a:t>
            </a:r>
          </a:p>
          <a:p>
            <a:r>
              <a:rPr lang="it-IT" dirty="0"/>
              <a:t>Abbiamo creato un altro dataset contenente le trascrizioni presenti per ogni talk</a:t>
            </a:r>
          </a:p>
          <a:p>
            <a:r>
              <a:rPr lang="it-IT" dirty="0"/>
              <a:t>Viste le difficoltà nel reperire dati direttamente da </a:t>
            </a:r>
            <a:r>
              <a:rPr lang="it-IT" dirty="0" err="1"/>
              <a:t>TEDx</a:t>
            </a:r>
            <a:r>
              <a:rPr lang="it-IT" dirty="0"/>
              <a:t> abbiamo deciso in questa prima fase di utilizzare dati verosimili ma non reali</a:t>
            </a:r>
          </a:p>
          <a:p>
            <a:r>
              <a:rPr lang="it-IT" dirty="0"/>
              <a:t>Laddove necessario (numero di visualizzazioni e durata) abbiamo usato un 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1220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7A6B9-5BF7-40DE-8630-0AC31A33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467464"/>
            <a:ext cx="4336359" cy="1188720"/>
          </a:xfrm>
        </p:spPr>
        <p:txBody>
          <a:bodyPr>
            <a:normAutofit/>
          </a:bodyPr>
          <a:lstStyle/>
          <a:p>
            <a:r>
              <a:rPr lang="it-IT" sz="3200" dirty="0"/>
              <a:t>SCHEMA FINALE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22EC7B8E-73A8-42CC-B3C5-AA18F1986BA3}"/>
              </a:ext>
            </a:extLst>
          </p:cNvPr>
          <p:cNvSpPr txBox="1">
            <a:spLocks/>
          </p:cNvSpPr>
          <p:nvPr/>
        </p:nvSpPr>
        <p:spPr>
          <a:xfrm>
            <a:off x="5728283" y="2151777"/>
            <a:ext cx="4796151" cy="4706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/>
              </a:solidFill>
              <a:latin typeface="Franklin Gothic Book (Corpo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FA6DD-D6C4-4602-A4DD-89B3A30B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51" y="907430"/>
            <a:ext cx="6417614" cy="569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585CA8-7FB7-4A0F-8FE2-CDCEE76B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8" y="1993157"/>
            <a:ext cx="2670136" cy="399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1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CFA7B-45E3-4829-BF29-9D25D8A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 e possibili evoluzioni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3337B1-A744-4B7D-8A95-059CBB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it-IT" sz="2000" dirty="0"/>
              <a:t>Difficoltà nel reperire le informazioni da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FF0000"/>
              </a:buClr>
            </a:pPr>
            <a:r>
              <a:rPr lang="it-IT" sz="2000" dirty="0"/>
              <a:t>Manipolazione di file CSV</a:t>
            </a:r>
          </a:p>
          <a:p>
            <a:pPr>
              <a:buClr>
                <a:srgbClr val="FF0000"/>
              </a:buClr>
            </a:pP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Possibilità di interazione con le API di </a:t>
            </a:r>
            <a:r>
              <a:rPr lang="it-IT" sz="2000" dirty="0" err="1"/>
              <a:t>TEDx</a:t>
            </a:r>
            <a:endParaRPr lang="it-IT" sz="2000" dirty="0"/>
          </a:p>
          <a:p>
            <a:pPr>
              <a:buClr>
                <a:srgbClr val="00B050"/>
              </a:buClr>
            </a:pPr>
            <a:r>
              <a:rPr lang="it-IT" sz="2000" dirty="0"/>
              <a:t>Aggiunta di nuovi campi per funzionalità ancora non implementate</a:t>
            </a:r>
          </a:p>
          <a:p>
            <a:pPr>
              <a:buClr>
                <a:srgbClr val="00B050"/>
              </a:buClr>
            </a:pPr>
            <a:r>
              <a:rPr lang="it-IT" sz="2000" dirty="0"/>
              <a:t>Trasformare i dataset da CSV a JSON (in modo da mantenere le strutture gerarchiche)</a:t>
            </a:r>
          </a:p>
        </p:txBody>
      </p:sp>
    </p:spTree>
    <p:extLst>
      <p:ext uri="{BB962C8B-B14F-4D97-AF65-F5344CB8AC3E}">
        <p14:creationId xmlns:p14="http://schemas.microsoft.com/office/powerpoint/2010/main" val="5526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FA261-CF10-4CE2-8B95-D26F437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FB61A-6C94-45BD-8069-DFCE81C4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 err="1">
                <a:hlinkClick r:id="rId2"/>
              </a:rPr>
              <a:t>Trello</a:t>
            </a:r>
            <a:endParaRPr lang="it-IT" sz="2000" dirty="0"/>
          </a:p>
          <a:p>
            <a:r>
              <a:rPr lang="it-IT" sz="2000" dirty="0">
                <a:hlinkClick r:id="rId3"/>
              </a:rPr>
              <a:t>GitHub</a:t>
            </a:r>
            <a:endParaRPr lang="it-IT" sz="2000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54" name="Picture 6" descr="GitHub - Informatica e telecomunicazioni IISS Fermi Aragona">
            <a:extLst>
              <a:ext uri="{FF2B5EF4-FFF2-40B4-BE49-F238E27FC236}">
                <a16:creationId xmlns:a16="http://schemas.microsoft.com/office/drawing/2014/main" id="{81C16E0E-2757-4505-B1EA-9E655852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194" y="5019289"/>
            <a:ext cx="2080806" cy="114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72718D-5044-4073-AA22-F1B90CA81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766" y="5357934"/>
            <a:ext cx="2295428" cy="4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9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3"/>
      </a:lt2>
      <a:accent1>
        <a:srgbClr val="CC44C0"/>
      </a:accent1>
      <a:accent2>
        <a:srgbClr val="BA3276"/>
      </a:accent2>
      <a:accent3>
        <a:srgbClr val="CC444F"/>
      </a:accent3>
      <a:accent4>
        <a:srgbClr val="BA6032"/>
      </a:accent4>
      <a:accent5>
        <a:srgbClr val="C0A040"/>
      </a:accent5>
      <a:accent6>
        <a:srgbClr val="98AE2F"/>
      </a:accent6>
      <a:hlink>
        <a:srgbClr val="32963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Book (Corpo)</vt:lpstr>
      <vt:lpstr>Franklin Gothic Demi</vt:lpstr>
      <vt:lpstr>Wingdings 2</vt:lpstr>
      <vt:lpstr>DividendVTI</vt:lpstr>
      <vt:lpstr>TOP-TED Compito 2</vt:lpstr>
      <vt:lpstr>Job</vt:lpstr>
      <vt:lpstr>DATI</vt:lpstr>
      <vt:lpstr>DATI(2)</vt:lpstr>
      <vt:lpstr>SCHEMA FINALE</vt:lpstr>
      <vt:lpstr>criticità e possibili evoluzioni</vt:lpstr>
      <vt:lpstr>Link utili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TED-CHARTS</dc:title>
  <dc:creator>Andrea Cassina</dc:creator>
  <cp:lastModifiedBy>Andrea Cassina</cp:lastModifiedBy>
  <cp:revision>28</cp:revision>
  <dcterms:created xsi:type="dcterms:W3CDTF">2021-05-10T13:03:29Z</dcterms:created>
  <dcterms:modified xsi:type="dcterms:W3CDTF">2021-06-05T14:54:39Z</dcterms:modified>
</cp:coreProperties>
</file>