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64" r:id="rId6"/>
    <p:sldId id="259" r:id="rId7"/>
    <p:sldId id="265" r:id="rId8"/>
    <p:sldId id="260" r:id="rId9"/>
    <p:sldId id="261" r:id="rId10"/>
    <p:sldId id="266" r:id="rId11"/>
    <p:sldId id="262" r:id="rId12"/>
    <p:sldId id="263" r:id="rId13"/>
    <p:sldId id="267" r:id="rId14"/>
  </p:sldIdLst>
  <p:sldSz cx="12192000" cy="6858000"/>
  <p:notesSz cx="6858000" cy="9144000"/>
  <p:embeddedFontLst>
    <p:embeddedFont>
      <p:font typeface="Fira Code" panose="020B0809050000020004" pitchFamily="49" charset="0"/>
      <p:regular r:id="rId16"/>
      <p:bold r:id="rId17"/>
    </p:embeddedFont>
    <p:embeddedFont>
      <p:font typeface="Gill Sans" panose="020B0502020104020203" pitchFamily="34" charset="-79"/>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0"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4"/>
    <p:restoredTop sz="94689"/>
  </p:normalViewPr>
  <p:slideViewPr>
    <p:cSldViewPr snapToGrid="0">
      <p:cViewPr varScale="1">
        <p:scale>
          <a:sx n="147" d="100"/>
          <a:sy n="147"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055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51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25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41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‹N›</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‹N›</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a:solidFill>
                  <a:srgbClr val="FFFFFF"/>
                </a:solidFill>
                <a:latin typeface="Gill Sans"/>
                <a:ea typeface="Gill Sans"/>
                <a:cs typeface="Gill Sans"/>
                <a:sym typeface="Gill Sans"/>
              </a:rPr>
              <a:t>FINAL PROJECT TEMPLATE</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242391" y="702156"/>
            <a:ext cx="7018443" cy="5624216"/>
          </a:xfrm>
          <a:prstGeom prst="rect">
            <a:avLst/>
          </a:prstGeom>
          <a:noFill/>
          <a:ln>
            <a:noFill/>
          </a:ln>
        </p:spPr>
        <p:txBody>
          <a:bodyPr spcFirstLastPara="1" wrap="square" lIns="91425" tIns="45700" rIns="91425" bIns="45700" anchor="ctr" anchorCtr="0">
            <a:normAutofit fontScale="85000" lnSpcReduction="20000"/>
          </a:bodyPr>
          <a:lstStyle/>
          <a:p>
            <a:pPr marL="0" lvl="0" indent="-93472" algn="l" rtl="0">
              <a:lnSpc>
                <a:spcPct val="100000"/>
              </a:lnSpc>
              <a:spcBef>
                <a:spcPts val="0"/>
              </a:spcBef>
              <a:spcAft>
                <a:spcPts val="0"/>
              </a:spcAft>
              <a:buSzPts val="1472"/>
              <a:buFont typeface="Noto Sans Symbols"/>
              <a:buChar char="◼"/>
            </a:pPr>
            <a:r>
              <a:rPr lang="en-US" dirty="0">
                <a:latin typeface="Arial" panose="020B0604020202020204" pitchFamily="34" charset="0"/>
                <a:cs typeface="Arial" panose="020B0604020202020204" pitchFamily="34" charset="0"/>
              </a:rPr>
              <a:t>Summarize ongoing incident: </a:t>
            </a:r>
            <a:endParaRPr dirty="0">
              <a:latin typeface="Arial" panose="020B0604020202020204" pitchFamily="34" charset="0"/>
              <a:cs typeface="Arial" panose="020B0604020202020204" pitchFamily="34" charset="0"/>
            </a:endParaRPr>
          </a:p>
          <a:p>
            <a:r>
              <a:rPr lang="it-IT" dirty="0">
                <a:solidFill>
                  <a:srgbClr val="0E0E0E"/>
                </a:solidFill>
                <a:effectLst/>
                <a:latin typeface="Arial" panose="020B0604020202020204" pitchFamily="34" charset="0"/>
                <a:cs typeface="Arial" panose="020B0604020202020204" pitchFamily="34" charset="0"/>
              </a:rPr>
              <a:t>A ransomware </a:t>
            </a:r>
            <a:r>
              <a:rPr lang="it-IT" dirty="0" err="1">
                <a:solidFill>
                  <a:srgbClr val="0E0E0E"/>
                </a:solidFill>
                <a:effectLst/>
                <a:latin typeface="Arial" panose="020B0604020202020204" pitchFamily="34" charset="0"/>
                <a:cs typeface="Arial" panose="020B0604020202020204" pitchFamily="34" charset="0"/>
              </a:rPr>
              <a:t>attack</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has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been</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reported</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affecting</a:t>
            </a:r>
            <a:r>
              <a:rPr lang="it-IT" dirty="0">
                <a:solidFill>
                  <a:srgbClr val="0E0E0E"/>
                </a:solidFill>
                <a:effectLst/>
                <a:latin typeface="Arial" panose="020B0604020202020204" pitchFamily="34" charset="0"/>
                <a:cs typeface="Arial" panose="020B0604020202020204" pitchFamily="34" charset="0"/>
              </a:rPr>
              <a:t> multiple systems </a:t>
            </a:r>
            <a:r>
              <a:rPr lang="it-IT" dirty="0" err="1">
                <a:solidFill>
                  <a:srgbClr val="0E0E0E"/>
                </a:solidFill>
                <a:effectLst/>
                <a:latin typeface="Arial" panose="020B0604020202020204" pitchFamily="34" charset="0"/>
                <a:cs typeface="Arial" panose="020B0604020202020204" pitchFamily="34" charset="0"/>
              </a:rPr>
              <a:t>used</a:t>
            </a:r>
            <a:r>
              <a:rPr lang="it-IT" dirty="0">
                <a:solidFill>
                  <a:srgbClr val="0E0E0E"/>
                </a:solidFill>
                <a:effectLst/>
                <a:latin typeface="Arial" panose="020B0604020202020204" pitchFamily="34" charset="0"/>
                <a:cs typeface="Arial" panose="020B0604020202020204" pitchFamily="34" charset="0"/>
              </a:rPr>
              <a:t> by doctors, nurses, and </a:t>
            </a:r>
            <a:r>
              <a:rPr lang="it-IT" dirty="0" err="1">
                <a:solidFill>
                  <a:srgbClr val="0E0E0E"/>
                </a:solidFill>
                <a:effectLst/>
                <a:latin typeface="Arial" panose="020B0604020202020204" pitchFamily="34" charset="0"/>
                <a:cs typeface="Arial" panose="020B0604020202020204" pitchFamily="34" charset="0"/>
              </a:rPr>
              <a:t>administrative</a:t>
            </a:r>
            <a:r>
              <a:rPr lang="it-IT" dirty="0">
                <a:solidFill>
                  <a:srgbClr val="0E0E0E"/>
                </a:solidFill>
                <a:effectLst/>
                <a:latin typeface="Arial" panose="020B0604020202020204" pitchFamily="34" charset="0"/>
                <a:cs typeface="Arial" panose="020B0604020202020204" pitchFamily="34" charset="0"/>
              </a:rPr>
              <a:t> staff. The ransomware demands a payment of one </a:t>
            </a:r>
            <a:r>
              <a:rPr lang="it-IT" dirty="0" err="1">
                <a:solidFill>
                  <a:srgbClr val="0E0E0E"/>
                </a:solidFill>
                <a:effectLst/>
                <a:latin typeface="Arial" panose="020B0604020202020204" pitchFamily="34" charset="0"/>
                <a:cs typeface="Arial" panose="020B0604020202020204" pitchFamily="34" charset="0"/>
              </a:rPr>
              <a:t>million</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dollars</a:t>
            </a:r>
            <a:r>
              <a:rPr lang="it-IT" dirty="0">
                <a:solidFill>
                  <a:srgbClr val="0E0E0E"/>
                </a:solidFill>
                <a:effectLst/>
                <a:latin typeface="Arial" panose="020B0604020202020204" pitchFamily="34" charset="0"/>
                <a:cs typeface="Arial" panose="020B0604020202020204" pitchFamily="34" charset="0"/>
              </a:rPr>
              <a:t> in Bitcoin to </a:t>
            </a:r>
            <a:r>
              <a:rPr lang="it-IT" dirty="0" err="1">
                <a:solidFill>
                  <a:srgbClr val="0E0E0E"/>
                </a:solidFill>
                <a:effectLst/>
                <a:latin typeface="Arial" panose="020B0604020202020204" pitchFamily="34" charset="0"/>
                <a:cs typeface="Arial" panose="020B0604020202020204" pitchFamily="34" charset="0"/>
              </a:rPr>
              <a:t>restore</a:t>
            </a:r>
            <a:r>
              <a:rPr lang="it-IT" dirty="0">
                <a:solidFill>
                  <a:srgbClr val="0E0E0E"/>
                </a:solidFill>
                <a:effectLst/>
                <a:latin typeface="Arial" panose="020B0604020202020204" pitchFamily="34" charset="0"/>
                <a:cs typeface="Arial" panose="020B0604020202020204" pitchFamily="34" charset="0"/>
              </a:rPr>
              <a:t> access. Critical systems for </a:t>
            </a:r>
            <a:r>
              <a:rPr lang="it-IT" dirty="0" err="1">
                <a:solidFill>
                  <a:srgbClr val="0E0E0E"/>
                </a:solidFill>
                <a:effectLst/>
                <a:latin typeface="Arial" panose="020B0604020202020204" pitchFamily="34" charset="0"/>
                <a:cs typeface="Arial" panose="020B0604020202020204" pitchFamily="34" charset="0"/>
              </a:rPr>
              <a:t>patient</a:t>
            </a:r>
            <a:r>
              <a:rPr lang="it-IT" dirty="0">
                <a:solidFill>
                  <a:srgbClr val="0E0E0E"/>
                </a:solidFill>
                <a:effectLst/>
                <a:latin typeface="Arial" panose="020B0604020202020204" pitchFamily="34" charset="0"/>
                <a:cs typeface="Arial" panose="020B0604020202020204" pitchFamily="34" charset="0"/>
              </a:rPr>
              <a:t> monitoring and treatment </a:t>
            </a:r>
            <a:r>
              <a:rPr lang="it-IT" dirty="0" err="1">
                <a:solidFill>
                  <a:srgbClr val="0E0E0E"/>
                </a:solidFill>
                <a:effectLst/>
                <a:latin typeface="Arial" panose="020B0604020202020204" pitchFamily="34" charset="0"/>
                <a:cs typeface="Arial" panose="020B0604020202020204" pitchFamily="34" charset="0"/>
              </a:rPr>
              <a:t>have</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been</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compromised</a:t>
            </a:r>
            <a:r>
              <a:rPr lang="it-IT" dirty="0">
                <a:solidFill>
                  <a:srgbClr val="0E0E0E"/>
                </a:solidFill>
                <a:effectLst/>
                <a:latin typeface="Arial" panose="020B0604020202020204" pitchFamily="34" charset="0"/>
                <a:cs typeface="Arial" panose="020B0604020202020204" pitchFamily="34" charset="0"/>
              </a:rPr>
              <a:t>, and the log </a:t>
            </a:r>
            <a:r>
              <a:rPr lang="it-IT" dirty="0" err="1">
                <a:solidFill>
                  <a:srgbClr val="0E0E0E"/>
                </a:solidFill>
                <a:effectLst/>
                <a:latin typeface="Arial" panose="020B0604020202020204" pitchFamily="34" charset="0"/>
                <a:cs typeface="Arial" panose="020B0604020202020204" pitchFamily="34" charset="0"/>
              </a:rPr>
              <a:t>analysis</a:t>
            </a:r>
            <a:r>
              <a:rPr lang="it-IT" dirty="0">
                <a:solidFill>
                  <a:srgbClr val="0E0E0E"/>
                </a:solidFill>
                <a:effectLst/>
                <a:latin typeface="Arial" panose="020B0604020202020204" pitchFamily="34" charset="0"/>
                <a:cs typeface="Arial" panose="020B0604020202020204" pitchFamily="34" charset="0"/>
              </a:rPr>
              <a:t> tool </a:t>
            </a:r>
            <a:r>
              <a:rPr lang="it-IT" dirty="0" err="1">
                <a:solidFill>
                  <a:srgbClr val="0E0E0E"/>
                </a:solidFill>
                <a:effectLst/>
                <a:latin typeface="Arial" panose="020B0604020202020204" pitchFamily="34" charset="0"/>
                <a:cs typeface="Arial" panose="020B0604020202020204" pitchFamily="34" charset="0"/>
              </a:rPr>
              <a:t>is</a:t>
            </a:r>
            <a:r>
              <a:rPr lang="it-IT" dirty="0">
                <a:solidFill>
                  <a:srgbClr val="0E0E0E"/>
                </a:solidFill>
                <a:effectLst/>
                <a:latin typeface="Arial" panose="020B0604020202020204" pitchFamily="34" charset="0"/>
                <a:cs typeface="Arial" panose="020B0604020202020204" pitchFamily="34" charset="0"/>
              </a:rPr>
              <a:t> no </a:t>
            </a:r>
            <a:r>
              <a:rPr lang="it-IT" dirty="0" err="1">
                <a:solidFill>
                  <a:srgbClr val="0E0E0E"/>
                </a:solidFill>
                <a:effectLst/>
                <a:latin typeface="Arial" panose="020B0604020202020204" pitchFamily="34" charset="0"/>
                <a:cs typeface="Arial" panose="020B0604020202020204" pitchFamily="34" charset="0"/>
              </a:rPr>
              <a:t>longer</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accessible</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This</a:t>
            </a:r>
            <a:r>
              <a:rPr lang="it-IT" dirty="0">
                <a:solidFill>
                  <a:srgbClr val="0E0E0E"/>
                </a:solidFill>
                <a:effectLst/>
                <a:latin typeface="Arial" panose="020B0604020202020204" pitchFamily="34" charset="0"/>
                <a:cs typeface="Arial" panose="020B0604020202020204" pitchFamily="34" charset="0"/>
              </a:rPr>
              <a:t> situation </a:t>
            </a:r>
            <a:r>
              <a:rPr lang="it-IT" dirty="0" err="1">
                <a:solidFill>
                  <a:srgbClr val="0E0E0E"/>
                </a:solidFill>
                <a:effectLst/>
                <a:latin typeface="Arial" panose="020B0604020202020204" pitchFamily="34" charset="0"/>
                <a:cs typeface="Arial" panose="020B0604020202020204" pitchFamily="34" charset="0"/>
              </a:rPr>
              <a:t>has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been</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declared</a:t>
            </a:r>
            <a:r>
              <a:rPr lang="it-IT" dirty="0">
                <a:solidFill>
                  <a:srgbClr val="0E0E0E"/>
                </a:solidFill>
                <a:effectLst/>
                <a:latin typeface="Arial" panose="020B0604020202020204" pitchFamily="34" charset="0"/>
                <a:cs typeface="Arial" panose="020B0604020202020204" pitchFamily="34" charset="0"/>
              </a:rPr>
              <a:t> a </a:t>
            </a:r>
            <a:r>
              <a:rPr lang="it-IT" dirty="0" err="1">
                <a:solidFill>
                  <a:srgbClr val="0E0E0E"/>
                </a:solidFill>
                <a:effectLst/>
                <a:latin typeface="Arial" panose="020B0604020202020204" pitchFamily="34" charset="0"/>
                <a:cs typeface="Arial" panose="020B0604020202020204" pitchFamily="34" charset="0"/>
              </a:rPr>
              <a:t>critical</a:t>
            </a:r>
            <a:r>
              <a:rPr lang="it-IT" dirty="0">
                <a:solidFill>
                  <a:srgbClr val="0E0E0E"/>
                </a:solidFill>
                <a:effectLst/>
                <a:latin typeface="Arial" panose="020B0604020202020204" pitchFamily="34" charset="0"/>
                <a:cs typeface="Arial" panose="020B0604020202020204" pitchFamily="34" charset="0"/>
              </a:rPr>
              <a:t> security </a:t>
            </a:r>
            <a:r>
              <a:rPr lang="it-IT" dirty="0" err="1">
                <a:solidFill>
                  <a:srgbClr val="0E0E0E"/>
                </a:solidFill>
                <a:effectLst/>
                <a:latin typeface="Arial" panose="020B0604020202020204" pitchFamily="34" charset="0"/>
                <a:cs typeface="Arial" panose="020B0604020202020204" pitchFamily="34" charset="0"/>
              </a:rPr>
              <a:t>incident</a:t>
            </a:r>
            <a:r>
              <a:rPr lang="it-IT" dirty="0">
                <a:solidFill>
                  <a:srgbClr val="0E0E0E"/>
                </a:solidFill>
                <a:effectLst/>
                <a:latin typeface="Arial" panose="020B0604020202020204" pitchFamily="34" charset="0"/>
                <a:cs typeface="Arial" panose="020B0604020202020204" pitchFamily="34" charset="0"/>
              </a:rPr>
              <a:t> by the security leader.</a:t>
            </a:r>
          </a:p>
          <a:p>
            <a:pPr marL="0" lvl="0" indent="-93472" algn="l" rtl="0">
              <a:lnSpc>
                <a:spcPct val="100000"/>
              </a:lnSpc>
              <a:spcBef>
                <a:spcPts val="920"/>
              </a:spcBef>
              <a:spcAft>
                <a:spcPts val="0"/>
              </a:spcAft>
              <a:buSzPts val="1472"/>
              <a:buFont typeface="Noto Sans Symbols"/>
              <a:buChar char="◼"/>
            </a:pPr>
            <a:r>
              <a:rPr lang="en-US" dirty="0">
                <a:latin typeface="Arial" panose="020B0604020202020204" pitchFamily="34" charset="0"/>
                <a:cs typeface="Arial" panose="020B0604020202020204" pitchFamily="34" charset="0"/>
              </a:rPr>
              <a:t>Document actions or notes from the following steps of the initial incident response checklist</a:t>
            </a:r>
            <a:endParaRPr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1: Document that end users discovered the issue</a:t>
            </a:r>
            <a:endParaRPr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2:</a:t>
            </a:r>
          </a:p>
          <a:p>
            <a:pPr marL="800100" lvl="1" indent="-342900">
              <a:spcBef>
                <a:spcPts val="920"/>
              </a:spcBef>
              <a:buSzPts val="1472"/>
              <a:buFont typeface="Arial"/>
              <a:buChar char="•"/>
            </a:pPr>
            <a:r>
              <a:rPr lang="it-IT" dirty="0">
                <a:latin typeface="Arial" panose="020B0604020202020204" pitchFamily="34" charset="0"/>
                <a:cs typeface="Arial" panose="020B0604020202020204" pitchFamily="34" charset="0"/>
              </a:rPr>
              <a:t>Systems </a:t>
            </a:r>
            <a:r>
              <a:rPr lang="it-IT" dirty="0" err="1">
                <a:latin typeface="Arial" panose="020B0604020202020204" pitchFamily="34" charset="0"/>
                <a:cs typeface="Arial" panose="020B0604020202020204" pitchFamily="34" charset="0"/>
              </a:rPr>
              <a:t>not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available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anymore</a:t>
            </a:r>
            <a:endParaRPr lang="it-IT" dirty="0">
              <a:latin typeface="Arial" panose="020B0604020202020204" pitchFamily="34" charset="0"/>
              <a:cs typeface="Arial" panose="020B0604020202020204" pitchFamily="34" charset="0"/>
            </a:endParaRPr>
          </a:p>
          <a:p>
            <a:pPr marL="800100" lvl="1" indent="-342900">
              <a:spcBef>
                <a:spcPts val="920"/>
              </a:spcBef>
              <a:buSzPts val="1472"/>
              <a:buFont typeface="Arial"/>
              <a:buChar char="•"/>
            </a:pPr>
            <a:r>
              <a:rPr lang="it-IT" dirty="0">
                <a:latin typeface="Arial" panose="020B0604020202020204" pitchFamily="34" charset="0"/>
                <a:cs typeface="Arial" panose="020B0604020202020204" pitchFamily="34" charset="0"/>
              </a:rPr>
              <a:t>Critical impact</a:t>
            </a:r>
          </a:p>
          <a:p>
            <a:pPr marL="800100" lvl="1" indent="-342900">
              <a:spcBef>
                <a:spcPts val="920"/>
              </a:spcBef>
              <a:buSzPts val="1472"/>
              <a:buFont typeface="Arial"/>
              <a:buChar char="•"/>
            </a:pPr>
            <a:r>
              <a:rPr lang="it-IT" dirty="0">
                <a:latin typeface="Arial" panose="020B0604020202020204" pitchFamily="34" charset="0"/>
                <a:cs typeface="Arial" panose="020B0604020202020204" pitchFamily="34" charset="0"/>
              </a:rPr>
              <a:t>Windows 10 PRO, 192.168.187.65, CYBER-ND03-W10</a:t>
            </a:r>
            <a:endParaRPr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3: </a:t>
            </a:r>
          </a:p>
          <a:p>
            <a:pPr marL="800100" lvl="1" indent="-342900">
              <a:spcBef>
                <a:spcPts val="920"/>
              </a:spcBef>
              <a:buSzPts val="1472"/>
              <a:buFont typeface="Arial"/>
              <a:buChar char="•"/>
            </a:pPr>
            <a:r>
              <a:rPr lang="it-IT" dirty="0" err="1">
                <a:latin typeface="Arial" panose="020B0604020202020204" pitchFamily="34" charset="0"/>
                <a:cs typeface="Arial" panose="020B0604020202020204" pitchFamily="34" charset="0"/>
              </a:rPr>
              <a:t>Incident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confirmed</a:t>
            </a:r>
            <a:endParaRPr lang="it-IT" dirty="0">
              <a:latin typeface="Arial" panose="020B0604020202020204" pitchFamily="34" charset="0"/>
              <a:cs typeface="Arial" panose="020B0604020202020204" pitchFamily="34" charset="0"/>
            </a:endParaRPr>
          </a:p>
          <a:p>
            <a:pPr marL="800100" lvl="1" indent="-342900">
              <a:spcBef>
                <a:spcPts val="920"/>
              </a:spcBef>
              <a:buSzPts val="1472"/>
              <a:buFont typeface="Arial"/>
              <a:buChar char="•"/>
            </a:pPr>
            <a:r>
              <a:rPr lang="it-IT" dirty="0" err="1">
                <a:latin typeface="Arial" panose="020B0604020202020204" pitchFamily="34" charset="0"/>
                <a:cs typeface="Arial" panose="020B0604020202020204" pitchFamily="34" charset="0"/>
              </a:rPr>
              <a:t>Incident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still</a:t>
            </a:r>
            <a:r>
              <a:rPr lang="it-IT" dirty="0">
                <a:latin typeface="Arial" panose="020B0604020202020204" pitchFamily="34" charset="0"/>
                <a:cs typeface="Arial" panose="020B0604020202020204" pitchFamily="34" charset="0"/>
              </a:rPr>
              <a:t> in progress</a:t>
            </a:r>
          </a:p>
          <a:p>
            <a:pPr marL="800100" lvl="1" indent="-342900">
              <a:spcBef>
                <a:spcPts val="920"/>
              </a:spcBef>
              <a:buSzPts val="1472"/>
              <a:buFont typeface="Arial"/>
              <a:buChar char="•"/>
            </a:pPr>
            <a:r>
              <a:rPr lang="it-IT" dirty="0" err="1">
                <a:latin typeface="Arial" panose="020B0604020202020204" pitchFamily="34" charset="0"/>
                <a:cs typeface="Arial" panose="020B0604020202020204" pitchFamily="34" charset="0"/>
              </a:rPr>
              <a:t>Response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urgent</a:t>
            </a:r>
            <a:endParaRPr lang="it-IT" dirty="0">
              <a:latin typeface="Arial" panose="020B0604020202020204" pitchFamily="34" charset="0"/>
              <a:cs typeface="Arial" panose="020B0604020202020204" pitchFamily="34" charset="0"/>
            </a:endParaRPr>
          </a:p>
          <a:p>
            <a:pPr marL="800100" lvl="1" indent="-342900">
              <a:spcBef>
                <a:spcPts val="920"/>
              </a:spcBef>
              <a:buSzPts val="1472"/>
              <a:buFont typeface="Arial"/>
              <a:buChar char="•"/>
            </a:pPr>
            <a:r>
              <a:rPr lang="it-IT" dirty="0">
                <a:latin typeface="Arial" panose="020B0604020202020204" pitchFamily="34" charset="0"/>
                <a:cs typeface="Arial" panose="020B0604020202020204" pitchFamily="34" charset="0"/>
              </a:rPr>
              <a:t>Not sure. </a:t>
            </a:r>
            <a:r>
              <a:rPr lang="it-IT" dirty="0" err="1">
                <a:latin typeface="Arial" panose="020B0604020202020204" pitchFamily="34" charset="0"/>
                <a:cs typeface="Arial" panose="020B0604020202020204" pitchFamily="34" charset="0"/>
              </a:rPr>
              <a:t>We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don’t</a:t>
            </a:r>
            <a:r>
              <a:rPr lang="it-IT" dirty="0">
                <a:latin typeface="Arial" panose="020B0604020202020204" pitchFamily="34" charset="0"/>
                <a:cs typeface="Arial" panose="020B0604020202020204" pitchFamily="34" charset="0"/>
              </a:rPr>
              <a:t> care.</a:t>
            </a:r>
          </a:p>
          <a:p>
            <a:pPr marL="800100" lvl="1" indent="-342900">
              <a:spcBef>
                <a:spcPts val="920"/>
              </a:spcBef>
              <a:buSzPts val="1472"/>
              <a:buFont typeface="Arial"/>
              <a:buChar char="•"/>
            </a:pPr>
            <a:r>
              <a:rPr lang="it-IT" dirty="0">
                <a:latin typeface="Arial" panose="020B0604020202020204" pitchFamily="34" charset="0"/>
                <a:cs typeface="Arial" panose="020B0604020202020204" pitchFamily="34" charset="0"/>
              </a:rPr>
              <a:t>Ransomware</a:t>
            </a:r>
            <a:endParaRPr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4: The lives of the staff are not at risk. The lives of the patients could be at risk.</a:t>
            </a: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6: Category A "A threat to public safety or life." The attack compromises access to clinical care for hospital patients. The other categories, while all true, are of lesser relevance.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231759" y="702156"/>
            <a:ext cx="7029076" cy="5666746"/>
          </a:xfrm>
          <a:prstGeom prst="rect">
            <a:avLst/>
          </a:prstGeom>
          <a:noFill/>
          <a:ln>
            <a:noFill/>
          </a:ln>
        </p:spPr>
        <p:txBody>
          <a:bodyPr spcFirstLastPara="1" wrap="square" lIns="91425" tIns="45700" rIns="91425" bIns="45700" anchor="ctr" anchorCtr="0">
            <a:normAutofit fontScale="92500" lnSpcReduction="10000"/>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Arial"/>
                <a:ea typeface="Arial"/>
                <a:cs typeface="Arial"/>
                <a:sym typeface="Arial"/>
              </a:rPr>
              <a:t>Summarize recommendation to contain, eradicate, and recover:</a:t>
            </a:r>
          </a:p>
          <a:p>
            <a:pPr marL="0" lvl="0" indent="-93472" algn="l" rtl="0">
              <a:lnSpc>
                <a:spcPct val="100000"/>
              </a:lnSpc>
              <a:spcBef>
                <a:spcPts val="0"/>
              </a:spcBef>
              <a:spcAft>
                <a:spcPts val="0"/>
              </a:spcAft>
              <a:buSzPts val="1472"/>
              <a:buFont typeface="Noto Sans Symbols"/>
              <a:buChar char="◼"/>
            </a:pPr>
            <a:endParaRPr dirty="0">
              <a:latin typeface="Times New Roman" panose="02020603050405020304" pitchFamily="18" charset="0"/>
              <a:cs typeface="Times New Roman" panose="02020603050405020304" pitchFamily="18" charset="0"/>
            </a:endParaRPr>
          </a:p>
          <a:p>
            <a:r>
              <a:rPr lang="it-IT" dirty="0">
                <a:solidFill>
                  <a:srgbClr val="0E0E0E"/>
                </a:solidFill>
                <a:effectLst/>
                <a:latin typeface="Times New Roman" panose="02020603050405020304" pitchFamily="18" charset="0"/>
                <a:cs typeface="Times New Roman" panose="02020603050405020304" pitchFamily="18" charset="0"/>
              </a:rPr>
              <a:t>1. </a:t>
            </a:r>
            <a:r>
              <a:rPr lang="it-IT" b="1" dirty="0" err="1">
                <a:solidFill>
                  <a:srgbClr val="0E0E0E"/>
                </a:solidFill>
                <a:effectLst/>
                <a:latin typeface="Times New Roman" panose="02020603050405020304" pitchFamily="18" charset="0"/>
                <a:cs typeface="Times New Roman" panose="02020603050405020304" pitchFamily="18" charset="0"/>
              </a:rPr>
              <a:t>Containment</a:t>
            </a:r>
            <a:r>
              <a:rPr lang="it-IT" b="1" dirty="0">
                <a:solidFill>
                  <a:srgbClr val="0E0E0E"/>
                </a:solidFill>
                <a:effectLst/>
                <a:latin typeface="Times New Roman" panose="02020603050405020304" pitchFamily="18" charset="0"/>
                <a:cs typeface="Times New Roman" panose="02020603050405020304" pitchFamily="18" charset="0"/>
              </a:rPr>
              <a:t>:</a:t>
            </a:r>
            <a:endParaRPr lang="it-IT" dirty="0">
              <a:solidFill>
                <a:srgbClr val="0E0E0E"/>
              </a:solidFill>
              <a:effectLst/>
              <a:latin typeface="Times New Roman" panose="02020603050405020304" pitchFamily="18" charset="0"/>
              <a:cs typeface="Times New Roman" panose="02020603050405020304" pitchFamily="18" charset="0"/>
            </a:endParaRP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a:solidFill>
                  <a:srgbClr val="0E0E0E"/>
                </a:solidFill>
                <a:effectLst/>
                <a:latin typeface="Times New Roman" panose="02020603050405020304" pitchFamily="18" charset="0"/>
                <a:cs typeface="Times New Roman" panose="02020603050405020304" pitchFamily="18" charset="0"/>
              </a:rPr>
              <a:t>Isolate </a:t>
            </a:r>
            <a:r>
              <a:rPr lang="it-IT" b="1" dirty="0" err="1">
                <a:solidFill>
                  <a:srgbClr val="0E0E0E"/>
                </a:solidFill>
                <a:effectLst/>
                <a:latin typeface="Times New Roman" panose="02020603050405020304" pitchFamily="18" charset="0"/>
                <a:cs typeface="Times New Roman" panose="02020603050405020304" pitchFamily="18" charset="0"/>
              </a:rPr>
              <a:t>Affected</a:t>
            </a:r>
            <a:r>
              <a:rPr lang="it-IT" b="1" dirty="0">
                <a:solidFill>
                  <a:srgbClr val="0E0E0E"/>
                </a:solidFill>
                <a:effectLst/>
                <a:latin typeface="Times New Roman" panose="02020603050405020304" pitchFamily="18" charset="0"/>
                <a:cs typeface="Times New Roman" panose="02020603050405020304" pitchFamily="18" charset="0"/>
              </a:rPr>
              <a:t> Systems:</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Immediately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disconnect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infected</a:t>
            </a:r>
            <a:r>
              <a:rPr lang="it-IT" dirty="0">
                <a:solidFill>
                  <a:srgbClr val="0E0E0E"/>
                </a:solidFill>
                <a:effectLst/>
                <a:latin typeface="Times New Roman" panose="02020603050405020304" pitchFamily="18" charset="0"/>
                <a:cs typeface="Times New Roman" panose="02020603050405020304" pitchFamily="18" charset="0"/>
              </a:rPr>
              <a:t> systems from the network to </a:t>
            </a:r>
            <a:r>
              <a:rPr lang="it-IT" dirty="0" err="1">
                <a:solidFill>
                  <a:srgbClr val="0E0E0E"/>
                </a:solidFill>
                <a:effectLst/>
                <a:latin typeface="Times New Roman" panose="02020603050405020304" pitchFamily="18" charset="0"/>
                <a:cs typeface="Times New Roman" panose="02020603050405020304" pitchFamily="18" charset="0"/>
              </a:rPr>
              <a:t>prevent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further</a:t>
            </a:r>
            <a:r>
              <a:rPr lang="it-IT" dirty="0">
                <a:solidFill>
                  <a:srgbClr val="0E0E0E"/>
                </a:solidFill>
                <a:effectLst/>
                <a:latin typeface="Times New Roman" panose="02020603050405020304" pitchFamily="18" charset="0"/>
                <a:cs typeface="Times New Roman" panose="02020603050405020304" pitchFamily="18" charset="0"/>
              </a:rPr>
              <a:t> spread of the ransomware.</a:t>
            </a: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err="1">
                <a:solidFill>
                  <a:srgbClr val="0E0E0E"/>
                </a:solidFill>
                <a:effectLst/>
                <a:latin typeface="Times New Roman" panose="02020603050405020304" pitchFamily="18" charset="0"/>
                <a:cs typeface="Times New Roman" panose="02020603050405020304" pitchFamily="18" charset="0"/>
              </a:rPr>
              <a:t>Shutdown</a:t>
            </a:r>
            <a:r>
              <a:rPr lang="it-IT" b="1" dirty="0">
                <a:solidFill>
                  <a:srgbClr val="0E0E0E"/>
                </a:solidFill>
                <a:effectLst/>
                <a:latin typeface="Times New Roman" panose="02020603050405020304" pitchFamily="18" charset="0"/>
                <a:cs typeface="Times New Roman" panose="02020603050405020304" pitchFamily="18" charset="0"/>
              </a:rPr>
              <a:t> Non-</a:t>
            </a:r>
            <a:r>
              <a:rPr lang="it-IT" b="1" dirty="0" err="1">
                <a:solidFill>
                  <a:srgbClr val="0E0E0E"/>
                </a:solidFill>
                <a:effectLst/>
                <a:latin typeface="Times New Roman" panose="02020603050405020304" pitchFamily="18" charset="0"/>
                <a:cs typeface="Times New Roman" panose="02020603050405020304" pitchFamily="18" charset="0"/>
              </a:rPr>
              <a:t>Essential</a:t>
            </a:r>
            <a:r>
              <a:rPr lang="it-IT" b="1" dirty="0">
                <a:solidFill>
                  <a:srgbClr val="0E0E0E"/>
                </a:solidFill>
                <a:effectLst/>
                <a:latin typeface="Times New Roman" panose="02020603050405020304" pitchFamily="18" charset="0"/>
                <a:cs typeface="Times New Roman" panose="02020603050405020304" pitchFamily="18" charset="0"/>
              </a:rPr>
              <a:t> Systems:</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Temporarily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shut</a:t>
            </a:r>
            <a:r>
              <a:rPr lang="it-IT" dirty="0">
                <a:solidFill>
                  <a:srgbClr val="0E0E0E"/>
                </a:solidFill>
                <a:effectLst/>
                <a:latin typeface="Times New Roman" panose="02020603050405020304" pitchFamily="18" charset="0"/>
                <a:cs typeface="Times New Roman" panose="02020603050405020304" pitchFamily="18" charset="0"/>
              </a:rPr>
              <a:t> down </a:t>
            </a:r>
            <a:r>
              <a:rPr lang="it-IT" dirty="0" err="1">
                <a:solidFill>
                  <a:srgbClr val="0E0E0E"/>
                </a:solidFill>
                <a:effectLst/>
                <a:latin typeface="Times New Roman" panose="02020603050405020304" pitchFamily="18" charset="0"/>
                <a:cs typeface="Times New Roman" panose="02020603050405020304" pitchFamily="18" charset="0"/>
              </a:rPr>
              <a:t>other</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vulnerable</a:t>
            </a:r>
            <a:r>
              <a:rPr lang="it-IT" dirty="0">
                <a:solidFill>
                  <a:srgbClr val="0E0E0E"/>
                </a:solidFill>
                <a:effectLst/>
                <a:latin typeface="Times New Roman" panose="02020603050405020304" pitchFamily="18" charset="0"/>
                <a:cs typeface="Times New Roman" panose="02020603050405020304" pitchFamily="18" charset="0"/>
              </a:rPr>
              <a:t> systems to </a:t>
            </a:r>
            <a:r>
              <a:rPr lang="it-IT" dirty="0" err="1">
                <a:solidFill>
                  <a:srgbClr val="0E0E0E"/>
                </a:solidFill>
                <a:effectLst/>
                <a:latin typeface="Times New Roman" panose="02020603050405020304" pitchFamily="18" charset="0"/>
                <a:cs typeface="Times New Roman" panose="02020603050405020304" pitchFamily="18" charset="0"/>
              </a:rPr>
              <a:t>avoid</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additional</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infections</a:t>
            </a:r>
            <a:r>
              <a:rPr lang="it-IT" dirty="0">
                <a:solidFill>
                  <a:srgbClr val="0E0E0E"/>
                </a:solidFill>
                <a:effectLst/>
                <a:latin typeface="Times New Roman" panose="02020603050405020304" pitchFamily="18" charset="0"/>
                <a:cs typeface="Times New Roman" panose="02020603050405020304" pitchFamily="18" charset="0"/>
              </a:rPr>
              <a:t>.</a:t>
            </a: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err="1">
                <a:solidFill>
                  <a:srgbClr val="0E0E0E"/>
                </a:solidFill>
                <a:effectLst/>
                <a:latin typeface="Times New Roman" panose="02020603050405020304" pitchFamily="18" charset="0"/>
                <a:cs typeface="Times New Roman" panose="02020603050405020304" pitchFamily="18" charset="0"/>
              </a:rPr>
              <a:t>Activate</a:t>
            </a:r>
            <a:r>
              <a:rPr lang="it-IT" b="1" dirty="0">
                <a:solidFill>
                  <a:srgbClr val="0E0E0E"/>
                </a:solidFill>
                <a:effectLst/>
                <a:latin typeface="Times New Roman" panose="02020603050405020304" pitchFamily="18" charset="0"/>
                <a:cs typeface="Times New Roman" panose="02020603050405020304" pitchFamily="18" charset="0"/>
              </a:rPr>
              <a:t> the </a:t>
            </a:r>
            <a:r>
              <a:rPr lang="it-IT" b="1" dirty="0" err="1">
                <a:solidFill>
                  <a:srgbClr val="0E0E0E"/>
                </a:solidFill>
                <a:effectLst/>
                <a:latin typeface="Times New Roman" panose="02020603050405020304" pitchFamily="18" charset="0"/>
                <a:cs typeface="Times New Roman" panose="02020603050405020304" pitchFamily="18" charset="0"/>
              </a:rPr>
              <a:t>Incident</a:t>
            </a:r>
            <a:r>
              <a:rPr lang="it-IT" b="1" dirty="0">
                <a:solidFill>
                  <a:srgbClr val="0E0E0E"/>
                </a:solidFill>
                <a:effectLst/>
                <a:latin typeface="Times New Roman" panose="02020603050405020304" pitchFamily="18" charset="0"/>
                <a:cs typeface="Times New Roman" panose="02020603050405020304" pitchFamily="18" charset="0"/>
              </a:rPr>
              <a:t> </a:t>
            </a:r>
            <a:r>
              <a:rPr lang="it-IT" b="1" dirty="0" err="1">
                <a:solidFill>
                  <a:srgbClr val="0E0E0E"/>
                </a:solidFill>
                <a:effectLst/>
                <a:latin typeface="Times New Roman" panose="02020603050405020304" pitchFamily="18" charset="0"/>
                <a:cs typeface="Times New Roman" panose="02020603050405020304" pitchFamily="18" charset="0"/>
              </a:rPr>
              <a:t>Response</a:t>
            </a:r>
            <a:r>
              <a:rPr lang="it-IT" b="1" dirty="0">
                <a:solidFill>
                  <a:srgbClr val="0E0E0E"/>
                </a:solidFill>
                <a:effectLst/>
                <a:latin typeface="Times New Roman" panose="02020603050405020304" pitchFamily="18" charset="0"/>
                <a:cs typeface="Times New Roman" panose="02020603050405020304" pitchFamily="18" charset="0"/>
              </a:rPr>
              <a:t> Team:</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Mobilize</a:t>
            </a:r>
            <a:r>
              <a:rPr lang="it-IT" dirty="0">
                <a:solidFill>
                  <a:srgbClr val="0E0E0E"/>
                </a:solidFill>
                <a:effectLst/>
                <a:latin typeface="Times New Roman" panose="02020603050405020304" pitchFamily="18" charset="0"/>
                <a:cs typeface="Times New Roman" panose="02020603050405020304" pitchFamily="18" charset="0"/>
              </a:rPr>
              <a:t> the team to handle the situation, </a:t>
            </a:r>
            <a:r>
              <a:rPr lang="it-IT" dirty="0" err="1">
                <a:solidFill>
                  <a:srgbClr val="0E0E0E"/>
                </a:solidFill>
                <a:effectLst/>
                <a:latin typeface="Times New Roman" panose="02020603050405020304" pitchFamily="18" charset="0"/>
                <a:cs typeface="Times New Roman" panose="02020603050405020304" pitchFamily="18" charset="0"/>
              </a:rPr>
              <a:t>ensuring</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roles</a:t>
            </a:r>
            <a:r>
              <a:rPr lang="it-IT" dirty="0">
                <a:solidFill>
                  <a:srgbClr val="0E0E0E"/>
                </a:solidFill>
                <a:effectLst/>
                <a:latin typeface="Times New Roman" panose="02020603050405020304" pitchFamily="18" charset="0"/>
                <a:cs typeface="Times New Roman" panose="02020603050405020304" pitchFamily="18" charset="0"/>
              </a:rPr>
              <a:t> and </a:t>
            </a:r>
            <a:r>
              <a:rPr lang="it-IT" dirty="0" err="1">
                <a:solidFill>
                  <a:srgbClr val="0E0E0E"/>
                </a:solidFill>
                <a:effectLst/>
                <a:latin typeface="Times New Roman" panose="02020603050405020304" pitchFamily="18" charset="0"/>
                <a:cs typeface="Times New Roman" panose="02020603050405020304" pitchFamily="18" charset="0"/>
              </a:rPr>
              <a:t>responsibilities</a:t>
            </a:r>
            <a:r>
              <a:rPr lang="it-IT" dirty="0">
                <a:solidFill>
                  <a:srgbClr val="0E0E0E"/>
                </a:solidFill>
                <a:effectLst/>
                <a:latin typeface="Times New Roman" panose="02020603050405020304" pitchFamily="18" charset="0"/>
                <a:cs typeface="Times New Roman" panose="02020603050405020304" pitchFamily="18" charset="0"/>
              </a:rPr>
              <a:t> are </a:t>
            </a:r>
            <a:r>
              <a:rPr lang="it-IT" dirty="0" err="1">
                <a:solidFill>
                  <a:srgbClr val="0E0E0E"/>
                </a:solidFill>
                <a:effectLst/>
                <a:latin typeface="Times New Roman" panose="02020603050405020304" pitchFamily="18" charset="0"/>
                <a:cs typeface="Times New Roman" panose="02020603050405020304" pitchFamily="18" charset="0"/>
              </a:rPr>
              <a:t>clearly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defined</a:t>
            </a:r>
            <a:r>
              <a:rPr lang="it-IT" dirty="0">
                <a:solidFill>
                  <a:srgbClr val="0E0E0E"/>
                </a:solidFill>
                <a:effectLst/>
                <a:latin typeface="Times New Roman" panose="02020603050405020304" pitchFamily="18" charset="0"/>
                <a:cs typeface="Times New Roman" panose="02020603050405020304" pitchFamily="18" charset="0"/>
              </a:rPr>
              <a:t>.</a:t>
            </a:r>
          </a:p>
          <a:p>
            <a:r>
              <a:rPr lang="it-IT" dirty="0">
                <a:solidFill>
                  <a:srgbClr val="0E0E0E"/>
                </a:solidFill>
                <a:effectLst/>
                <a:latin typeface="Times New Roman" panose="02020603050405020304" pitchFamily="18" charset="0"/>
                <a:cs typeface="Times New Roman" panose="02020603050405020304" pitchFamily="18" charset="0"/>
              </a:rPr>
              <a:t>2. </a:t>
            </a:r>
            <a:r>
              <a:rPr lang="it-IT" b="1" dirty="0" err="1">
                <a:solidFill>
                  <a:srgbClr val="0E0E0E"/>
                </a:solidFill>
                <a:effectLst/>
                <a:latin typeface="Times New Roman" panose="02020603050405020304" pitchFamily="18" charset="0"/>
                <a:cs typeface="Times New Roman" panose="02020603050405020304" pitchFamily="18" charset="0"/>
              </a:rPr>
              <a:t>Eradication</a:t>
            </a:r>
            <a:r>
              <a:rPr lang="it-IT" b="1" dirty="0">
                <a:solidFill>
                  <a:srgbClr val="0E0E0E"/>
                </a:solidFill>
                <a:effectLst/>
                <a:latin typeface="Times New Roman" panose="02020603050405020304" pitchFamily="18" charset="0"/>
                <a:cs typeface="Times New Roman" panose="02020603050405020304" pitchFamily="18" charset="0"/>
              </a:rPr>
              <a:t>:</a:t>
            </a:r>
            <a:endParaRPr lang="it-IT" dirty="0">
              <a:solidFill>
                <a:srgbClr val="0E0E0E"/>
              </a:solidFill>
              <a:effectLst/>
              <a:latin typeface="Times New Roman" panose="02020603050405020304" pitchFamily="18" charset="0"/>
              <a:cs typeface="Times New Roman" panose="02020603050405020304" pitchFamily="18" charset="0"/>
            </a:endParaRP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err="1">
                <a:solidFill>
                  <a:srgbClr val="0E0E0E"/>
                </a:solidFill>
                <a:effectLst/>
                <a:latin typeface="Times New Roman" panose="02020603050405020304" pitchFamily="18" charset="0"/>
                <a:cs typeface="Times New Roman" panose="02020603050405020304" pitchFamily="18" charset="0"/>
              </a:rPr>
              <a:t>Remove</a:t>
            </a:r>
            <a:r>
              <a:rPr lang="it-IT" b="1" dirty="0">
                <a:solidFill>
                  <a:srgbClr val="0E0E0E"/>
                </a:solidFill>
                <a:effectLst/>
                <a:latin typeface="Times New Roman" panose="02020603050405020304" pitchFamily="18" charset="0"/>
                <a:cs typeface="Times New Roman" panose="02020603050405020304" pitchFamily="18" charset="0"/>
              </a:rPr>
              <a:t> the Ransomware:</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Utilize</a:t>
            </a:r>
            <a:r>
              <a:rPr lang="it-IT" dirty="0">
                <a:solidFill>
                  <a:srgbClr val="0E0E0E"/>
                </a:solidFill>
                <a:effectLst/>
                <a:latin typeface="Times New Roman" panose="02020603050405020304" pitchFamily="18" charset="0"/>
                <a:cs typeface="Times New Roman" panose="02020603050405020304" pitchFamily="18" charset="0"/>
              </a:rPr>
              <a:t> antivirus and anti-malware tools to </a:t>
            </a:r>
            <a:r>
              <a:rPr lang="it-IT" dirty="0" err="1">
                <a:solidFill>
                  <a:srgbClr val="0E0E0E"/>
                </a:solidFill>
                <a:effectLst/>
                <a:latin typeface="Times New Roman" panose="02020603050405020304" pitchFamily="18" charset="0"/>
                <a:cs typeface="Times New Roman" panose="02020603050405020304" pitchFamily="18" charset="0"/>
              </a:rPr>
              <a:t>thoroughly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clean</a:t>
            </a:r>
            <a:r>
              <a:rPr lang="it-IT" dirty="0">
                <a:solidFill>
                  <a:srgbClr val="0E0E0E"/>
                </a:solidFill>
                <a:effectLst/>
                <a:latin typeface="Times New Roman" panose="02020603050405020304" pitchFamily="18" charset="0"/>
                <a:cs typeface="Times New Roman" panose="02020603050405020304" pitchFamily="18" charset="0"/>
              </a:rPr>
              <a:t> the </a:t>
            </a:r>
            <a:r>
              <a:rPr lang="it-IT" dirty="0" err="1">
                <a:solidFill>
                  <a:srgbClr val="0E0E0E"/>
                </a:solidFill>
                <a:effectLst/>
                <a:latin typeface="Times New Roman" panose="02020603050405020304" pitchFamily="18" charset="0"/>
                <a:cs typeface="Times New Roman" panose="02020603050405020304" pitchFamily="18" charset="0"/>
              </a:rPr>
              <a:t>infected</a:t>
            </a:r>
            <a:r>
              <a:rPr lang="it-IT" dirty="0">
                <a:solidFill>
                  <a:srgbClr val="0E0E0E"/>
                </a:solidFill>
                <a:effectLst/>
                <a:latin typeface="Times New Roman" panose="02020603050405020304" pitchFamily="18" charset="0"/>
                <a:cs typeface="Times New Roman" panose="02020603050405020304" pitchFamily="18" charset="0"/>
              </a:rPr>
              <a:t> systems.</a:t>
            </a: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a:solidFill>
                  <a:srgbClr val="0E0E0E"/>
                </a:solidFill>
                <a:effectLst/>
                <a:latin typeface="Times New Roman" panose="02020603050405020304" pitchFamily="18" charset="0"/>
                <a:cs typeface="Times New Roman" panose="02020603050405020304" pitchFamily="18" charset="0"/>
              </a:rPr>
              <a:t>Patch </a:t>
            </a:r>
            <a:r>
              <a:rPr lang="it-IT" b="1" dirty="0" err="1">
                <a:solidFill>
                  <a:srgbClr val="0E0E0E"/>
                </a:solidFill>
                <a:effectLst/>
                <a:latin typeface="Times New Roman" panose="02020603050405020304" pitchFamily="18" charset="0"/>
                <a:cs typeface="Times New Roman" panose="02020603050405020304" pitchFamily="18" charset="0"/>
              </a:rPr>
              <a:t>Vulnerabilities</a:t>
            </a:r>
            <a:r>
              <a:rPr lang="it-IT" b="1" dirty="0">
                <a:solidFill>
                  <a:srgbClr val="0E0E0E"/>
                </a:solidFill>
                <a:effectLst/>
                <a:latin typeface="Times New Roman" panose="02020603050405020304" pitchFamily="18" charset="0"/>
                <a:cs typeface="Times New Roman" panose="02020603050405020304" pitchFamily="18" charset="0"/>
              </a:rPr>
              <a: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Identify</a:t>
            </a:r>
            <a:r>
              <a:rPr lang="it-IT" dirty="0">
                <a:solidFill>
                  <a:srgbClr val="0E0E0E"/>
                </a:solidFill>
                <a:effectLst/>
                <a:latin typeface="Times New Roman" panose="02020603050405020304" pitchFamily="18" charset="0"/>
                <a:cs typeface="Times New Roman" panose="02020603050405020304" pitchFamily="18" charset="0"/>
              </a:rPr>
              <a:t> and fix </a:t>
            </a:r>
            <a:r>
              <a:rPr lang="it-IT" dirty="0" err="1">
                <a:solidFill>
                  <a:srgbClr val="0E0E0E"/>
                </a:solidFill>
                <a:effectLst/>
                <a:latin typeface="Times New Roman" panose="02020603050405020304" pitchFamily="18" charset="0"/>
                <a:cs typeface="Times New Roman" panose="02020603050405020304" pitchFamily="18" charset="0"/>
              </a:rPr>
              <a:t>any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vulnerabilities</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that</a:t>
            </a:r>
            <a:r>
              <a:rPr lang="it-IT" dirty="0">
                <a:solidFill>
                  <a:srgbClr val="0E0E0E"/>
                </a:solidFill>
                <a:effectLst/>
                <a:latin typeface="Times New Roman" panose="02020603050405020304" pitchFamily="18" charset="0"/>
                <a:cs typeface="Times New Roman" panose="02020603050405020304" pitchFamily="18" charset="0"/>
              </a:rPr>
              <a:t> the ransomware </a:t>
            </a:r>
            <a:r>
              <a:rPr lang="it-IT" dirty="0" err="1">
                <a:solidFill>
                  <a:srgbClr val="0E0E0E"/>
                </a:solidFill>
                <a:effectLst/>
                <a:latin typeface="Times New Roman" panose="02020603050405020304" pitchFamily="18" charset="0"/>
                <a:cs typeface="Times New Roman" panose="02020603050405020304" pitchFamily="18" charset="0"/>
              </a:rPr>
              <a:t>exploited</a:t>
            </a:r>
            <a:r>
              <a:rPr lang="it-IT" dirty="0">
                <a:solidFill>
                  <a:srgbClr val="0E0E0E"/>
                </a:solidFill>
                <a:effectLst/>
                <a:latin typeface="Times New Roman" panose="02020603050405020304" pitchFamily="18" charset="0"/>
                <a:cs typeface="Times New Roman" panose="02020603050405020304" pitchFamily="18" charset="0"/>
              </a:rPr>
              <a:t> to </a:t>
            </a:r>
            <a:r>
              <a:rPr lang="it-IT" dirty="0" err="1">
                <a:solidFill>
                  <a:srgbClr val="0E0E0E"/>
                </a:solidFill>
                <a:effectLst/>
                <a:latin typeface="Times New Roman" panose="02020603050405020304" pitchFamily="18" charset="0"/>
                <a:cs typeface="Times New Roman" panose="02020603050405020304" pitchFamily="18" charset="0"/>
              </a:rPr>
              <a:t>ensure</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it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doesn’t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reoccur</a:t>
            </a:r>
            <a:r>
              <a:rPr lang="it-IT" dirty="0">
                <a:solidFill>
                  <a:srgbClr val="0E0E0E"/>
                </a:solidFill>
                <a:effectLst/>
                <a:latin typeface="Times New Roman" panose="02020603050405020304" pitchFamily="18" charset="0"/>
                <a:cs typeface="Times New Roman" panose="02020603050405020304" pitchFamily="18" charset="0"/>
              </a:rPr>
              <a:t>.</a:t>
            </a: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a:solidFill>
                  <a:srgbClr val="0E0E0E"/>
                </a:solidFill>
                <a:effectLst/>
                <a:latin typeface="Times New Roman" panose="02020603050405020304" pitchFamily="18" charset="0"/>
                <a:cs typeface="Times New Roman" panose="02020603050405020304" pitchFamily="18" charset="0"/>
              </a:rPr>
              <a:t>Secure Systems:</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Ensure</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that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all</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traces</a:t>
            </a:r>
            <a:r>
              <a:rPr lang="it-IT" dirty="0">
                <a:solidFill>
                  <a:srgbClr val="0E0E0E"/>
                </a:solidFill>
                <a:effectLst/>
                <a:latin typeface="Times New Roman" panose="02020603050405020304" pitchFamily="18" charset="0"/>
                <a:cs typeface="Times New Roman" panose="02020603050405020304" pitchFamily="18" charset="0"/>
              </a:rPr>
              <a:t> of the ransomware are </a:t>
            </a:r>
            <a:r>
              <a:rPr lang="it-IT" dirty="0" err="1">
                <a:solidFill>
                  <a:srgbClr val="0E0E0E"/>
                </a:solidFill>
                <a:effectLst/>
                <a:latin typeface="Times New Roman" panose="02020603050405020304" pitchFamily="18" charset="0"/>
                <a:cs typeface="Times New Roman" panose="02020603050405020304" pitchFamily="18" charset="0"/>
              </a:rPr>
              <a:t>eradicated</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before</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reconnecting</a:t>
            </a:r>
            <a:r>
              <a:rPr lang="it-IT" dirty="0">
                <a:solidFill>
                  <a:srgbClr val="0E0E0E"/>
                </a:solidFill>
                <a:effectLst/>
                <a:latin typeface="Times New Roman" panose="02020603050405020304" pitchFamily="18" charset="0"/>
                <a:cs typeface="Times New Roman" panose="02020603050405020304" pitchFamily="18" charset="0"/>
              </a:rPr>
              <a:t> systems to the network.</a:t>
            </a:r>
          </a:p>
          <a:p>
            <a:r>
              <a:rPr lang="it-IT" dirty="0">
                <a:solidFill>
                  <a:srgbClr val="0E0E0E"/>
                </a:solidFill>
                <a:effectLst/>
                <a:latin typeface="Times New Roman" panose="02020603050405020304" pitchFamily="18" charset="0"/>
                <a:cs typeface="Times New Roman" panose="02020603050405020304" pitchFamily="18" charset="0"/>
              </a:rPr>
              <a:t>3. </a:t>
            </a:r>
            <a:r>
              <a:rPr lang="it-IT" b="1" dirty="0">
                <a:solidFill>
                  <a:srgbClr val="0E0E0E"/>
                </a:solidFill>
                <a:effectLst/>
                <a:latin typeface="Times New Roman" panose="02020603050405020304" pitchFamily="18" charset="0"/>
                <a:cs typeface="Times New Roman" panose="02020603050405020304" pitchFamily="18" charset="0"/>
              </a:rPr>
              <a:t>Recovery:</a:t>
            </a:r>
            <a:endParaRPr lang="it-IT" dirty="0">
              <a:solidFill>
                <a:srgbClr val="0E0E0E"/>
              </a:solidFill>
              <a:effectLst/>
              <a:latin typeface="Times New Roman" panose="02020603050405020304" pitchFamily="18" charset="0"/>
              <a:cs typeface="Times New Roman" panose="02020603050405020304" pitchFamily="18" charset="0"/>
            </a:endParaRP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err="1">
                <a:solidFill>
                  <a:srgbClr val="0E0E0E"/>
                </a:solidFill>
                <a:effectLst/>
                <a:latin typeface="Times New Roman" panose="02020603050405020304" pitchFamily="18" charset="0"/>
                <a:cs typeface="Times New Roman" panose="02020603050405020304" pitchFamily="18" charset="0"/>
              </a:rPr>
              <a:t>Restore</a:t>
            </a:r>
            <a:r>
              <a:rPr lang="it-IT" b="1" dirty="0">
                <a:solidFill>
                  <a:srgbClr val="0E0E0E"/>
                </a:solidFill>
                <a:effectLst/>
                <a:latin typeface="Times New Roman" panose="02020603050405020304" pitchFamily="18" charset="0"/>
                <a:cs typeface="Times New Roman" panose="02020603050405020304" pitchFamily="18" charset="0"/>
              </a:rPr>
              <a:t> from </a:t>
            </a:r>
            <a:r>
              <a:rPr lang="it-IT" b="1" dirty="0" err="1">
                <a:solidFill>
                  <a:srgbClr val="0E0E0E"/>
                </a:solidFill>
                <a:effectLst/>
                <a:latin typeface="Times New Roman" panose="02020603050405020304" pitchFamily="18" charset="0"/>
                <a:cs typeface="Times New Roman" panose="02020603050405020304" pitchFamily="18" charset="0"/>
              </a:rPr>
              <a:t>Clean</a:t>
            </a:r>
            <a:r>
              <a:rPr lang="it-IT" b="1" dirty="0">
                <a:solidFill>
                  <a:srgbClr val="0E0E0E"/>
                </a:solidFill>
                <a:effectLst/>
                <a:latin typeface="Times New Roman" panose="02020603050405020304" pitchFamily="18" charset="0"/>
                <a:cs typeface="Times New Roman" panose="02020603050405020304" pitchFamily="18" charset="0"/>
              </a:rPr>
              <a:t> Backups:</a:t>
            </a:r>
            <a:r>
              <a:rPr lang="it-IT" dirty="0">
                <a:solidFill>
                  <a:srgbClr val="0E0E0E"/>
                </a:solidFill>
                <a:effectLst/>
                <a:latin typeface="Times New Roman" panose="02020603050405020304" pitchFamily="18" charset="0"/>
                <a:cs typeface="Times New Roman" panose="02020603050405020304" pitchFamily="18" charset="0"/>
              </a:rPr>
              <a:t> Use the </a:t>
            </a:r>
            <a:r>
              <a:rPr lang="it-IT" dirty="0" err="1">
                <a:solidFill>
                  <a:srgbClr val="0E0E0E"/>
                </a:solidFill>
                <a:effectLst/>
                <a:latin typeface="Times New Roman" panose="02020603050405020304" pitchFamily="18" charset="0"/>
                <a:cs typeface="Times New Roman" panose="02020603050405020304" pitchFamily="18" charset="0"/>
              </a:rPr>
              <a:t>most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recent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unaffected</a:t>
            </a:r>
            <a:r>
              <a:rPr lang="it-IT" dirty="0">
                <a:solidFill>
                  <a:srgbClr val="0E0E0E"/>
                </a:solidFill>
                <a:effectLst/>
                <a:latin typeface="Times New Roman" panose="02020603050405020304" pitchFamily="18" charset="0"/>
                <a:cs typeface="Times New Roman" panose="02020603050405020304" pitchFamily="18" charset="0"/>
              </a:rPr>
              <a:t> backups to </a:t>
            </a:r>
            <a:r>
              <a:rPr lang="it-IT" dirty="0" err="1">
                <a:solidFill>
                  <a:srgbClr val="0E0E0E"/>
                </a:solidFill>
                <a:effectLst/>
                <a:latin typeface="Times New Roman" panose="02020603050405020304" pitchFamily="18" charset="0"/>
                <a:cs typeface="Times New Roman" panose="02020603050405020304" pitchFamily="18" charset="0"/>
              </a:rPr>
              <a:t>restore</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critical</a:t>
            </a:r>
            <a:r>
              <a:rPr lang="it-IT" dirty="0">
                <a:solidFill>
                  <a:srgbClr val="0E0E0E"/>
                </a:solidFill>
                <a:effectLst/>
                <a:latin typeface="Times New Roman" panose="02020603050405020304" pitchFamily="18" charset="0"/>
                <a:cs typeface="Times New Roman" panose="02020603050405020304" pitchFamily="18" charset="0"/>
              </a:rPr>
              <a:t> systems.</a:t>
            </a: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a:solidFill>
                  <a:srgbClr val="0E0E0E"/>
                </a:solidFill>
                <a:effectLst/>
                <a:latin typeface="Times New Roman" panose="02020603050405020304" pitchFamily="18" charset="0"/>
                <a:cs typeface="Times New Roman" panose="02020603050405020304" pitchFamily="18" charset="0"/>
              </a:rPr>
              <a:t>Validate System </a:t>
            </a:r>
            <a:r>
              <a:rPr lang="it-IT" b="1" dirty="0" err="1">
                <a:solidFill>
                  <a:srgbClr val="0E0E0E"/>
                </a:solidFill>
                <a:effectLst/>
                <a:latin typeface="Times New Roman" panose="02020603050405020304" pitchFamily="18" charset="0"/>
                <a:cs typeface="Times New Roman" panose="02020603050405020304" pitchFamily="18" charset="0"/>
              </a:rPr>
              <a:t>Integrity</a:t>
            </a:r>
            <a:r>
              <a:rPr lang="it-IT" b="1" dirty="0">
                <a:solidFill>
                  <a:srgbClr val="0E0E0E"/>
                </a:solidFill>
                <a:effectLst/>
                <a:latin typeface="Times New Roman" panose="02020603050405020304" pitchFamily="18" charset="0"/>
                <a:cs typeface="Times New Roman" panose="02020603050405020304" pitchFamily="18" charset="0"/>
              </a:rPr>
              <a: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Verify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that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restored</a:t>
            </a:r>
            <a:r>
              <a:rPr lang="it-IT" dirty="0">
                <a:solidFill>
                  <a:srgbClr val="0E0E0E"/>
                </a:solidFill>
                <a:effectLst/>
                <a:latin typeface="Times New Roman" panose="02020603050405020304" pitchFamily="18" charset="0"/>
                <a:cs typeface="Times New Roman" panose="02020603050405020304" pitchFamily="18" charset="0"/>
              </a:rPr>
              <a:t> systems are </a:t>
            </a:r>
            <a:r>
              <a:rPr lang="it-IT" dirty="0" err="1">
                <a:solidFill>
                  <a:srgbClr val="0E0E0E"/>
                </a:solidFill>
                <a:effectLst/>
                <a:latin typeface="Times New Roman" panose="02020603050405020304" pitchFamily="18" charset="0"/>
                <a:cs typeface="Times New Roman" panose="02020603050405020304" pitchFamily="18" charset="0"/>
              </a:rPr>
              <a:t>functioning</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properly</a:t>
            </a:r>
            <a:r>
              <a:rPr lang="it-IT" dirty="0">
                <a:solidFill>
                  <a:srgbClr val="0E0E0E"/>
                </a:solidFill>
                <a:effectLst/>
                <a:latin typeface="Times New Roman" panose="02020603050405020304" pitchFamily="18" charset="0"/>
                <a:cs typeface="Times New Roman" panose="02020603050405020304" pitchFamily="18" charset="0"/>
              </a:rPr>
              <a:t> and are free from ransomware.</a:t>
            </a:r>
          </a:p>
          <a:p>
            <a:r>
              <a:rPr lang="it-IT" dirty="0">
                <a:solidFill>
                  <a:srgbClr val="0E0E0E"/>
                </a:solidFill>
                <a:effectLst/>
                <a:latin typeface="Times New Roman" panose="02020603050405020304" pitchFamily="18" charset="0"/>
                <a:cs typeface="Times New Roman" panose="02020603050405020304" pitchFamily="18" charset="0"/>
              </a:rPr>
              <a:t>• </a:t>
            </a:r>
            <a:r>
              <a:rPr lang="it-IT" b="1" dirty="0">
                <a:solidFill>
                  <a:srgbClr val="0E0E0E"/>
                </a:solidFill>
                <a:effectLst/>
                <a:latin typeface="Times New Roman" panose="02020603050405020304" pitchFamily="18" charset="0"/>
                <a:cs typeface="Times New Roman" panose="02020603050405020304" pitchFamily="18" charset="0"/>
              </a:rPr>
              <a:t>Monitor for </a:t>
            </a:r>
            <a:r>
              <a:rPr lang="it-IT" b="1" dirty="0" err="1">
                <a:solidFill>
                  <a:srgbClr val="0E0E0E"/>
                </a:solidFill>
                <a:effectLst/>
                <a:latin typeface="Times New Roman" panose="02020603050405020304" pitchFamily="18" charset="0"/>
                <a:cs typeface="Times New Roman" panose="02020603050405020304" pitchFamily="18" charset="0"/>
              </a:rPr>
              <a:t>Recurrence</a:t>
            </a:r>
            <a:r>
              <a:rPr lang="it-IT" b="1" dirty="0">
                <a:solidFill>
                  <a:srgbClr val="0E0E0E"/>
                </a:solidFill>
                <a:effectLst/>
                <a:latin typeface="Times New Roman" panose="02020603050405020304" pitchFamily="18" charset="0"/>
                <a:cs typeface="Times New Roman" panose="02020603050405020304" pitchFamily="18" charset="0"/>
              </a:rPr>
              <a: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Implement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enhanced</a:t>
            </a:r>
            <a:r>
              <a:rPr lang="it-IT" dirty="0">
                <a:solidFill>
                  <a:srgbClr val="0E0E0E"/>
                </a:solidFill>
                <a:effectLst/>
                <a:latin typeface="Times New Roman" panose="02020603050405020304" pitchFamily="18" charset="0"/>
                <a:cs typeface="Times New Roman" panose="02020603050405020304" pitchFamily="18" charset="0"/>
              </a:rPr>
              <a:t> monitoring to </a:t>
            </a:r>
            <a:r>
              <a:rPr lang="it-IT" dirty="0" err="1">
                <a:solidFill>
                  <a:srgbClr val="0E0E0E"/>
                </a:solidFill>
                <a:effectLst/>
                <a:latin typeface="Times New Roman" panose="02020603050405020304" pitchFamily="18" charset="0"/>
                <a:cs typeface="Times New Roman" panose="02020603050405020304" pitchFamily="18" charset="0"/>
              </a:rPr>
              <a:t>detect</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any</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signs</a:t>
            </a:r>
            <a:r>
              <a:rPr lang="it-IT" dirty="0">
                <a:solidFill>
                  <a:srgbClr val="0E0E0E"/>
                </a:solidFill>
                <a:effectLst/>
                <a:latin typeface="Times New Roman" panose="02020603050405020304" pitchFamily="18" charset="0"/>
                <a:cs typeface="Times New Roman" panose="02020603050405020304" pitchFamily="18" charset="0"/>
              </a:rPr>
              <a:t> of </a:t>
            </a:r>
            <a:r>
              <a:rPr lang="it-IT" dirty="0" err="1">
                <a:solidFill>
                  <a:srgbClr val="0E0E0E"/>
                </a:solidFill>
                <a:effectLst/>
                <a:latin typeface="Times New Roman" panose="02020603050405020304" pitchFamily="18" charset="0"/>
                <a:cs typeface="Times New Roman" panose="02020603050405020304" pitchFamily="18" charset="0"/>
              </a:rPr>
              <a:t>lingering</a:t>
            </a:r>
            <a:r>
              <a:rPr lang="it-IT" dirty="0">
                <a:solidFill>
                  <a:srgbClr val="0E0E0E"/>
                </a:solidFill>
                <a:effectLst/>
                <a:latin typeface="Times New Roman" panose="02020603050405020304" pitchFamily="18" charset="0"/>
                <a:cs typeface="Times New Roman" panose="02020603050405020304" pitchFamily="18" charset="0"/>
              </a:rPr>
              <a:t> </a:t>
            </a:r>
            <a:r>
              <a:rPr lang="it-IT" dirty="0" err="1">
                <a:solidFill>
                  <a:srgbClr val="0E0E0E"/>
                </a:solidFill>
                <a:effectLst/>
                <a:latin typeface="Times New Roman" panose="02020603050405020304" pitchFamily="18" charset="0"/>
                <a:cs typeface="Times New Roman" panose="02020603050405020304" pitchFamily="18" charset="0"/>
              </a:rPr>
              <a:t>threats</a:t>
            </a:r>
            <a:r>
              <a:rPr lang="it-IT" dirty="0">
                <a:solidFill>
                  <a:srgbClr val="0E0E0E"/>
                </a:solidFill>
                <a:effectLst/>
                <a:latin typeface="Times New Roman" panose="02020603050405020304" pitchFamily="18" charset="0"/>
                <a:cs typeface="Times New Roman" panose="02020603050405020304" pitchFamily="18" charset="0"/>
              </a:rPr>
              <a:t> or re-</a:t>
            </a:r>
            <a:r>
              <a:rPr lang="it-IT" dirty="0" err="1">
                <a:solidFill>
                  <a:srgbClr val="0E0E0E"/>
                </a:solidFill>
                <a:effectLst/>
                <a:latin typeface="Times New Roman" panose="02020603050405020304" pitchFamily="18" charset="0"/>
                <a:cs typeface="Times New Roman" panose="02020603050405020304" pitchFamily="18" charset="0"/>
              </a:rPr>
              <a:t>infection</a:t>
            </a:r>
            <a:r>
              <a:rPr lang="it-IT" dirty="0">
                <a:solidFill>
                  <a:srgbClr val="0E0E0E"/>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RECOMMENDED ACTION</a:t>
            </a:r>
            <a:endParaRPr sz="2800" b="0" cap="none" dirty="0">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231759" y="702156"/>
            <a:ext cx="7029076" cy="5156643"/>
          </a:xfrm>
          <a:prstGeom prst="rect">
            <a:avLst/>
          </a:prstGeom>
          <a:noFill/>
          <a:ln>
            <a:noFill/>
          </a:ln>
        </p:spPr>
        <p:txBody>
          <a:bodyPr spcFirstLastPara="1" wrap="square" lIns="91425" tIns="45700" rIns="91425" bIns="45700" anchor="ctr" anchorCtr="0">
            <a:normAutofit fontScale="77500" lnSpcReduction="20000"/>
          </a:bodyPr>
          <a:lstStyle/>
          <a:p>
            <a:pPr marL="0" lvl="0" indent="-93472" algn="l" rtl="0">
              <a:lnSpc>
                <a:spcPct val="100000"/>
              </a:lnSpc>
              <a:spcBef>
                <a:spcPts val="920"/>
              </a:spcBef>
              <a:spcAft>
                <a:spcPts val="0"/>
              </a:spcAft>
              <a:buSzPts val="1472"/>
              <a:buFont typeface="Noto Sans Symbols"/>
              <a:buChar char="◼"/>
            </a:pPr>
            <a:r>
              <a:rPr lang="en-US" dirty="0">
                <a:latin typeface="Arial" panose="020B0604020202020204" pitchFamily="34" charset="0"/>
                <a:cs typeface="Arial" panose="020B0604020202020204" pitchFamily="34" charset="0"/>
              </a:rPr>
              <a:t>Documented actions and notes from the IR checklist</a:t>
            </a: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7: </a:t>
            </a:r>
            <a:r>
              <a:rPr lang="en-US" i="1" dirty="0">
                <a:latin typeface="Arial" panose="020B0604020202020204" pitchFamily="34" charset="0"/>
                <a:cs typeface="Arial" panose="020B0604020202020204" pitchFamily="34" charset="0"/>
              </a:rPr>
              <a:t>Malware procedure. According to the IR document it is required to wipe affected devices clean and fully restore from backup</a:t>
            </a:r>
            <a:endParaRPr lang="en-US"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8: </a:t>
            </a:r>
          </a:p>
          <a:p>
            <a:pPr marL="800100" lvl="1" indent="-342900">
              <a:spcBef>
                <a:spcPts val="920"/>
              </a:spcBef>
              <a:buSzPts val="1472"/>
              <a:buFont typeface="Arial"/>
              <a:buChar char="•"/>
            </a:pPr>
            <a:r>
              <a:rPr lang="en-US" dirty="0">
                <a:latin typeface="Arial" panose="020B0604020202020204" pitchFamily="34" charset="0"/>
                <a:cs typeface="Arial" panose="020B0604020202020204" pitchFamily="34" charset="0"/>
              </a:rPr>
              <a:t>Authorization status: </a:t>
            </a:r>
            <a:r>
              <a:rPr lang="it-IT" dirty="0">
                <a:solidFill>
                  <a:srgbClr val="0E0E0E"/>
                </a:solidFill>
                <a:effectLst/>
                <a:latin typeface="Arial" panose="020B0604020202020204" pitchFamily="34" charset="0"/>
                <a:cs typeface="Arial" panose="020B0604020202020204" pitchFamily="34" charset="0"/>
              </a:rPr>
              <a:t>At </a:t>
            </a:r>
            <a:r>
              <a:rPr lang="it-IT" dirty="0" err="1">
                <a:solidFill>
                  <a:srgbClr val="0E0E0E"/>
                </a:solidFill>
                <a:effectLst/>
                <a:latin typeface="Arial" panose="020B0604020202020204" pitchFamily="34" charset="0"/>
                <a:cs typeface="Arial" panose="020B0604020202020204" pitchFamily="34" charset="0"/>
              </a:rPr>
              <a:t>this</a:t>
            </a:r>
            <a:r>
              <a:rPr lang="it-IT" dirty="0">
                <a:solidFill>
                  <a:srgbClr val="0E0E0E"/>
                </a:solidFill>
                <a:effectLst/>
                <a:latin typeface="Arial" panose="020B0604020202020204" pitchFamily="34" charset="0"/>
                <a:cs typeface="Arial" panose="020B0604020202020204" pitchFamily="34" charset="0"/>
              </a:rPr>
              <a:t> time, I </a:t>
            </a:r>
            <a:r>
              <a:rPr lang="it-IT" dirty="0" err="1">
                <a:solidFill>
                  <a:srgbClr val="0E0E0E"/>
                </a:solidFill>
                <a:effectLst/>
                <a:latin typeface="Arial" panose="020B0604020202020204" pitchFamily="34" charset="0"/>
                <a:cs typeface="Arial" panose="020B0604020202020204" pitchFamily="34" charset="0"/>
              </a:rPr>
              <a:t>have</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not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received</a:t>
            </a:r>
            <a:r>
              <a:rPr lang="it-IT" dirty="0">
                <a:solidFill>
                  <a:srgbClr val="0E0E0E"/>
                </a:solidFill>
                <a:effectLst/>
                <a:latin typeface="Arial" panose="020B0604020202020204" pitchFamily="34" charset="0"/>
                <a:cs typeface="Arial" panose="020B0604020202020204" pitchFamily="34" charset="0"/>
              </a:rPr>
              <a:t> explicit </a:t>
            </a:r>
            <a:r>
              <a:rPr lang="it-IT" dirty="0" err="1">
                <a:solidFill>
                  <a:srgbClr val="0E0E0E"/>
                </a:solidFill>
                <a:effectLst/>
                <a:latin typeface="Arial" panose="020B0604020202020204" pitchFamily="34" charset="0"/>
                <a:cs typeface="Arial" panose="020B0604020202020204" pitchFamily="34" charset="0"/>
              </a:rPr>
              <a:t>authorization</a:t>
            </a:r>
            <a:r>
              <a:rPr lang="it-IT" dirty="0">
                <a:solidFill>
                  <a:srgbClr val="0E0E0E"/>
                </a:solidFill>
                <a:effectLst/>
                <a:latin typeface="Arial" panose="020B0604020202020204" pitchFamily="34" charset="0"/>
                <a:cs typeface="Arial" panose="020B0604020202020204" pitchFamily="34" charset="0"/>
              </a:rPr>
              <a:t> to review system logs </a:t>
            </a:r>
            <a:r>
              <a:rPr lang="it-IT" dirty="0" err="1">
                <a:solidFill>
                  <a:srgbClr val="0E0E0E"/>
                </a:solidFill>
                <a:effectLst/>
                <a:latin typeface="Arial" panose="020B0604020202020204" pitchFamily="34" charset="0"/>
                <a:cs typeface="Arial" panose="020B0604020202020204" pitchFamily="34" charset="0"/>
              </a:rPr>
              <a:t>related</a:t>
            </a:r>
            <a:r>
              <a:rPr lang="it-IT" dirty="0">
                <a:solidFill>
                  <a:srgbClr val="0E0E0E"/>
                </a:solidFill>
                <a:effectLst/>
                <a:latin typeface="Arial" panose="020B0604020202020204" pitchFamily="34" charset="0"/>
                <a:cs typeface="Arial" panose="020B0604020202020204" pitchFamily="34" charset="0"/>
              </a:rPr>
              <a:t> to the ransomware </a:t>
            </a:r>
            <a:r>
              <a:rPr lang="it-IT" dirty="0" err="1">
                <a:solidFill>
                  <a:srgbClr val="0E0E0E"/>
                </a:solidFill>
                <a:effectLst/>
                <a:latin typeface="Arial" panose="020B0604020202020204" pitchFamily="34" charset="0"/>
                <a:cs typeface="Arial" panose="020B0604020202020204" pitchFamily="34" charset="0"/>
              </a:rPr>
              <a:t>attack</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Without</a:t>
            </a:r>
            <a:r>
              <a:rPr lang="it-IT" dirty="0">
                <a:solidFill>
                  <a:srgbClr val="0E0E0E"/>
                </a:solidFill>
                <a:effectLst/>
                <a:latin typeface="Arial" panose="020B0604020202020204" pitchFamily="34" charset="0"/>
                <a:cs typeface="Arial" panose="020B0604020202020204" pitchFamily="34" charset="0"/>
              </a:rPr>
              <a:t> access to </a:t>
            </a:r>
            <a:r>
              <a:rPr lang="it-IT" dirty="0" err="1">
                <a:solidFill>
                  <a:srgbClr val="0E0E0E"/>
                </a:solidFill>
                <a:effectLst/>
                <a:latin typeface="Arial" panose="020B0604020202020204" pitchFamily="34" charset="0"/>
                <a:cs typeface="Arial" panose="020B0604020202020204" pitchFamily="34" charset="0"/>
              </a:rPr>
              <a:t>these</a:t>
            </a:r>
            <a:r>
              <a:rPr lang="it-IT" dirty="0">
                <a:solidFill>
                  <a:srgbClr val="0E0E0E"/>
                </a:solidFill>
                <a:effectLst/>
                <a:latin typeface="Arial" panose="020B0604020202020204" pitchFamily="34" charset="0"/>
                <a:cs typeface="Arial" panose="020B0604020202020204" pitchFamily="34" charset="0"/>
              </a:rPr>
              <a:t> logs, I </a:t>
            </a:r>
            <a:r>
              <a:rPr lang="it-IT" dirty="0" err="1">
                <a:solidFill>
                  <a:srgbClr val="0E0E0E"/>
                </a:solidFill>
                <a:effectLst/>
                <a:latin typeface="Arial" panose="020B0604020202020204" pitchFamily="34" charset="0"/>
                <a:cs typeface="Arial" panose="020B0604020202020204" pitchFamily="34" charset="0"/>
              </a:rPr>
              <a:t>am</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unable</a:t>
            </a:r>
            <a:r>
              <a:rPr lang="it-IT" dirty="0">
                <a:solidFill>
                  <a:srgbClr val="0E0E0E"/>
                </a:solidFill>
                <a:effectLst/>
                <a:latin typeface="Arial" panose="020B0604020202020204" pitchFamily="34" charset="0"/>
                <a:cs typeface="Arial" panose="020B0604020202020204" pitchFamily="34" charset="0"/>
              </a:rPr>
              <a:t> to </a:t>
            </a:r>
            <a:r>
              <a:rPr lang="it-IT" dirty="0" err="1">
                <a:solidFill>
                  <a:srgbClr val="0E0E0E"/>
                </a:solidFill>
                <a:effectLst/>
                <a:latin typeface="Arial" panose="020B0604020202020204" pitchFamily="34" charset="0"/>
                <a:cs typeface="Arial" panose="020B0604020202020204" pitchFamily="34" charset="0"/>
              </a:rPr>
              <a:t>directly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analyze</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sequence</a:t>
            </a:r>
            <a:r>
              <a:rPr lang="it-IT" dirty="0">
                <a:solidFill>
                  <a:srgbClr val="0E0E0E"/>
                </a:solidFill>
                <a:effectLst/>
                <a:latin typeface="Arial" panose="020B0604020202020204" pitchFamily="34" charset="0"/>
                <a:cs typeface="Arial" panose="020B0604020202020204" pitchFamily="34" charset="0"/>
              </a:rPr>
              <a:t> of events or </a:t>
            </a:r>
            <a:r>
              <a:rPr lang="it-IT" dirty="0" err="1">
                <a:solidFill>
                  <a:srgbClr val="0E0E0E"/>
                </a:solidFill>
                <a:effectLst/>
                <a:latin typeface="Arial" panose="020B0604020202020204" pitchFamily="34" charset="0"/>
                <a:cs typeface="Arial" panose="020B0604020202020204" pitchFamily="34" charset="0"/>
              </a:rPr>
              <a:t>identify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potential</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indicators</a:t>
            </a:r>
            <a:r>
              <a:rPr lang="it-IT" dirty="0">
                <a:solidFill>
                  <a:srgbClr val="0E0E0E"/>
                </a:solidFill>
                <a:effectLst/>
                <a:latin typeface="Arial" panose="020B0604020202020204" pitchFamily="34" charset="0"/>
                <a:cs typeface="Arial" panose="020B0604020202020204" pitchFamily="34" charset="0"/>
              </a:rPr>
              <a:t> of compromise </a:t>
            </a:r>
            <a:r>
              <a:rPr lang="it-IT" dirty="0" err="1">
                <a:solidFill>
                  <a:srgbClr val="0E0E0E"/>
                </a:solidFill>
                <a:effectLst/>
                <a:latin typeface="Arial" panose="020B0604020202020204" pitchFamily="34" charset="0"/>
                <a:cs typeface="Arial" panose="020B0604020202020204" pitchFamily="34" charset="0"/>
              </a:rPr>
              <a:t>within</a:t>
            </a:r>
            <a:r>
              <a:rPr lang="it-IT" dirty="0">
                <a:solidFill>
                  <a:srgbClr val="0E0E0E"/>
                </a:solidFill>
                <a:effectLst/>
                <a:latin typeface="Arial" panose="020B0604020202020204" pitchFamily="34" charset="0"/>
                <a:cs typeface="Arial" panose="020B0604020202020204" pitchFamily="34" charset="0"/>
              </a:rPr>
              <a:t> the system.</a:t>
            </a:r>
          </a:p>
          <a:p>
            <a:pPr marL="800100" lvl="1" indent="-342900">
              <a:spcBef>
                <a:spcPts val="920"/>
              </a:spcBef>
              <a:buSzPts val="1472"/>
              <a:buFont typeface="Arial"/>
              <a:buChar char="•"/>
            </a:pPr>
            <a:r>
              <a:rPr lang="en-US" dirty="0">
                <a:latin typeface="Arial" panose="020B0604020202020204" pitchFamily="34" charset="0"/>
                <a:cs typeface="Arial" panose="020B0604020202020204" pitchFamily="34" charset="0"/>
              </a:rPr>
              <a:t>Alternative Actions:</a:t>
            </a:r>
          </a:p>
          <a:p>
            <a:pPr marL="1257300" lvl="2" indent="-342900">
              <a:spcBef>
                <a:spcPts val="920"/>
              </a:spcBef>
              <a:buSzPts val="1472"/>
              <a:buFont typeface="Arial"/>
              <a:buChar char="•"/>
            </a:pPr>
            <a:r>
              <a:rPr lang="it-IT" b="1" dirty="0" err="1">
                <a:solidFill>
                  <a:srgbClr val="0E0E0E"/>
                </a:solidFill>
                <a:effectLst/>
                <a:latin typeface="Arial" panose="020B0604020202020204" pitchFamily="34" charset="0"/>
                <a:cs typeface="Arial" panose="020B0604020202020204" pitchFamily="34" charset="0"/>
              </a:rPr>
              <a:t>Engage</a:t>
            </a:r>
            <a:r>
              <a:rPr lang="it-IT" b="1"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Authorized</a:t>
            </a:r>
            <a:r>
              <a:rPr lang="it-IT" b="1"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Personnel</a:t>
            </a:r>
            <a:r>
              <a:rPr lang="it-IT" b="1" dirty="0">
                <a:solidFill>
                  <a:srgbClr val="0E0E0E"/>
                </a:solidFill>
                <a:effectLst/>
                <a:latin typeface="Arial" panose="020B0604020202020204" pitchFamily="34" charset="0"/>
                <a:cs typeface="Arial" panose="020B0604020202020204" pitchFamily="34" charset="0"/>
              </a:rPr>
              <a:t>:</a:t>
            </a:r>
            <a:r>
              <a:rPr lang="it-IT" dirty="0">
                <a:solidFill>
                  <a:srgbClr val="0E0E0E"/>
                </a:solidFill>
                <a:effectLst/>
                <a:latin typeface="Arial" panose="020B0604020202020204" pitchFamily="34" charset="0"/>
                <a:cs typeface="Arial" panose="020B0604020202020204" pitchFamily="34" charset="0"/>
              </a:rPr>
              <a:t> I </a:t>
            </a:r>
            <a:r>
              <a:rPr lang="it-IT" dirty="0" err="1">
                <a:solidFill>
                  <a:srgbClr val="0E0E0E"/>
                </a:solidFill>
                <a:effectLst/>
                <a:latin typeface="Arial" panose="020B0604020202020204" pitchFamily="34" charset="0"/>
                <a:cs typeface="Arial" panose="020B0604020202020204" pitchFamily="34" charset="0"/>
              </a:rPr>
              <a:t>recommend</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that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authorized</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members</a:t>
            </a:r>
            <a:r>
              <a:rPr lang="it-IT" dirty="0">
                <a:solidFill>
                  <a:srgbClr val="0E0E0E"/>
                </a:solidFill>
                <a:effectLst/>
                <a:latin typeface="Arial" panose="020B0604020202020204" pitchFamily="34" charset="0"/>
                <a:cs typeface="Arial" panose="020B0604020202020204" pitchFamily="34" charset="0"/>
              </a:rPr>
              <a:t> of the </a:t>
            </a:r>
            <a:r>
              <a:rPr lang="it-IT" dirty="0" err="1">
                <a:solidFill>
                  <a:srgbClr val="0E0E0E"/>
                </a:solidFill>
                <a:effectLst/>
                <a:latin typeface="Arial" panose="020B0604020202020204" pitchFamily="34" charset="0"/>
                <a:cs typeface="Arial" panose="020B0604020202020204" pitchFamily="34" charset="0"/>
              </a:rPr>
              <a:t>Incident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Response</a:t>
            </a:r>
            <a:r>
              <a:rPr lang="it-IT" dirty="0">
                <a:solidFill>
                  <a:srgbClr val="0E0E0E"/>
                </a:solidFill>
                <a:effectLst/>
                <a:latin typeface="Arial" panose="020B0604020202020204" pitchFamily="34" charset="0"/>
                <a:cs typeface="Arial" panose="020B0604020202020204" pitchFamily="34" charset="0"/>
              </a:rPr>
              <a:t> (IR) team, </a:t>
            </a:r>
            <a:r>
              <a:rPr lang="it-IT" dirty="0" err="1">
                <a:solidFill>
                  <a:srgbClr val="0E0E0E"/>
                </a:solidFill>
                <a:effectLst/>
                <a:latin typeface="Arial" panose="020B0604020202020204" pitchFamily="34" charset="0"/>
                <a:cs typeface="Arial" panose="020B0604020202020204" pitchFamily="34" charset="0"/>
              </a:rPr>
              <a:t>who</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have</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necessary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permissions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perform</a:t>
            </a:r>
            <a:r>
              <a:rPr lang="it-IT" dirty="0">
                <a:solidFill>
                  <a:srgbClr val="0E0E0E"/>
                </a:solidFill>
                <a:effectLst/>
                <a:latin typeface="Arial" panose="020B0604020202020204" pitchFamily="34" charset="0"/>
                <a:cs typeface="Arial" panose="020B0604020202020204" pitchFamily="34" charset="0"/>
              </a:rPr>
              <a:t> a </a:t>
            </a:r>
            <a:r>
              <a:rPr lang="it-IT" dirty="0" err="1">
                <a:solidFill>
                  <a:srgbClr val="0E0E0E"/>
                </a:solidFill>
                <a:effectLst/>
                <a:latin typeface="Arial" panose="020B0604020202020204" pitchFamily="34" charset="0"/>
                <a:cs typeface="Arial" panose="020B0604020202020204" pitchFamily="34" charset="0"/>
              </a:rPr>
              <a:t>thorough</a:t>
            </a:r>
            <a:r>
              <a:rPr lang="it-IT" dirty="0">
                <a:solidFill>
                  <a:srgbClr val="0E0E0E"/>
                </a:solidFill>
                <a:effectLst/>
                <a:latin typeface="Arial" panose="020B0604020202020204" pitchFamily="34" charset="0"/>
                <a:cs typeface="Arial" panose="020B0604020202020204" pitchFamily="34" charset="0"/>
              </a:rPr>
              <a:t> review of the system logs. </a:t>
            </a:r>
            <a:r>
              <a:rPr lang="it-IT" dirty="0" err="1">
                <a:solidFill>
                  <a:srgbClr val="0E0E0E"/>
                </a:solidFill>
                <a:effectLst/>
                <a:latin typeface="Arial" panose="020B0604020202020204" pitchFamily="34" charset="0"/>
                <a:cs typeface="Arial" panose="020B0604020202020204" pitchFamily="34" charset="0"/>
              </a:rPr>
              <a:t>This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will</a:t>
            </a:r>
            <a:r>
              <a:rPr lang="it-IT" dirty="0">
                <a:solidFill>
                  <a:srgbClr val="0E0E0E"/>
                </a:solidFill>
                <a:effectLst/>
                <a:latin typeface="Arial" panose="020B0604020202020204" pitchFamily="34" charset="0"/>
                <a:cs typeface="Arial" panose="020B0604020202020204" pitchFamily="34" charset="0"/>
              </a:rPr>
              <a:t> include checking security logs, event logs, and </a:t>
            </a:r>
            <a:r>
              <a:rPr lang="it-IT" dirty="0" err="1">
                <a:solidFill>
                  <a:srgbClr val="0E0E0E"/>
                </a:solidFill>
                <a:effectLst/>
                <a:latin typeface="Arial" panose="020B0604020202020204" pitchFamily="34" charset="0"/>
                <a:cs typeface="Arial" panose="020B0604020202020204" pitchFamily="34" charset="0"/>
              </a:rPr>
              <a:t>any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other</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relevant</a:t>
            </a:r>
            <a:r>
              <a:rPr lang="it-IT" dirty="0">
                <a:solidFill>
                  <a:srgbClr val="0E0E0E"/>
                </a:solidFill>
                <a:effectLst/>
                <a:latin typeface="Arial" panose="020B0604020202020204" pitchFamily="34" charset="0"/>
                <a:cs typeface="Arial" panose="020B0604020202020204" pitchFamily="34" charset="0"/>
              </a:rPr>
              <a:t> logs on </a:t>
            </a:r>
            <a:r>
              <a:rPr lang="it-IT" dirty="0" err="1">
                <a:solidFill>
                  <a:srgbClr val="0E0E0E"/>
                </a:solidFill>
                <a:effectLst/>
                <a:latin typeface="Arial" panose="020B0604020202020204" pitchFamily="34" charset="0"/>
                <a:cs typeface="Arial" panose="020B0604020202020204" pitchFamily="34" charset="0"/>
              </a:rPr>
              <a:t>affected</a:t>
            </a:r>
            <a:r>
              <a:rPr lang="it-IT" dirty="0">
                <a:solidFill>
                  <a:srgbClr val="0E0E0E"/>
                </a:solidFill>
                <a:effectLst/>
                <a:latin typeface="Arial" panose="020B0604020202020204" pitchFamily="34" charset="0"/>
                <a:cs typeface="Arial" panose="020B0604020202020204" pitchFamily="34" charset="0"/>
              </a:rPr>
              <a:t> systems and network devices.</a:t>
            </a:r>
          </a:p>
          <a:p>
            <a:pPr marL="1257300" lvl="2" indent="-342900">
              <a:spcBef>
                <a:spcPts val="920"/>
              </a:spcBef>
              <a:buSzPts val="1472"/>
              <a:buFont typeface="Arial"/>
              <a:buChar char="•"/>
            </a:pPr>
            <a:r>
              <a:rPr lang="it-IT" b="1" dirty="0" err="1">
                <a:solidFill>
                  <a:srgbClr val="0E0E0E"/>
                </a:solidFill>
                <a:effectLst/>
                <a:latin typeface="Arial" panose="020B0604020202020204" pitchFamily="34" charset="0"/>
                <a:cs typeface="Arial" panose="020B0604020202020204" pitchFamily="34" charset="0"/>
              </a:rPr>
              <a:t>Request</a:t>
            </a:r>
            <a:r>
              <a:rPr lang="it-IT" b="1" dirty="0">
                <a:solidFill>
                  <a:srgbClr val="0E0E0E"/>
                </a:solidFill>
                <a:effectLst/>
                <a:latin typeface="Arial" panose="020B0604020202020204" pitchFamily="34" charset="0"/>
                <a:cs typeface="Arial" panose="020B0604020202020204" pitchFamily="34" charset="0"/>
              </a:rPr>
              <a:t> a </a:t>
            </a:r>
            <a:r>
              <a:rPr lang="it-IT" b="1" dirty="0" err="1">
                <a:solidFill>
                  <a:srgbClr val="0E0E0E"/>
                </a:solidFill>
                <a:effectLst/>
                <a:latin typeface="Arial" panose="020B0604020202020204" pitchFamily="34" charset="0"/>
                <a:cs typeface="Arial" panose="020B0604020202020204" pitchFamily="34" charset="0"/>
              </a:rPr>
              <a:t>Summary</a:t>
            </a:r>
            <a:r>
              <a:rPr lang="it-IT" b="1" dirty="0">
                <a:solidFill>
                  <a:srgbClr val="0E0E0E"/>
                </a:solidFill>
                <a:effectLst/>
                <a:latin typeface="Arial" panose="020B0604020202020204" pitchFamily="34" charset="0"/>
                <a:cs typeface="Arial" panose="020B0604020202020204" pitchFamily="34" charset="0"/>
              </a:rPr>
              <a: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If</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direct</a:t>
            </a:r>
            <a:r>
              <a:rPr lang="it-IT" dirty="0">
                <a:solidFill>
                  <a:srgbClr val="0E0E0E"/>
                </a:solidFill>
                <a:effectLst/>
                <a:latin typeface="Arial" panose="020B0604020202020204" pitchFamily="34" charset="0"/>
                <a:cs typeface="Arial" panose="020B0604020202020204" pitchFamily="34" charset="0"/>
              </a:rPr>
              <a:t> access to logs </a:t>
            </a:r>
            <a:r>
              <a:rPr lang="it-IT" dirty="0" err="1">
                <a:solidFill>
                  <a:srgbClr val="0E0E0E"/>
                </a:solidFill>
                <a:effectLst/>
                <a:latin typeface="Arial" panose="020B0604020202020204" pitchFamily="34" charset="0"/>
                <a:cs typeface="Arial" panose="020B0604020202020204" pitchFamily="34" charset="0"/>
              </a:rPr>
              <a:t>is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not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granted</a:t>
            </a:r>
            <a:r>
              <a:rPr lang="it-IT" dirty="0">
                <a:solidFill>
                  <a:srgbClr val="0E0E0E"/>
                </a:solidFill>
                <a:effectLst/>
                <a:latin typeface="Arial" panose="020B0604020202020204" pitchFamily="34" charset="0"/>
                <a:cs typeface="Arial" panose="020B0604020202020204" pitchFamily="34" charset="0"/>
              </a:rPr>
              <a:t>, I </a:t>
            </a:r>
            <a:r>
              <a:rPr lang="it-IT" dirty="0" err="1">
                <a:solidFill>
                  <a:srgbClr val="0E0E0E"/>
                </a:solidFill>
                <a:effectLst/>
                <a:latin typeface="Arial" panose="020B0604020202020204" pitchFamily="34" charset="0"/>
                <a:cs typeface="Arial" panose="020B0604020202020204" pitchFamily="34" charset="0"/>
              </a:rPr>
              <a:t>will</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request</a:t>
            </a:r>
            <a:r>
              <a:rPr lang="it-IT" dirty="0">
                <a:solidFill>
                  <a:srgbClr val="0E0E0E"/>
                </a:solidFill>
                <a:effectLst/>
                <a:latin typeface="Arial" panose="020B0604020202020204" pitchFamily="34" charset="0"/>
                <a:cs typeface="Arial" panose="020B0604020202020204" pitchFamily="34" charset="0"/>
              </a:rPr>
              <a:t> a </a:t>
            </a:r>
            <a:r>
              <a:rPr lang="it-IT" dirty="0" err="1">
                <a:solidFill>
                  <a:srgbClr val="0E0E0E"/>
                </a:solidFill>
                <a:effectLst/>
                <a:latin typeface="Arial" panose="020B0604020202020204" pitchFamily="34" charset="0"/>
                <a:cs typeface="Arial" panose="020B0604020202020204" pitchFamily="34" charset="0"/>
              </a:rPr>
              <a:t>summary</a:t>
            </a:r>
            <a:r>
              <a:rPr lang="it-IT" dirty="0">
                <a:solidFill>
                  <a:srgbClr val="0E0E0E"/>
                </a:solidFill>
                <a:effectLst/>
                <a:latin typeface="Arial" panose="020B0604020202020204" pitchFamily="34" charset="0"/>
                <a:cs typeface="Arial" panose="020B0604020202020204" pitchFamily="34" charset="0"/>
              </a:rPr>
              <a:t> report from the </a:t>
            </a:r>
            <a:r>
              <a:rPr lang="it-IT" dirty="0" err="1">
                <a:solidFill>
                  <a:srgbClr val="0E0E0E"/>
                </a:solidFill>
                <a:effectLst/>
                <a:latin typeface="Arial" panose="020B0604020202020204" pitchFamily="34" charset="0"/>
                <a:cs typeface="Arial" panose="020B0604020202020204" pitchFamily="34" charset="0"/>
              </a:rPr>
              <a:t>authorized</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personnel</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detailing</a:t>
            </a:r>
            <a:r>
              <a:rPr lang="it-IT" dirty="0">
                <a:solidFill>
                  <a:srgbClr val="0E0E0E"/>
                </a:solidFill>
                <a:effectLst/>
                <a:latin typeface="Arial" panose="020B0604020202020204" pitchFamily="34" charset="0"/>
                <a:cs typeface="Arial" panose="020B0604020202020204" pitchFamily="34" charset="0"/>
              </a:rPr>
              <a:t> key </a:t>
            </a:r>
            <a:r>
              <a:rPr lang="it-IT" dirty="0" err="1">
                <a:solidFill>
                  <a:srgbClr val="0E0E0E"/>
                </a:solidFill>
                <a:effectLst/>
                <a:latin typeface="Arial" panose="020B0604020202020204" pitchFamily="34" charset="0"/>
                <a:cs typeface="Arial" panose="020B0604020202020204" pitchFamily="34" charset="0"/>
              </a:rPr>
              <a:t>findings</a:t>
            </a:r>
            <a:r>
              <a:rPr lang="it-IT" dirty="0">
                <a:solidFill>
                  <a:srgbClr val="0E0E0E"/>
                </a:solidFill>
                <a:effectLst/>
                <a:latin typeface="Arial" panose="020B0604020202020204" pitchFamily="34" charset="0"/>
                <a:cs typeface="Arial" panose="020B0604020202020204" pitchFamily="34" charset="0"/>
              </a:rPr>
              <a:t> from </a:t>
            </a:r>
            <a:r>
              <a:rPr lang="it-IT" dirty="0" err="1">
                <a:solidFill>
                  <a:srgbClr val="0E0E0E"/>
                </a:solidFill>
                <a:effectLst/>
                <a:latin typeface="Arial" panose="020B0604020202020204" pitchFamily="34" charset="0"/>
                <a:cs typeface="Arial" panose="020B0604020202020204" pitchFamily="34" charset="0"/>
              </a:rPr>
              <a:t>their</a:t>
            </a:r>
            <a:r>
              <a:rPr lang="it-IT" dirty="0">
                <a:solidFill>
                  <a:srgbClr val="0E0E0E"/>
                </a:solidFill>
                <a:effectLst/>
                <a:latin typeface="Arial" panose="020B0604020202020204" pitchFamily="34" charset="0"/>
                <a:cs typeface="Arial" panose="020B0604020202020204" pitchFamily="34" charset="0"/>
              </a:rPr>
              <a:t> log review.</a:t>
            </a:r>
            <a:endParaRPr lang="en-US"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9:</a:t>
            </a:r>
          </a:p>
          <a:p>
            <a:pPr marL="800100" lvl="1" indent="-342900">
              <a:spcBef>
                <a:spcPts val="920"/>
              </a:spcBef>
              <a:buSzPts val="1472"/>
              <a:buFont typeface="Arial"/>
              <a:buChar char="•"/>
            </a:pPr>
            <a:r>
              <a:rPr lang="en-US" sz="1400" dirty="0">
                <a:effectLst/>
                <a:latin typeface="Arial" panose="020B0604020202020204" pitchFamily="34" charset="0"/>
                <a:ea typeface="Times New Roman" panose="02020603050405020304" pitchFamily="18" charset="0"/>
                <a:cs typeface="Arial" panose="020B0604020202020204" pitchFamily="34" charset="0"/>
              </a:rPr>
              <a:t>Re-install the affected system(s) from scratch and restore data from backups if necessary. Preserve evidence before doing this. </a:t>
            </a:r>
          </a:p>
          <a:p>
            <a:pPr marL="800100" lvl="1" indent="-342900">
              <a:spcBef>
                <a:spcPts val="920"/>
              </a:spcBef>
              <a:buSzPts val="1472"/>
              <a:buFont typeface="Arial"/>
              <a:buChar char="•"/>
            </a:pPr>
            <a:r>
              <a:rPr lang="en-US" sz="1400" dirty="0">
                <a:latin typeface="Arial" panose="020B0604020202020204" pitchFamily="34" charset="0"/>
                <a:cs typeface="Arial" panose="020B0604020202020204" pitchFamily="34" charset="0"/>
              </a:rPr>
              <a:t>Make users change weak passwords (view slide 9)</a:t>
            </a:r>
          </a:p>
          <a:p>
            <a:pPr marL="800100" lvl="1" indent="-342900">
              <a:spcBef>
                <a:spcPts val="920"/>
              </a:spcBef>
              <a:buSzPts val="1472"/>
              <a:buFont typeface="Arial"/>
              <a:buChar char="•"/>
            </a:pPr>
            <a:r>
              <a:rPr lang="en-US" sz="1400" dirty="0">
                <a:latin typeface="Arial" panose="020B0604020202020204" pitchFamily="34" charset="0"/>
                <a:cs typeface="Arial" panose="020B0604020202020204" pitchFamily="34" charset="0"/>
              </a:rPr>
              <a:t>Fix SMB vulnerability discovered (view slide 7)</a:t>
            </a:r>
          </a:p>
          <a:p>
            <a:pPr marL="800100" lvl="1" indent="-342900">
              <a:spcBef>
                <a:spcPts val="920"/>
              </a:spcBef>
              <a:buSzPts val="1472"/>
              <a:buFont typeface="Arial"/>
              <a:buChar char="•"/>
            </a:pPr>
            <a:r>
              <a:rPr lang="en-US" sz="1400" dirty="0">
                <a:latin typeface="Arial" panose="020B0604020202020204" pitchFamily="34" charset="0"/>
                <a:cs typeface="Arial" panose="020B0604020202020204" pitchFamily="34" charset="0"/>
              </a:rPr>
              <a:t>Be sure real time malware protection is enabled on all devices </a:t>
            </a:r>
            <a:endParaRPr lang="en-US" dirty="0">
              <a:latin typeface="Arial" panose="020B0604020202020204" pitchFamily="34" charset="0"/>
              <a:cs typeface="Arial" panose="020B0604020202020204" pitchFamily="34" charset="0"/>
            </a:endParaRPr>
          </a:p>
          <a:p>
            <a:pPr marL="342900" lvl="0" indent="-342900" algn="l" rtl="0">
              <a:lnSpc>
                <a:spcPct val="100000"/>
              </a:lnSpc>
              <a:spcBef>
                <a:spcPts val="920"/>
              </a:spcBef>
              <a:spcAft>
                <a:spcPts val="0"/>
              </a:spcAft>
              <a:buSzPts val="1472"/>
              <a:buFont typeface="Arial"/>
              <a:buChar char="•"/>
            </a:pPr>
            <a:r>
              <a:rPr lang="en-US" dirty="0">
                <a:latin typeface="Arial" panose="020B0604020202020204" pitchFamily="34" charset="0"/>
                <a:cs typeface="Arial" panose="020B0604020202020204" pitchFamily="34" charset="0"/>
              </a:rPr>
              <a:t>Step 12:</a:t>
            </a:r>
          </a:p>
          <a:p>
            <a:pPr marL="800100" lvl="1" indent="-342900">
              <a:spcBef>
                <a:spcPts val="920"/>
              </a:spcBef>
              <a:buSzPts val="1472"/>
              <a:buFont typeface="Arial"/>
              <a:buChar char="•"/>
            </a:pPr>
            <a:r>
              <a:rPr lang="en-US" dirty="0">
                <a:latin typeface="Arial" panose="020B0604020202020204" pitchFamily="34" charset="0"/>
                <a:cs typeface="Arial" panose="020B0604020202020204" pitchFamily="34" charset="0"/>
              </a:rPr>
              <a:t>I suggest implementing a SIEM system like </a:t>
            </a:r>
            <a:r>
              <a:rPr lang="en-US" dirty="0" err="1">
                <a:latin typeface="Arial" panose="020B0604020202020204" pitchFamily="34" charset="0"/>
                <a:cs typeface="Arial" panose="020B0604020202020204" pitchFamily="34" charset="0"/>
              </a:rPr>
              <a:t>Wazuh</a:t>
            </a:r>
            <a:r>
              <a:rPr lang="en-US" dirty="0">
                <a:latin typeface="Arial" panose="020B0604020202020204" pitchFamily="34" charset="0"/>
                <a:cs typeface="Arial" panose="020B0604020202020204" pitchFamily="34" charset="0"/>
              </a:rPr>
              <a:t> with the application of appropriate active response criteria.</a:t>
            </a:r>
          </a:p>
          <a:p>
            <a:pPr marL="800100" lvl="1" indent="-342900">
              <a:spcBef>
                <a:spcPts val="920"/>
              </a:spcBef>
              <a:buSzPts val="1472"/>
              <a:buFont typeface="Arial"/>
              <a:buChar char="•"/>
            </a:pPr>
            <a:r>
              <a:rPr lang="en-US" dirty="0">
                <a:latin typeface="Arial" panose="020B0604020202020204" pitchFamily="34" charset="0"/>
                <a:cs typeface="Arial" panose="020B0604020202020204" pitchFamily="34" charset="0"/>
              </a:rPr>
              <a:t>The response was appropriate. The procedure included an explicit reference to the possibility of Ransomware attacks, supported by an operational procedure for removing the infection.</a:t>
            </a:r>
          </a:p>
          <a:p>
            <a:pPr marL="800100" lvl="1" indent="-342900">
              <a:spcBef>
                <a:spcPts val="920"/>
              </a:spcBef>
              <a:buSzPts val="1472"/>
              <a:buFont typeface="Arial"/>
              <a:buChar char="•"/>
            </a:pPr>
            <a:r>
              <a:rPr lang="en-US" dirty="0">
                <a:latin typeface="Arial" panose="020B0604020202020204" pitchFamily="34" charset="0"/>
                <a:cs typeface="Arial" panose="020B0604020202020204" pitchFamily="34" charset="0"/>
              </a:rPr>
              <a:t>We have learned that Ransomware attacks can occur very quickly and cause the Availability of computer systems to fail in very short time frames.</a:t>
            </a:r>
          </a:p>
        </p:txBody>
      </p:sp>
    </p:spTree>
    <p:extLst>
      <p:ext uri="{BB962C8B-B14F-4D97-AF65-F5344CB8AC3E}">
        <p14:creationId xmlns:p14="http://schemas.microsoft.com/office/powerpoint/2010/main" val="106182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534935" y="1037967"/>
            <a:ext cx="6725899" cy="5476043"/>
          </a:xfrm>
          <a:prstGeom prst="rect">
            <a:avLst/>
          </a:prstGeom>
          <a:noFill/>
          <a:ln>
            <a:noFill/>
          </a:ln>
        </p:spPr>
        <p:txBody>
          <a:bodyPr spcFirstLastPara="1" wrap="square" lIns="91425" tIns="45700" rIns="91425" bIns="45700" anchor="ctr" anchorCtr="0">
            <a:normAutofit fontScale="70000" lnSpcReduction="20000"/>
          </a:bodyPr>
          <a:lstStyle/>
          <a:p>
            <a:pPr marL="0" lvl="0" indent="-93472" algn="l" rtl="0">
              <a:lnSpc>
                <a:spcPct val="100000"/>
              </a:lnSpc>
              <a:spcBef>
                <a:spcPts val="0"/>
              </a:spcBef>
              <a:spcAft>
                <a:spcPts val="0"/>
              </a:spcAft>
              <a:buSzPts val="1472"/>
              <a:buFont typeface="Noto Sans Symbols"/>
              <a:buChar char="◼"/>
            </a:pPr>
            <a:r>
              <a:rPr lang="en-US" b="1" dirty="0">
                <a:latin typeface="Arial" panose="020B0604020202020204" pitchFamily="34" charset="0"/>
                <a:cs typeface="Arial" panose="020B0604020202020204" pitchFamily="34" charset="0"/>
              </a:rPr>
              <a:t>Summary of Situation: </a:t>
            </a:r>
            <a:r>
              <a:rPr lang="en-US" dirty="0">
                <a:latin typeface="Arial" panose="020B0604020202020204" pitchFamily="34" charset="0"/>
                <a:cs typeface="Arial" panose="020B0604020202020204" pitchFamily="34" charset="0"/>
              </a:rPr>
              <a:t>Hospital A, Hospital B and Hospital C have fallen victim to a cyber attack led by what appears to be a group of cyber activists who oppose the new health law that has just been approved. All of the hospitals that were affected had declared their support for the law before being attacked. Our hospital also supports the law and we fear the possibility of a similar attack on us.</a:t>
            </a:r>
            <a:endParaRPr dirty="0">
              <a:latin typeface="Arial" panose="020B0604020202020204" pitchFamily="34" charset="0"/>
              <a:cs typeface="Arial" panose="020B0604020202020204" pitchFamily="34" charset="0"/>
            </a:endParaRPr>
          </a:p>
          <a:p>
            <a:pPr marL="0" lvl="0" indent="-93472" algn="l" rtl="0">
              <a:spcBef>
                <a:spcPts val="920"/>
              </a:spcBef>
              <a:spcAft>
                <a:spcPts val="0"/>
              </a:spcAft>
              <a:buSzPts val="1472"/>
              <a:buChar char="◼"/>
            </a:pPr>
            <a:r>
              <a:rPr lang="en-US" b="1" dirty="0">
                <a:latin typeface="Arial" panose="020B0604020202020204" pitchFamily="34" charset="0"/>
                <a:cs typeface="Arial" panose="020B0604020202020204" pitchFamily="34" charset="0"/>
              </a:rPr>
              <a:t>Asset: </a:t>
            </a:r>
            <a:r>
              <a:rPr lang="it-IT" dirty="0">
                <a:latin typeface="Arial" panose="020B0604020202020204" pitchFamily="34" charset="0"/>
                <a:cs typeface="Arial" panose="020B0604020202020204" pitchFamily="34" charset="0"/>
              </a:rPr>
              <a:t>Systems, Control Systems, </a:t>
            </a:r>
            <a:r>
              <a:rPr lang="it-IT" dirty="0" err="1">
                <a:latin typeface="Arial" panose="020B0604020202020204" pitchFamily="34" charset="0"/>
                <a:cs typeface="Arial" panose="020B0604020202020204" pitchFamily="34" charset="0"/>
              </a:rPr>
              <a:t>Patient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stats</a:t>
            </a:r>
            <a:r>
              <a:rPr lang="it-IT" dirty="0">
                <a:latin typeface="Arial" panose="020B0604020202020204" pitchFamily="34" charset="0"/>
                <a:cs typeface="Arial" panose="020B0604020202020204" pitchFamily="34" charset="0"/>
              </a:rPr>
              <a:t>, Doctor reports, Log Analysis tool</a:t>
            </a:r>
            <a:endParaRPr lang="en-US" dirty="0">
              <a:latin typeface="Arial" panose="020B0604020202020204" pitchFamily="34" charset="0"/>
              <a:cs typeface="Arial" panose="020B0604020202020204" pitchFamily="34" charset="0"/>
            </a:endParaRPr>
          </a:p>
          <a:p>
            <a:pPr marL="0" lvl="0" indent="-93472" algn="l" rtl="0">
              <a:spcBef>
                <a:spcPts val="920"/>
              </a:spcBef>
              <a:spcAft>
                <a:spcPts val="0"/>
              </a:spcAft>
              <a:buSzPts val="1472"/>
              <a:buChar char="◼"/>
            </a:pPr>
            <a:r>
              <a:rPr lang="en-US" b="1" dirty="0">
                <a:latin typeface="Arial" panose="020B0604020202020204" pitchFamily="34" charset="0"/>
                <a:cs typeface="Arial" panose="020B0604020202020204" pitchFamily="34" charset="0"/>
              </a:rPr>
              <a:t>Impact: </a:t>
            </a:r>
            <a:r>
              <a:rPr lang="en-US" dirty="0">
                <a:latin typeface="Arial" panose="020B0604020202020204" pitchFamily="34" charset="0"/>
                <a:cs typeface="Arial" panose="020B0604020202020204" pitchFamily="34" charset="0"/>
              </a:rPr>
              <a:t>Availability</a:t>
            </a:r>
            <a:endParaRPr dirty="0">
              <a:latin typeface="Arial" panose="020B0604020202020204" pitchFamily="34" charset="0"/>
              <a:cs typeface="Arial" panose="020B0604020202020204" pitchFamily="34" charset="0"/>
            </a:endParaRPr>
          </a:p>
          <a:p>
            <a:pPr marL="0" lvl="0" indent="-93472" algn="l" rtl="0">
              <a:lnSpc>
                <a:spcPct val="100000"/>
              </a:lnSpc>
              <a:spcBef>
                <a:spcPts val="920"/>
              </a:spcBef>
              <a:spcAft>
                <a:spcPts val="0"/>
              </a:spcAft>
              <a:buSzPts val="1472"/>
              <a:buFont typeface="Noto Sans Symbols"/>
              <a:buChar char="◼"/>
            </a:pPr>
            <a:r>
              <a:rPr lang="en-US" b="1" dirty="0">
                <a:latin typeface="Arial" panose="020B0604020202020204" pitchFamily="34" charset="0"/>
                <a:cs typeface="Arial" panose="020B0604020202020204" pitchFamily="34" charset="0"/>
              </a:rPr>
              <a:t>Threat Actor:</a:t>
            </a:r>
          </a:p>
          <a:p>
            <a:pPr marL="457200" lvl="1" indent="-93472">
              <a:spcBef>
                <a:spcPts val="920"/>
              </a:spcBef>
              <a:buSzPts val="1472"/>
              <a:buFont typeface="Noto Sans Symbols"/>
              <a:buChar char="◼"/>
            </a:pPr>
            <a:r>
              <a:rPr lang="it-IT" b="1" dirty="0" err="1">
                <a:solidFill>
                  <a:srgbClr val="0E0E0E"/>
                </a:solidFill>
                <a:effectLst/>
                <a:latin typeface="Arial" panose="020B0604020202020204" pitchFamily="34" charset="0"/>
                <a:cs typeface="Arial" panose="020B0604020202020204" pitchFamily="34" charset="0"/>
              </a:rPr>
              <a:t>External</a:t>
            </a:r>
            <a:r>
              <a:rPr lang="it-IT" b="1"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Threat</a:t>
            </a:r>
            <a:r>
              <a:rPr lang="it-IT" b="1" dirty="0">
                <a:solidFill>
                  <a:srgbClr val="0E0E0E"/>
                </a:solidFill>
                <a:effectLst/>
                <a:latin typeface="Arial" panose="020B0604020202020204" pitchFamily="34" charset="0"/>
                <a:cs typeface="Arial" panose="020B0604020202020204" pitchFamily="34" charset="0"/>
              </a:rPr>
              <a:t> Actors:</a:t>
            </a:r>
            <a:r>
              <a:rPr lang="it-IT" dirty="0">
                <a:solidFill>
                  <a:srgbClr val="0E0E0E"/>
                </a:solidFill>
                <a:effectLst/>
                <a:latin typeface="Arial" panose="020B0604020202020204" pitchFamily="34" charset="0"/>
                <a:cs typeface="Arial" panose="020B0604020202020204" pitchFamily="34" charset="0"/>
              </a:rPr>
              <a:t> Cyber </a:t>
            </a:r>
            <a:r>
              <a:rPr lang="it-IT" dirty="0" err="1">
                <a:solidFill>
                  <a:srgbClr val="0E0E0E"/>
                </a:solidFill>
                <a:effectLst/>
                <a:latin typeface="Arial" panose="020B0604020202020204" pitchFamily="34" charset="0"/>
                <a:cs typeface="Arial" panose="020B0604020202020204" pitchFamily="34" charset="0"/>
              </a:rPr>
              <a:t>activists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motivated</a:t>
            </a:r>
            <a:r>
              <a:rPr lang="it-IT" dirty="0">
                <a:solidFill>
                  <a:srgbClr val="0E0E0E"/>
                </a:solidFill>
                <a:effectLst/>
                <a:latin typeface="Arial" panose="020B0604020202020204" pitchFamily="34" charset="0"/>
                <a:cs typeface="Arial" panose="020B0604020202020204" pitchFamily="34" charset="0"/>
              </a:rPr>
              <a:t> by </a:t>
            </a:r>
            <a:r>
              <a:rPr lang="it-IT" dirty="0" err="1">
                <a:solidFill>
                  <a:srgbClr val="0E0E0E"/>
                </a:solidFill>
                <a:effectLst/>
                <a:latin typeface="Arial" panose="020B0604020202020204" pitchFamily="34" charset="0"/>
                <a:cs typeface="Arial" panose="020B0604020202020204" pitchFamily="34" charset="0"/>
              </a:rPr>
              <a:t>political</a:t>
            </a:r>
            <a:r>
              <a:rPr lang="it-IT" dirty="0">
                <a:solidFill>
                  <a:srgbClr val="0E0E0E"/>
                </a:solidFill>
                <a:effectLst/>
                <a:latin typeface="Arial" panose="020B0604020202020204" pitchFamily="34" charset="0"/>
                <a:cs typeface="Arial" panose="020B0604020202020204" pitchFamily="34" charset="0"/>
              </a:rPr>
              <a:t> or social </a:t>
            </a:r>
            <a:r>
              <a:rPr lang="it-IT" dirty="0" err="1">
                <a:solidFill>
                  <a:srgbClr val="0E0E0E"/>
                </a:solidFill>
                <a:effectLst/>
                <a:latin typeface="Arial" panose="020B0604020202020204" pitchFamily="34" charset="0"/>
                <a:cs typeface="Arial" panose="020B0604020202020204" pitchFamily="34" charset="0"/>
              </a:rPr>
              <a:t>opposition</a:t>
            </a:r>
            <a:r>
              <a:rPr lang="it-IT" dirty="0">
                <a:solidFill>
                  <a:srgbClr val="0E0E0E"/>
                </a:solidFill>
                <a:effectLst/>
                <a:latin typeface="Arial" panose="020B0604020202020204" pitchFamily="34" charset="0"/>
                <a:cs typeface="Arial" panose="020B0604020202020204" pitchFamily="34" charset="0"/>
              </a:rPr>
              <a:t> to the new health </a:t>
            </a:r>
            <a:r>
              <a:rPr lang="it-IT" dirty="0" err="1">
                <a:solidFill>
                  <a:srgbClr val="0E0E0E"/>
                </a:solidFill>
                <a:effectLst/>
                <a:latin typeface="Arial" panose="020B0604020202020204" pitchFamily="34" charset="0"/>
                <a:cs typeface="Arial" panose="020B0604020202020204" pitchFamily="34" charset="0"/>
              </a:rPr>
              <a:t>law</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These</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actors</a:t>
            </a:r>
            <a:r>
              <a:rPr lang="it-IT" dirty="0">
                <a:solidFill>
                  <a:srgbClr val="0E0E0E"/>
                </a:solidFill>
                <a:effectLst/>
                <a:latin typeface="Arial" panose="020B0604020202020204" pitchFamily="34" charset="0"/>
                <a:cs typeface="Arial" panose="020B0604020202020204" pitchFamily="34" charset="0"/>
              </a:rPr>
              <a:t> are </a:t>
            </a:r>
            <a:r>
              <a:rPr lang="it-IT" dirty="0" err="1">
                <a:solidFill>
                  <a:srgbClr val="0E0E0E"/>
                </a:solidFill>
                <a:effectLst/>
                <a:latin typeface="Arial" panose="020B0604020202020204" pitchFamily="34" charset="0"/>
                <a:cs typeface="Arial" panose="020B0604020202020204" pitchFamily="34" charset="0"/>
              </a:rPr>
              <a:t>likely</a:t>
            </a:r>
            <a:r>
              <a:rPr lang="it-IT" dirty="0">
                <a:solidFill>
                  <a:srgbClr val="0E0E0E"/>
                </a:solidFill>
                <a:effectLst/>
                <a:latin typeface="Arial" panose="020B0604020202020204" pitchFamily="34" charset="0"/>
                <a:cs typeface="Arial" panose="020B0604020202020204" pitchFamily="34" charset="0"/>
              </a:rPr>
              <a:t> to be </a:t>
            </a:r>
            <a:r>
              <a:rPr lang="it-IT" dirty="0" err="1">
                <a:solidFill>
                  <a:srgbClr val="0E0E0E"/>
                </a:solidFill>
                <a:effectLst/>
                <a:latin typeface="Arial" panose="020B0604020202020204" pitchFamily="34" charset="0"/>
                <a:cs typeface="Arial" panose="020B0604020202020204" pitchFamily="34" charset="0"/>
              </a:rPr>
              <a:t>organized</a:t>
            </a:r>
            <a:r>
              <a:rPr lang="it-IT" dirty="0">
                <a:solidFill>
                  <a:srgbClr val="0E0E0E"/>
                </a:solidFill>
                <a:effectLst/>
                <a:latin typeface="Arial" panose="020B0604020202020204" pitchFamily="34" charset="0"/>
                <a:cs typeface="Arial" panose="020B0604020202020204" pitchFamily="34" charset="0"/>
              </a:rPr>
              <a:t> groups or </a:t>
            </a:r>
            <a:r>
              <a:rPr lang="it-IT" dirty="0" err="1">
                <a:solidFill>
                  <a:srgbClr val="0E0E0E"/>
                </a:solidFill>
                <a:effectLst/>
                <a:latin typeface="Arial" panose="020B0604020202020204" pitchFamily="34" charset="0"/>
                <a:cs typeface="Arial" panose="020B0604020202020204" pitchFamily="34" charset="0"/>
              </a:rPr>
              <a:t>individuals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outside</a:t>
            </a:r>
            <a:r>
              <a:rPr lang="it-IT" dirty="0">
                <a:solidFill>
                  <a:srgbClr val="0E0E0E"/>
                </a:solidFill>
                <a:effectLst/>
                <a:latin typeface="Arial" panose="020B0604020202020204" pitchFamily="34" charset="0"/>
                <a:cs typeface="Arial" panose="020B0604020202020204" pitchFamily="34" charset="0"/>
              </a:rPr>
              <a:t> the hospital </a:t>
            </a:r>
            <a:r>
              <a:rPr lang="it-IT" dirty="0" err="1">
                <a:solidFill>
                  <a:srgbClr val="0E0E0E"/>
                </a:solidFill>
                <a:effectLst/>
                <a:latin typeface="Arial" panose="020B0604020202020204" pitchFamily="34" charset="0"/>
                <a:cs typeface="Arial" panose="020B0604020202020204" pitchFamily="34" charset="0"/>
              </a:rPr>
              <a:t>who</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seek</a:t>
            </a:r>
            <a:r>
              <a:rPr lang="it-IT" dirty="0">
                <a:solidFill>
                  <a:srgbClr val="0E0E0E"/>
                </a:solidFill>
                <a:effectLst/>
                <a:latin typeface="Arial" panose="020B0604020202020204" pitchFamily="34" charset="0"/>
                <a:cs typeface="Arial" panose="020B0604020202020204" pitchFamily="34" charset="0"/>
              </a:rPr>
              <a:t> to </a:t>
            </a:r>
            <a:r>
              <a:rPr lang="it-IT" dirty="0" err="1">
                <a:solidFill>
                  <a:srgbClr val="0E0E0E"/>
                </a:solidFill>
                <a:effectLst/>
                <a:latin typeface="Arial" panose="020B0604020202020204" pitchFamily="34" charset="0"/>
                <a:cs typeface="Arial" panose="020B0604020202020204" pitchFamily="34" charset="0"/>
              </a:rPr>
              <a:t>disrupt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operations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as</a:t>
            </a:r>
            <a:r>
              <a:rPr lang="it-IT" dirty="0">
                <a:solidFill>
                  <a:srgbClr val="0E0E0E"/>
                </a:solidFill>
                <a:effectLst/>
                <a:latin typeface="Arial" panose="020B0604020202020204" pitchFamily="34" charset="0"/>
                <a:cs typeface="Arial" panose="020B0604020202020204" pitchFamily="34" charset="0"/>
              </a:rPr>
              <a:t> a </a:t>
            </a:r>
            <a:r>
              <a:rPr lang="it-IT" dirty="0" err="1">
                <a:solidFill>
                  <a:srgbClr val="0E0E0E"/>
                </a:solidFill>
                <a:effectLst/>
                <a:latin typeface="Arial" panose="020B0604020202020204" pitchFamily="34" charset="0"/>
                <a:cs typeface="Arial" panose="020B0604020202020204" pitchFamily="34" charset="0"/>
              </a:rPr>
              <a:t>form</a:t>
            </a:r>
            <a:r>
              <a:rPr lang="it-IT" dirty="0">
                <a:solidFill>
                  <a:srgbClr val="0E0E0E"/>
                </a:solidFill>
                <a:effectLst/>
                <a:latin typeface="Arial" panose="020B0604020202020204" pitchFamily="34" charset="0"/>
                <a:cs typeface="Arial" panose="020B0604020202020204" pitchFamily="34" charset="0"/>
              </a:rPr>
              <a:t> of </a:t>
            </a:r>
            <a:r>
              <a:rPr lang="it-IT" dirty="0" err="1">
                <a:solidFill>
                  <a:srgbClr val="0E0E0E"/>
                </a:solidFill>
                <a:effectLst/>
                <a:latin typeface="Arial" panose="020B0604020202020204" pitchFamily="34" charset="0"/>
                <a:cs typeface="Arial" panose="020B0604020202020204" pitchFamily="34" charset="0"/>
              </a:rPr>
              <a:t>protest</a:t>
            </a:r>
            <a:r>
              <a:rPr lang="it-IT" dirty="0">
                <a:solidFill>
                  <a:srgbClr val="0E0E0E"/>
                </a:solidFill>
                <a:effectLst/>
                <a:latin typeface="Arial" panose="020B0604020202020204" pitchFamily="34" charset="0"/>
                <a:cs typeface="Arial" panose="020B0604020202020204" pitchFamily="34" charset="0"/>
              </a:rPr>
              <a:t>.</a:t>
            </a:r>
          </a:p>
          <a:p>
            <a:pPr marL="457200" lvl="1" indent="-93472">
              <a:spcBef>
                <a:spcPts val="920"/>
              </a:spcBef>
              <a:buSzPts val="1472"/>
              <a:buFont typeface="Noto Sans Symbols"/>
              <a:buChar char="◼"/>
            </a:pPr>
            <a:r>
              <a:rPr lang="it-IT" b="1" dirty="0" err="1">
                <a:solidFill>
                  <a:srgbClr val="0E0E0E"/>
                </a:solidFill>
                <a:effectLst/>
                <a:latin typeface="Arial" panose="020B0604020202020204" pitchFamily="34" charset="0"/>
                <a:cs typeface="Arial" panose="020B0604020202020204" pitchFamily="34" charset="0"/>
              </a:rPr>
              <a:t>Internal</a:t>
            </a:r>
            <a:r>
              <a:rPr lang="it-IT" b="1"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Threat</a:t>
            </a:r>
            <a:r>
              <a:rPr lang="it-IT" b="1" dirty="0">
                <a:solidFill>
                  <a:srgbClr val="0E0E0E"/>
                </a:solidFill>
                <a:effectLst/>
                <a:latin typeface="Arial" panose="020B0604020202020204" pitchFamily="34" charset="0"/>
                <a:cs typeface="Arial" panose="020B0604020202020204" pitchFamily="34" charset="0"/>
              </a:rPr>
              <a:t> Actors:</a:t>
            </a:r>
            <a:r>
              <a:rPr lang="it-IT" dirty="0">
                <a:solidFill>
                  <a:srgbClr val="0E0E0E"/>
                </a:solidFill>
                <a:effectLst/>
                <a:latin typeface="Arial" panose="020B0604020202020204" pitchFamily="34" charset="0"/>
                <a:cs typeface="Arial" panose="020B0604020202020204" pitchFamily="34" charset="0"/>
              </a:rPr>
              <a:t> Hospital staff </a:t>
            </a:r>
            <a:r>
              <a:rPr lang="it-IT" dirty="0" err="1">
                <a:solidFill>
                  <a:srgbClr val="0E0E0E"/>
                </a:solidFill>
                <a:effectLst/>
                <a:latin typeface="Arial" panose="020B0604020202020204" pitchFamily="34" charset="0"/>
                <a:cs typeface="Arial" panose="020B0604020202020204" pitchFamily="34" charset="0"/>
              </a:rPr>
              <a:t>who</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may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unintentionally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aid</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attackers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through</a:t>
            </a:r>
            <a:r>
              <a:rPr lang="it-IT" dirty="0">
                <a:solidFill>
                  <a:srgbClr val="0E0E0E"/>
                </a:solidFill>
                <a:effectLst/>
                <a:latin typeface="Arial" panose="020B0604020202020204" pitchFamily="34" charset="0"/>
                <a:cs typeface="Arial" panose="020B0604020202020204" pitchFamily="34" charset="0"/>
              </a:rPr>
              <a:t> actions </a:t>
            </a:r>
            <a:r>
              <a:rPr lang="it-IT" dirty="0" err="1">
                <a:solidFill>
                  <a:srgbClr val="0E0E0E"/>
                </a:solidFill>
                <a:effectLst/>
                <a:latin typeface="Arial" panose="020B0604020202020204" pitchFamily="34" charset="0"/>
                <a:cs typeface="Arial" panose="020B0604020202020204" pitchFamily="34" charset="0"/>
              </a:rPr>
              <a:t>such</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falling</a:t>
            </a:r>
            <a:r>
              <a:rPr lang="it-IT" dirty="0">
                <a:solidFill>
                  <a:srgbClr val="0E0E0E"/>
                </a:solidFill>
                <a:effectLst/>
                <a:latin typeface="Arial" panose="020B0604020202020204" pitchFamily="34" charset="0"/>
                <a:cs typeface="Arial" panose="020B0604020202020204" pitchFamily="34" charset="0"/>
              </a:rPr>
              <a:t> for phishing </a:t>
            </a:r>
            <a:r>
              <a:rPr lang="it-IT" dirty="0" err="1">
                <a:solidFill>
                  <a:srgbClr val="0E0E0E"/>
                </a:solidFill>
                <a:effectLst/>
                <a:latin typeface="Arial" panose="020B0604020202020204" pitchFamily="34" charset="0"/>
                <a:cs typeface="Arial" panose="020B0604020202020204" pitchFamily="34" charset="0"/>
              </a:rPr>
              <a:t>scams</a:t>
            </a:r>
            <a:r>
              <a:rPr lang="it-IT" dirty="0">
                <a:solidFill>
                  <a:srgbClr val="0E0E0E"/>
                </a:solidFill>
                <a:effectLst/>
                <a:latin typeface="Arial" panose="020B0604020202020204" pitchFamily="34" charset="0"/>
                <a:cs typeface="Arial" panose="020B0604020202020204" pitchFamily="34" charset="0"/>
              </a:rPr>
              <a:t> or </a:t>
            </a:r>
            <a:r>
              <a:rPr lang="it-IT" dirty="0" err="1">
                <a:solidFill>
                  <a:srgbClr val="0E0E0E"/>
                </a:solidFill>
                <a:effectLst/>
                <a:latin typeface="Arial" panose="020B0604020202020204" pitchFamily="34" charset="0"/>
                <a:cs typeface="Arial" panose="020B0604020202020204" pitchFamily="34" charset="0"/>
              </a:rPr>
              <a:t>other</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forms</a:t>
            </a:r>
            <a:r>
              <a:rPr lang="it-IT" dirty="0">
                <a:solidFill>
                  <a:srgbClr val="0E0E0E"/>
                </a:solidFill>
                <a:effectLst/>
                <a:latin typeface="Arial" panose="020B0604020202020204" pitchFamily="34" charset="0"/>
                <a:cs typeface="Arial" panose="020B0604020202020204" pitchFamily="34" charset="0"/>
              </a:rPr>
              <a:t> of social engineering. </a:t>
            </a:r>
            <a:r>
              <a:rPr lang="it-IT" dirty="0" err="1">
                <a:solidFill>
                  <a:srgbClr val="0E0E0E"/>
                </a:solidFill>
                <a:effectLst/>
                <a:latin typeface="Arial" panose="020B0604020202020204" pitchFamily="34" charset="0"/>
                <a:cs typeface="Arial" panose="020B0604020202020204" pitchFamily="34" charset="0"/>
              </a:rPr>
              <a:t>There</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also</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possibility</a:t>
            </a:r>
            <a:r>
              <a:rPr lang="it-IT" dirty="0">
                <a:solidFill>
                  <a:srgbClr val="0E0E0E"/>
                </a:solidFill>
                <a:effectLst/>
                <a:latin typeface="Arial" panose="020B0604020202020204" pitchFamily="34" charset="0"/>
                <a:cs typeface="Arial" panose="020B0604020202020204" pitchFamily="34" charset="0"/>
              </a:rPr>
              <a:t> of </a:t>
            </a:r>
            <a:r>
              <a:rPr lang="it-IT" dirty="0" err="1">
                <a:solidFill>
                  <a:srgbClr val="0E0E0E"/>
                </a:solidFill>
                <a:effectLst/>
                <a:latin typeface="Arial" panose="020B0604020202020204" pitchFamily="34" charset="0"/>
                <a:cs typeface="Arial" panose="020B0604020202020204" pitchFamily="34" charset="0"/>
              </a:rPr>
              <a:t>intentional</a:t>
            </a:r>
            <a:r>
              <a:rPr lang="it-IT" dirty="0">
                <a:solidFill>
                  <a:srgbClr val="0E0E0E"/>
                </a:solidFill>
                <a:effectLst/>
                <a:latin typeface="Arial" panose="020B0604020202020204" pitchFamily="34" charset="0"/>
                <a:cs typeface="Arial" panose="020B0604020202020204" pitchFamily="34" charset="0"/>
              </a:rPr>
              <a:t> insider </a:t>
            </a:r>
            <a:r>
              <a:rPr lang="it-IT" dirty="0" err="1">
                <a:solidFill>
                  <a:srgbClr val="0E0E0E"/>
                </a:solidFill>
                <a:effectLst/>
                <a:latin typeface="Arial" panose="020B0604020202020204" pitchFamily="34" charset="0"/>
                <a:cs typeface="Arial" panose="020B0604020202020204" pitchFamily="34" charset="0"/>
              </a:rPr>
              <a:t>threats</a:t>
            </a:r>
            <a:r>
              <a:rPr lang="it-IT" dirty="0">
                <a:solidFill>
                  <a:srgbClr val="0E0E0E"/>
                </a:solidFill>
                <a:effectLst/>
                <a:latin typeface="Arial" panose="020B0604020202020204" pitchFamily="34" charset="0"/>
                <a:cs typeface="Arial" panose="020B0604020202020204" pitchFamily="34" charset="0"/>
              </a:rPr>
              <a:t> from staff </a:t>
            </a:r>
            <a:r>
              <a:rPr lang="it-IT" dirty="0" err="1">
                <a:solidFill>
                  <a:srgbClr val="0E0E0E"/>
                </a:solidFill>
                <a:effectLst/>
                <a:latin typeface="Arial" panose="020B0604020202020204" pitchFamily="34" charset="0"/>
                <a:cs typeface="Arial" panose="020B0604020202020204" pitchFamily="34" charset="0"/>
              </a:rPr>
              <a:t>members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who</a:t>
            </a:r>
            <a:r>
              <a:rPr lang="it-IT" dirty="0">
                <a:solidFill>
                  <a:srgbClr val="0E0E0E"/>
                </a:solidFill>
                <a:effectLst/>
                <a:latin typeface="Arial" panose="020B0604020202020204" pitchFamily="34" charset="0"/>
                <a:cs typeface="Arial" panose="020B0604020202020204" pitchFamily="34" charset="0"/>
              </a:rPr>
              <a:t> oppose the </a:t>
            </a:r>
            <a:r>
              <a:rPr lang="it-IT" dirty="0" err="1">
                <a:solidFill>
                  <a:srgbClr val="0E0E0E"/>
                </a:solidFill>
                <a:effectLst/>
                <a:latin typeface="Arial" panose="020B0604020202020204" pitchFamily="34" charset="0"/>
                <a:cs typeface="Arial" panose="020B0604020202020204" pitchFamily="34" charset="0"/>
              </a:rPr>
              <a:t>law</a:t>
            </a:r>
            <a:r>
              <a:rPr lang="it-IT" dirty="0">
                <a:solidFill>
                  <a:srgbClr val="0E0E0E"/>
                </a:solidFill>
                <a:effectLst/>
                <a:latin typeface="Arial" panose="020B0604020202020204" pitchFamily="34" charset="0"/>
                <a:cs typeface="Arial" panose="020B0604020202020204" pitchFamily="34" charset="0"/>
              </a:rPr>
              <a:t>.</a:t>
            </a:r>
          </a:p>
          <a:p>
            <a:pPr marL="457200" lvl="1" indent="-93472">
              <a:spcBef>
                <a:spcPts val="920"/>
              </a:spcBef>
              <a:buSzPts val="1472"/>
              <a:buFont typeface="Noto Sans Symbols"/>
              <a:buChar char="◼"/>
            </a:pPr>
            <a:endParaRPr dirty="0">
              <a:latin typeface="Arial" panose="020B0604020202020204" pitchFamily="34" charset="0"/>
              <a:cs typeface="Arial" panose="020B0604020202020204" pitchFamily="34" charset="0"/>
            </a:endParaRPr>
          </a:p>
          <a:p>
            <a:pPr marL="0" lvl="0" indent="-93472" algn="l" rtl="0">
              <a:lnSpc>
                <a:spcPct val="100000"/>
              </a:lnSpc>
              <a:spcBef>
                <a:spcPts val="920"/>
              </a:spcBef>
              <a:spcAft>
                <a:spcPts val="0"/>
              </a:spcAft>
              <a:buSzPts val="1472"/>
              <a:buFont typeface="Noto Sans Symbols"/>
              <a:buChar char="◼"/>
            </a:pPr>
            <a:r>
              <a:rPr lang="en-US" b="1" dirty="0">
                <a:latin typeface="Arial" panose="020B0604020202020204" pitchFamily="34" charset="0"/>
                <a:cs typeface="Arial" panose="020B0604020202020204" pitchFamily="34" charset="0"/>
              </a:rPr>
              <a:t>Threat Actor Motivation: </a:t>
            </a:r>
            <a:endParaRPr lang="en-US" dirty="0">
              <a:latin typeface="Arial" panose="020B0604020202020204" pitchFamily="34" charset="0"/>
              <a:cs typeface="Arial" panose="020B0604020202020204" pitchFamily="34" charset="0"/>
            </a:endParaRPr>
          </a:p>
          <a:p>
            <a:pPr marL="457200" lvl="1" indent="-93472">
              <a:spcBef>
                <a:spcPts val="920"/>
              </a:spcBef>
              <a:buFont typeface="Noto Sans Symbols"/>
              <a:buChar char="◼"/>
            </a:pPr>
            <a:r>
              <a:rPr lang="it-IT"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Political</a:t>
            </a:r>
            <a:r>
              <a:rPr lang="it-IT" b="1" dirty="0">
                <a:solidFill>
                  <a:srgbClr val="0E0E0E"/>
                </a:solidFill>
                <a:effectLst/>
                <a:latin typeface="Arial" panose="020B0604020202020204" pitchFamily="34" charset="0"/>
                <a:cs typeface="Arial" panose="020B0604020202020204" pitchFamily="34" charset="0"/>
              </a:rPr>
              <a:t>/Social </a:t>
            </a:r>
            <a:r>
              <a:rPr lang="it-IT" b="1" dirty="0" err="1">
                <a:solidFill>
                  <a:srgbClr val="0E0E0E"/>
                </a:solidFill>
                <a:effectLst/>
                <a:latin typeface="Arial" panose="020B0604020202020204" pitchFamily="34" charset="0"/>
                <a:cs typeface="Arial" panose="020B0604020202020204" pitchFamily="34" charset="0"/>
              </a:rPr>
              <a:t>Ends</a:t>
            </a:r>
            <a:r>
              <a:rPr lang="it-IT" b="1" dirty="0">
                <a:solidFill>
                  <a:srgbClr val="0E0E0E"/>
                </a:solidFill>
                <a:effectLst/>
                <a:latin typeface="Arial" panose="020B0604020202020204" pitchFamily="34" charset="0"/>
                <a:cs typeface="Arial" panose="020B0604020202020204" pitchFamily="34" charset="0"/>
              </a:rPr>
              <a:t>:</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primary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motivation</a:t>
            </a:r>
            <a:r>
              <a:rPr lang="it-IT" dirty="0">
                <a:solidFill>
                  <a:srgbClr val="0E0E0E"/>
                </a:solidFill>
                <a:effectLst/>
                <a:latin typeface="Arial" panose="020B0604020202020204" pitchFamily="34" charset="0"/>
                <a:cs typeface="Arial" panose="020B0604020202020204" pitchFamily="34" charset="0"/>
              </a:rPr>
              <a:t> for </a:t>
            </a:r>
            <a:r>
              <a:rPr lang="it-IT" dirty="0" err="1">
                <a:solidFill>
                  <a:srgbClr val="0E0E0E"/>
                </a:solidFill>
                <a:effectLst/>
                <a:latin typeface="Arial" panose="020B0604020202020204" pitchFamily="34" charset="0"/>
                <a:cs typeface="Arial" panose="020B0604020202020204" pitchFamily="34" charset="0"/>
              </a:rPr>
              <a:t>these</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attacks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opposition</a:t>
            </a:r>
            <a:r>
              <a:rPr lang="it-IT" dirty="0">
                <a:solidFill>
                  <a:srgbClr val="0E0E0E"/>
                </a:solidFill>
                <a:effectLst/>
                <a:latin typeface="Arial" panose="020B0604020202020204" pitchFamily="34" charset="0"/>
                <a:cs typeface="Arial" panose="020B0604020202020204" pitchFamily="34" charset="0"/>
              </a:rPr>
              <a:t> to the </a:t>
            </a:r>
            <a:r>
              <a:rPr lang="it-IT" dirty="0" err="1">
                <a:solidFill>
                  <a:srgbClr val="0E0E0E"/>
                </a:solidFill>
                <a:effectLst/>
                <a:latin typeface="Arial" panose="020B0604020202020204" pitchFamily="34" charset="0"/>
                <a:cs typeface="Arial" panose="020B0604020202020204" pitchFamily="34" charset="0"/>
              </a:rPr>
              <a:t>newly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approved</a:t>
            </a:r>
            <a:r>
              <a:rPr lang="it-IT" dirty="0">
                <a:solidFill>
                  <a:srgbClr val="0E0E0E"/>
                </a:solidFill>
                <a:effectLst/>
                <a:latin typeface="Arial" panose="020B0604020202020204" pitchFamily="34" charset="0"/>
                <a:cs typeface="Arial" panose="020B0604020202020204" pitchFamily="34" charset="0"/>
              </a:rPr>
              <a:t> health </a:t>
            </a:r>
            <a:r>
              <a:rPr lang="it-IT" dirty="0" err="1">
                <a:solidFill>
                  <a:srgbClr val="0E0E0E"/>
                </a:solidFill>
                <a:effectLst/>
                <a:latin typeface="Arial" panose="020B0604020202020204" pitchFamily="34" charset="0"/>
                <a:cs typeface="Arial" panose="020B0604020202020204" pitchFamily="34" charset="0"/>
              </a:rPr>
              <a:t>regulation</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activists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aim</a:t>
            </a:r>
            <a:r>
              <a:rPr lang="it-IT" dirty="0">
                <a:solidFill>
                  <a:srgbClr val="0E0E0E"/>
                </a:solidFill>
                <a:effectLst/>
                <a:latin typeface="Arial" panose="020B0604020202020204" pitchFamily="34" charset="0"/>
                <a:cs typeface="Arial" panose="020B0604020202020204" pitchFamily="34" charset="0"/>
              </a:rPr>
              <a:t> to </a:t>
            </a:r>
            <a:r>
              <a:rPr lang="it-IT" dirty="0" err="1">
                <a:solidFill>
                  <a:srgbClr val="0E0E0E"/>
                </a:solidFill>
                <a:effectLst/>
                <a:latin typeface="Arial" panose="020B0604020202020204" pitchFamily="34" charset="0"/>
                <a:cs typeface="Arial" panose="020B0604020202020204" pitchFamily="34" charset="0"/>
              </a:rPr>
              <a:t>disrupt</a:t>
            </a:r>
            <a:r>
              <a:rPr lang="it-IT" dirty="0">
                <a:solidFill>
                  <a:srgbClr val="0E0E0E"/>
                </a:solidFill>
                <a:effectLst/>
                <a:latin typeface="Arial" panose="020B0604020202020204" pitchFamily="34" charset="0"/>
                <a:cs typeface="Arial" panose="020B0604020202020204" pitchFamily="34" charset="0"/>
              </a:rPr>
              <a:t> hospital </a:t>
            </a:r>
            <a:r>
              <a:rPr lang="it-IT" dirty="0" err="1">
                <a:solidFill>
                  <a:srgbClr val="0E0E0E"/>
                </a:solidFill>
                <a:effectLst/>
                <a:latin typeface="Arial" panose="020B0604020202020204" pitchFamily="34" charset="0"/>
                <a:cs typeface="Arial" panose="020B0604020202020204" pitchFamily="34" charset="0"/>
              </a:rPr>
              <a:t>operations</a:t>
            </a:r>
            <a:r>
              <a:rPr lang="it-IT" dirty="0">
                <a:solidFill>
                  <a:srgbClr val="0E0E0E"/>
                </a:solidFill>
                <a:effectLst/>
                <a:latin typeface="Arial" panose="020B0604020202020204" pitchFamily="34" charset="0"/>
                <a:cs typeface="Arial" panose="020B0604020202020204" pitchFamily="34" charset="0"/>
              </a:rPr>
              <a:t> to make a </a:t>
            </a:r>
            <a:r>
              <a:rPr lang="it-IT" dirty="0" err="1">
                <a:solidFill>
                  <a:srgbClr val="0E0E0E"/>
                </a:solidFill>
                <a:effectLst/>
                <a:latin typeface="Arial" panose="020B0604020202020204" pitchFamily="34" charset="0"/>
                <a:cs typeface="Arial" panose="020B0604020202020204" pitchFamily="34" charset="0"/>
              </a:rPr>
              <a:t>political</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statement</a:t>
            </a:r>
            <a:r>
              <a:rPr lang="it-IT" dirty="0">
                <a:solidFill>
                  <a:srgbClr val="0E0E0E"/>
                </a:solidFill>
                <a:effectLst/>
                <a:latin typeface="Arial" panose="020B0604020202020204" pitchFamily="34" charset="0"/>
                <a:cs typeface="Arial" panose="020B0604020202020204" pitchFamily="34" charset="0"/>
              </a:rPr>
              <a:t> or to </a:t>
            </a:r>
            <a:r>
              <a:rPr lang="it-IT" dirty="0" err="1">
                <a:solidFill>
                  <a:srgbClr val="0E0E0E"/>
                </a:solidFill>
                <a:effectLst/>
                <a:latin typeface="Arial" panose="020B0604020202020204" pitchFamily="34" charset="0"/>
                <a:cs typeface="Arial" panose="020B0604020202020204" pitchFamily="34" charset="0"/>
              </a:rPr>
              <a:t>sway</a:t>
            </a:r>
            <a:r>
              <a:rPr lang="it-IT" dirty="0">
                <a:solidFill>
                  <a:srgbClr val="0E0E0E"/>
                </a:solidFill>
                <a:effectLst/>
                <a:latin typeface="Arial" panose="020B0604020202020204" pitchFamily="34" charset="0"/>
                <a:cs typeface="Arial" panose="020B0604020202020204" pitchFamily="34" charset="0"/>
              </a:rPr>
              <a:t> public opinion </a:t>
            </a:r>
            <a:r>
              <a:rPr lang="it-IT" dirty="0" err="1">
                <a:solidFill>
                  <a:srgbClr val="0E0E0E"/>
                </a:solidFill>
                <a:effectLst/>
                <a:latin typeface="Arial" panose="020B0604020202020204" pitchFamily="34" charset="0"/>
                <a:cs typeface="Arial" panose="020B0604020202020204" pitchFamily="34" charset="0"/>
              </a:rPr>
              <a:t>against</a:t>
            </a:r>
            <a:r>
              <a:rPr lang="it-IT" dirty="0">
                <a:solidFill>
                  <a:srgbClr val="0E0E0E"/>
                </a:solidFill>
                <a:effectLst/>
                <a:latin typeface="Arial" panose="020B0604020202020204" pitchFamily="34" charset="0"/>
                <a:cs typeface="Arial" panose="020B0604020202020204" pitchFamily="34" charset="0"/>
              </a:rPr>
              <a:t> the </a:t>
            </a:r>
            <a:r>
              <a:rPr lang="it-IT" dirty="0" err="1">
                <a:solidFill>
                  <a:srgbClr val="0E0E0E"/>
                </a:solidFill>
                <a:effectLst/>
                <a:latin typeface="Arial" panose="020B0604020202020204" pitchFamily="34" charset="0"/>
                <a:cs typeface="Arial" panose="020B0604020202020204" pitchFamily="34" charset="0"/>
              </a:rPr>
              <a:t>law</a:t>
            </a:r>
            <a:r>
              <a:rPr lang="it-IT" dirty="0">
                <a:solidFill>
                  <a:srgbClr val="0E0E0E"/>
                </a:solidFill>
                <a:effectLst/>
                <a:latin typeface="Arial" panose="020B0604020202020204" pitchFamily="34" charset="0"/>
                <a:cs typeface="Arial" panose="020B0604020202020204" pitchFamily="34" charset="0"/>
              </a:rPr>
              <a:t>.</a:t>
            </a:r>
          </a:p>
          <a:p>
            <a:r>
              <a:rPr lang="it-IT" dirty="0">
                <a:solidFill>
                  <a:srgbClr val="0E0E0E"/>
                </a:solidFill>
                <a:effectLst/>
                <a:latin typeface="Arial" panose="020B0604020202020204" pitchFamily="34" charset="0"/>
                <a:cs typeface="Arial" panose="020B0604020202020204" pitchFamily="34" charset="0"/>
              </a:rPr>
              <a:t>	</a:t>
            </a:r>
          </a:p>
          <a:p>
            <a:r>
              <a:rPr lang="it-IT" sz="1100" dirty="0">
                <a:solidFill>
                  <a:srgbClr val="0E0E0E"/>
                </a:solidFill>
                <a:effectLst/>
                <a:latin typeface="Arial" panose="020B0604020202020204" pitchFamily="34" charset="0"/>
                <a:cs typeface="Arial" panose="020B0604020202020204" pitchFamily="34" charset="0"/>
              </a:rPr>
              <a:t>	• </a:t>
            </a:r>
            <a:r>
              <a:rPr lang="it-IT" sz="1100" b="1" dirty="0">
                <a:solidFill>
                  <a:srgbClr val="0E0E0E"/>
                </a:solidFill>
                <a:effectLst/>
                <a:latin typeface="Arial" panose="020B0604020202020204" pitchFamily="34" charset="0"/>
                <a:cs typeface="Arial" panose="020B0604020202020204" pitchFamily="34" charset="0"/>
              </a:rPr>
              <a:t>Financial Gains:</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Although</a:t>
            </a:r>
            <a:r>
              <a:rPr lang="it-IT" sz="1100" dirty="0">
                <a:solidFill>
                  <a:srgbClr val="0E0E0E"/>
                </a:solidFill>
                <a:effectLst/>
                <a:latin typeface="Arial" panose="020B0604020202020204" pitchFamily="34" charset="0"/>
                <a:cs typeface="Arial" panose="020B0604020202020204" pitchFamily="34" charset="0"/>
              </a:rPr>
              <a:t> the </a:t>
            </a:r>
            <a:r>
              <a:rPr lang="it-IT" sz="1100" dirty="0" err="1">
                <a:solidFill>
                  <a:srgbClr val="0E0E0E"/>
                </a:solidFill>
                <a:effectLst/>
                <a:latin typeface="Arial" panose="020B0604020202020204" pitchFamily="34" charset="0"/>
                <a:cs typeface="Arial" panose="020B0604020202020204" pitchFamily="34" charset="0"/>
              </a:rPr>
              <a:t>current</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evidence</a:t>
            </a:r>
            <a:r>
              <a:rPr lang="it-IT" sz="1100" dirty="0">
                <a:solidFill>
                  <a:srgbClr val="0E0E0E"/>
                </a:solidFill>
                <a:effectLst/>
                <a:latin typeface="Arial" panose="020B0604020202020204" pitchFamily="34" charset="0"/>
                <a:cs typeface="Arial" panose="020B0604020202020204" pitchFamily="34" charset="0"/>
              </a:rPr>
              <a:t> points to </a:t>
            </a:r>
            <a:r>
              <a:rPr lang="it-IT" sz="1100" dirty="0" err="1">
                <a:solidFill>
                  <a:srgbClr val="0E0E0E"/>
                </a:solidFill>
                <a:effectLst/>
                <a:latin typeface="Arial" panose="020B0604020202020204" pitchFamily="34" charset="0"/>
                <a:cs typeface="Arial" panose="020B0604020202020204" pitchFamily="34" charset="0"/>
              </a:rPr>
              <a:t>hacktivism</a:t>
            </a:r>
            <a:r>
              <a:rPr lang="it-IT" sz="1100" dirty="0">
                <a:solidFill>
                  <a:srgbClr val="0E0E0E"/>
                </a:solidFill>
                <a:effectLst/>
                <a:latin typeface="Arial" panose="020B0604020202020204" pitchFamily="34" charset="0"/>
                <a:cs typeface="Arial" panose="020B0604020202020204" pitchFamily="34" charset="0"/>
              </a:rPr>
              <a:t>, the </a:t>
            </a:r>
            <a:r>
              <a:rPr lang="it-IT" sz="1100" dirty="0" err="1">
                <a:solidFill>
                  <a:srgbClr val="0E0E0E"/>
                </a:solidFill>
                <a:effectLst/>
                <a:latin typeface="Arial" panose="020B0604020202020204" pitchFamily="34" charset="0"/>
                <a:cs typeface="Arial" panose="020B0604020202020204" pitchFamily="34" charset="0"/>
              </a:rPr>
              <a:t>possibility</a:t>
            </a:r>
            <a:r>
              <a:rPr lang="it-IT" sz="1100" dirty="0">
                <a:solidFill>
                  <a:srgbClr val="0E0E0E"/>
                </a:solidFill>
                <a:effectLst/>
                <a:latin typeface="Arial" panose="020B0604020202020204" pitchFamily="34" charset="0"/>
                <a:cs typeface="Arial" panose="020B0604020202020204" pitchFamily="34" charset="0"/>
              </a:rPr>
              <a:t> of </a:t>
            </a:r>
            <a:r>
              <a:rPr lang="it-IT" sz="1100" dirty="0" err="1">
                <a:solidFill>
                  <a:srgbClr val="0E0E0E"/>
                </a:solidFill>
                <a:effectLst/>
                <a:latin typeface="Arial" panose="020B0604020202020204" pitchFamily="34" charset="0"/>
                <a:cs typeface="Arial" panose="020B0604020202020204" pitchFamily="34" charset="0"/>
              </a:rPr>
              <a:t>financially</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motivated</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actors</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should</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not</a:t>
            </a:r>
            <a:r>
              <a:rPr lang="it-IT" sz="1100" dirty="0">
                <a:solidFill>
                  <a:srgbClr val="0E0E0E"/>
                </a:solidFill>
                <a:effectLst/>
                <a:latin typeface="Arial" panose="020B0604020202020204" pitchFamily="34" charset="0"/>
                <a:cs typeface="Arial" panose="020B0604020202020204" pitchFamily="34" charset="0"/>
              </a:rPr>
              <a:t> be </a:t>
            </a:r>
            <a:r>
              <a:rPr lang="it-IT" sz="1100" dirty="0" err="1">
                <a:solidFill>
                  <a:srgbClr val="0E0E0E"/>
                </a:solidFill>
                <a:effectLst/>
                <a:latin typeface="Arial" panose="020B0604020202020204" pitchFamily="34" charset="0"/>
                <a:cs typeface="Arial" panose="020B0604020202020204" pitchFamily="34" charset="0"/>
              </a:rPr>
              <a:t>dismissed</a:t>
            </a:r>
            <a:r>
              <a:rPr lang="it-IT" sz="1100" dirty="0">
                <a:solidFill>
                  <a:srgbClr val="0E0E0E"/>
                </a:solidFill>
                <a:effectLst/>
                <a:latin typeface="Arial" panose="020B0604020202020204" pitchFamily="34" charset="0"/>
                <a:cs typeface="Arial" panose="020B0604020202020204" pitchFamily="34" charset="0"/>
              </a:rPr>
              <a:t>. Groups </a:t>
            </a:r>
            <a:r>
              <a:rPr lang="it-IT" sz="1100" dirty="0" err="1">
                <a:solidFill>
                  <a:srgbClr val="0E0E0E"/>
                </a:solidFill>
                <a:effectLst/>
                <a:latin typeface="Arial" panose="020B0604020202020204" pitchFamily="34" charset="0"/>
                <a:cs typeface="Arial" panose="020B0604020202020204" pitchFamily="34" charset="0"/>
              </a:rPr>
              <a:t>such</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as</a:t>
            </a:r>
            <a:r>
              <a:rPr lang="it-IT" sz="1100" dirty="0">
                <a:solidFill>
                  <a:srgbClr val="0E0E0E"/>
                </a:solidFill>
                <a:effectLst/>
                <a:latin typeface="Arial" panose="020B0604020202020204" pitchFamily="34" charset="0"/>
                <a:cs typeface="Arial" panose="020B0604020202020204" pitchFamily="34" charset="0"/>
              </a:rPr>
              <a:t>  </a:t>
            </a:r>
            <a:r>
              <a:rPr lang="it-IT" sz="1100" b="1" dirty="0">
                <a:solidFill>
                  <a:srgbClr val="0E0E0E"/>
                </a:solidFill>
                <a:effectLst/>
                <a:latin typeface="Arial" panose="020B0604020202020204" pitchFamily="34" charset="0"/>
                <a:cs typeface="Arial" panose="020B0604020202020204" pitchFamily="34" charset="0"/>
              </a:rPr>
              <a:t>FIN4</a:t>
            </a:r>
            <a:r>
              <a:rPr lang="it-IT" sz="1100" dirty="0">
                <a:solidFill>
                  <a:srgbClr val="0E0E0E"/>
                </a:solidFill>
                <a:effectLst/>
                <a:latin typeface="Arial" panose="020B0604020202020204" pitchFamily="34" charset="0"/>
                <a:cs typeface="Arial" panose="020B0604020202020204" pitchFamily="34" charset="0"/>
              </a:rPr>
              <a:t>—a </a:t>
            </a:r>
            <a:r>
              <a:rPr lang="it-IT" sz="1100" dirty="0" err="1">
                <a:solidFill>
                  <a:srgbClr val="0E0E0E"/>
                </a:solidFill>
                <a:effectLst/>
                <a:latin typeface="Arial" panose="020B0604020202020204" pitchFamily="34" charset="0"/>
                <a:cs typeface="Arial" panose="020B0604020202020204" pitchFamily="34" charset="0"/>
              </a:rPr>
              <a:t>well-known</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cybercriminal</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organization</a:t>
            </a:r>
            <a:r>
              <a:rPr lang="it-IT" sz="1100" dirty="0">
                <a:solidFill>
                  <a:srgbClr val="0E0E0E"/>
                </a:solidFill>
                <a:effectLst/>
                <a:latin typeface="Arial" panose="020B0604020202020204" pitchFamily="34" charset="0"/>
                <a:cs typeface="Arial" panose="020B0604020202020204" pitchFamily="34" charset="0"/>
              </a:rPr>
              <a:t>—are </a:t>
            </a:r>
            <a:r>
              <a:rPr lang="it-IT" sz="1100" dirty="0" err="1">
                <a:solidFill>
                  <a:srgbClr val="0E0E0E"/>
                </a:solidFill>
                <a:effectLst/>
                <a:latin typeface="Arial" panose="020B0604020202020204" pitchFamily="34" charset="0"/>
                <a:cs typeface="Arial" panose="020B0604020202020204" pitchFamily="34" charset="0"/>
              </a:rPr>
              <a:t>motivated</a:t>
            </a:r>
            <a:r>
              <a:rPr lang="it-IT" sz="1100" dirty="0">
                <a:solidFill>
                  <a:srgbClr val="0E0E0E"/>
                </a:solidFill>
                <a:effectLst/>
                <a:latin typeface="Arial" panose="020B0604020202020204" pitchFamily="34" charset="0"/>
                <a:cs typeface="Arial" panose="020B0604020202020204" pitchFamily="34" charset="0"/>
              </a:rPr>
              <a:t> by </a:t>
            </a:r>
            <a:r>
              <a:rPr lang="it-IT" sz="1100" dirty="0" err="1">
                <a:solidFill>
                  <a:srgbClr val="0E0E0E"/>
                </a:solidFill>
                <a:effectLst/>
                <a:latin typeface="Arial" panose="020B0604020202020204" pitchFamily="34" charset="0"/>
                <a:cs typeface="Arial" panose="020B0604020202020204" pitchFamily="34" charset="0"/>
              </a:rPr>
              <a:t>financial</a:t>
            </a:r>
            <a:r>
              <a:rPr lang="it-IT" sz="1100" dirty="0">
                <a:solidFill>
                  <a:srgbClr val="0E0E0E"/>
                </a:solidFill>
                <a:effectLst/>
                <a:latin typeface="Arial" panose="020B0604020202020204" pitchFamily="34" charset="0"/>
                <a:cs typeface="Arial" panose="020B0604020202020204" pitchFamily="34" charset="0"/>
              </a:rPr>
              <a:t> gain and are </a:t>
            </a:r>
            <a:r>
              <a:rPr lang="it-IT" sz="1100" dirty="0" err="1">
                <a:solidFill>
                  <a:srgbClr val="0E0E0E"/>
                </a:solidFill>
                <a:effectLst/>
                <a:latin typeface="Arial" panose="020B0604020202020204" pitchFamily="34" charset="0"/>
                <a:cs typeface="Arial" panose="020B0604020202020204" pitchFamily="34" charset="0"/>
              </a:rPr>
              <a:t>known</a:t>
            </a:r>
            <a:r>
              <a:rPr lang="it-IT" sz="1100" dirty="0">
                <a:solidFill>
                  <a:srgbClr val="0E0E0E"/>
                </a:solidFill>
                <a:effectLst/>
                <a:latin typeface="Arial" panose="020B0604020202020204" pitchFamily="34" charset="0"/>
                <a:cs typeface="Arial" panose="020B0604020202020204" pitchFamily="34" charset="0"/>
              </a:rPr>
              <a:t> for targeting </a:t>
            </a:r>
            <a:r>
              <a:rPr lang="it-IT" sz="1100" dirty="0" err="1">
                <a:solidFill>
                  <a:srgbClr val="0E0E0E"/>
                </a:solidFill>
                <a:effectLst/>
                <a:latin typeface="Arial" panose="020B0604020202020204" pitchFamily="34" charset="0"/>
                <a:cs typeface="Arial" panose="020B0604020202020204" pitchFamily="34" charset="0"/>
              </a:rPr>
              <a:t>healthcare</a:t>
            </a:r>
            <a:r>
              <a:rPr lang="it-IT" sz="1100" dirty="0">
                <a:solidFill>
                  <a:srgbClr val="0E0E0E"/>
                </a:solidFill>
                <a:effectLst/>
                <a:latin typeface="Arial" panose="020B0604020202020204" pitchFamily="34" charset="0"/>
                <a:cs typeface="Arial" panose="020B0604020202020204" pitchFamily="34" charset="0"/>
              </a:rPr>
              <a:t> institutions to </a:t>
            </a:r>
            <a:r>
              <a:rPr lang="it-IT" sz="1100" dirty="0" err="1">
                <a:solidFill>
                  <a:srgbClr val="0E0E0E"/>
                </a:solidFill>
                <a:effectLst/>
                <a:latin typeface="Arial" panose="020B0604020202020204" pitchFamily="34" charset="0"/>
                <a:cs typeface="Arial" panose="020B0604020202020204" pitchFamily="34" charset="0"/>
              </a:rPr>
              <a:t>steal</a:t>
            </a:r>
            <a:r>
              <a:rPr lang="it-IT" sz="1100" dirty="0">
                <a:solidFill>
                  <a:srgbClr val="0E0E0E"/>
                </a:solidFill>
                <a:effectLst/>
                <a:latin typeface="Arial" panose="020B0604020202020204" pitchFamily="34" charset="0"/>
                <a:cs typeface="Arial" panose="020B0604020202020204" pitchFamily="34" charset="0"/>
              </a:rPr>
              <a:t> sensitive information or </a:t>
            </a:r>
            <a:r>
              <a:rPr lang="it-IT" sz="1100" dirty="0" err="1">
                <a:solidFill>
                  <a:srgbClr val="0E0E0E"/>
                </a:solidFill>
                <a:effectLst/>
                <a:latin typeface="Arial" panose="020B0604020202020204" pitchFamily="34" charset="0"/>
                <a:cs typeface="Arial" panose="020B0604020202020204" pitchFamily="34" charset="0"/>
              </a:rPr>
              <a:t>deploy</a:t>
            </a:r>
            <a:r>
              <a:rPr lang="it-IT" sz="1100" dirty="0">
                <a:solidFill>
                  <a:srgbClr val="0E0E0E"/>
                </a:solidFill>
                <a:effectLst/>
                <a:latin typeface="Arial" panose="020B0604020202020204" pitchFamily="34" charset="0"/>
                <a:cs typeface="Arial" panose="020B0604020202020204" pitchFamily="34" charset="0"/>
              </a:rPr>
              <a:t> ransomware. FIN4 </a:t>
            </a:r>
            <a:r>
              <a:rPr lang="it-IT" sz="1100" dirty="0" err="1">
                <a:solidFill>
                  <a:srgbClr val="0E0E0E"/>
                </a:solidFill>
                <a:effectLst/>
                <a:latin typeface="Arial" panose="020B0604020202020204" pitchFamily="34" charset="0"/>
                <a:cs typeface="Arial" panose="020B0604020202020204" pitchFamily="34" charset="0"/>
              </a:rPr>
              <a:t>has</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been</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particularly</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active</a:t>
            </a:r>
            <a:r>
              <a:rPr lang="it-IT" sz="1100" dirty="0">
                <a:solidFill>
                  <a:srgbClr val="0E0E0E"/>
                </a:solidFill>
                <a:effectLst/>
                <a:latin typeface="Arial" panose="020B0604020202020204" pitchFamily="34" charset="0"/>
                <a:cs typeface="Arial" panose="020B0604020202020204" pitchFamily="34" charset="0"/>
              </a:rPr>
              <a:t> in </a:t>
            </a:r>
            <a:r>
              <a:rPr lang="it-IT" sz="1100" dirty="0" err="1">
                <a:solidFill>
                  <a:srgbClr val="0E0E0E"/>
                </a:solidFill>
                <a:effectLst/>
                <a:latin typeface="Arial" panose="020B0604020202020204" pitchFamily="34" charset="0"/>
                <a:cs typeface="Arial" panose="020B0604020202020204" pitchFamily="34" charset="0"/>
              </a:rPr>
              <a:t>exploiting</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vulnerabilities</a:t>
            </a:r>
            <a:r>
              <a:rPr lang="it-IT" sz="1100" dirty="0">
                <a:solidFill>
                  <a:srgbClr val="0E0E0E"/>
                </a:solidFill>
                <a:effectLst/>
                <a:latin typeface="Arial" panose="020B0604020202020204" pitchFamily="34" charset="0"/>
                <a:cs typeface="Arial" panose="020B0604020202020204" pitchFamily="34" charset="0"/>
              </a:rPr>
              <a:t> for profit, </a:t>
            </a:r>
            <a:r>
              <a:rPr lang="it-IT" sz="1100" dirty="0" err="1">
                <a:solidFill>
                  <a:srgbClr val="0E0E0E"/>
                </a:solidFill>
                <a:effectLst/>
                <a:latin typeface="Arial" panose="020B0604020202020204" pitchFamily="34" charset="0"/>
                <a:cs typeface="Arial" panose="020B0604020202020204" pitchFamily="34" charset="0"/>
              </a:rPr>
              <a:t>which</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could</a:t>
            </a:r>
            <a:r>
              <a:rPr lang="it-IT" sz="1100" dirty="0">
                <a:solidFill>
                  <a:srgbClr val="0E0E0E"/>
                </a:solidFill>
                <a:effectLst/>
                <a:latin typeface="Arial" panose="020B0604020202020204" pitchFamily="34" charset="0"/>
                <a:cs typeface="Arial" panose="020B0604020202020204" pitchFamily="34" charset="0"/>
              </a:rPr>
              <a:t> include holding hospital systems </a:t>
            </a:r>
            <a:r>
              <a:rPr lang="it-IT" sz="1100" dirty="0" err="1">
                <a:solidFill>
                  <a:srgbClr val="0E0E0E"/>
                </a:solidFill>
                <a:effectLst/>
                <a:latin typeface="Arial" panose="020B0604020202020204" pitchFamily="34" charset="0"/>
                <a:cs typeface="Arial" panose="020B0604020202020204" pitchFamily="34" charset="0"/>
              </a:rPr>
              <a:t>hostage</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until</a:t>
            </a:r>
            <a:r>
              <a:rPr lang="it-IT" sz="1100" dirty="0">
                <a:solidFill>
                  <a:srgbClr val="0E0E0E"/>
                </a:solidFill>
                <a:effectLst/>
                <a:latin typeface="Arial" panose="020B0604020202020204" pitchFamily="34" charset="0"/>
                <a:cs typeface="Arial" panose="020B0604020202020204" pitchFamily="34" charset="0"/>
              </a:rPr>
              <a:t> a </a:t>
            </a:r>
            <a:r>
              <a:rPr lang="it-IT" sz="1100" dirty="0" err="1">
                <a:solidFill>
                  <a:srgbClr val="0E0E0E"/>
                </a:solidFill>
                <a:effectLst/>
                <a:latin typeface="Arial" panose="020B0604020202020204" pitchFamily="34" charset="0"/>
                <a:cs typeface="Arial" panose="020B0604020202020204" pitchFamily="34" charset="0"/>
              </a:rPr>
              <a:t>ransom</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is</a:t>
            </a:r>
            <a:r>
              <a:rPr lang="it-IT" sz="1100" dirty="0">
                <a:solidFill>
                  <a:srgbClr val="0E0E0E"/>
                </a:solidFill>
                <a:effectLst/>
                <a:latin typeface="Arial" panose="020B0604020202020204" pitchFamily="34" charset="0"/>
                <a:cs typeface="Arial" panose="020B0604020202020204" pitchFamily="34" charset="0"/>
              </a:rPr>
              <a:t> </a:t>
            </a:r>
            <a:r>
              <a:rPr lang="it-IT" sz="1100" dirty="0" err="1">
                <a:solidFill>
                  <a:srgbClr val="0E0E0E"/>
                </a:solidFill>
                <a:effectLst/>
                <a:latin typeface="Arial" panose="020B0604020202020204" pitchFamily="34" charset="0"/>
                <a:cs typeface="Arial" panose="020B0604020202020204" pitchFamily="34" charset="0"/>
              </a:rPr>
              <a:t>paid</a:t>
            </a:r>
            <a:r>
              <a:rPr lang="it-IT" sz="1100" dirty="0">
                <a:solidFill>
                  <a:srgbClr val="0E0E0E"/>
                </a:solidFill>
                <a:effectLst/>
                <a:latin typeface="Arial" panose="020B0604020202020204" pitchFamily="34" charset="0"/>
                <a:cs typeface="Arial" panose="020B0604020202020204" pitchFamily="34" charset="0"/>
              </a:rPr>
              <a:t>.</a:t>
            </a:r>
          </a:p>
          <a:p>
            <a:pPr marL="0" lvl="0" indent="-93472" algn="l" rtl="0">
              <a:lnSpc>
                <a:spcPct val="100000"/>
              </a:lnSpc>
              <a:spcBef>
                <a:spcPts val="920"/>
              </a:spcBef>
              <a:spcAft>
                <a:spcPts val="0"/>
              </a:spcAft>
              <a:buSzPts val="1472"/>
              <a:buFont typeface="Noto Sans Symbols"/>
              <a:buChar char="◼"/>
            </a:pPr>
            <a:endParaRPr dirty="0">
              <a:latin typeface="Arial" panose="020B0604020202020204" pitchFamily="34" charset="0"/>
              <a:cs typeface="Arial" panose="020B0604020202020204" pitchFamily="34" charset="0"/>
            </a:endParaRPr>
          </a:p>
          <a:p>
            <a:pPr marL="0" lvl="0" indent="-93472" algn="l" rtl="0">
              <a:lnSpc>
                <a:spcPct val="100000"/>
              </a:lnSpc>
              <a:spcBef>
                <a:spcPts val="920"/>
              </a:spcBef>
              <a:spcAft>
                <a:spcPts val="0"/>
              </a:spcAft>
              <a:buSzPts val="1472"/>
              <a:buChar char="◼"/>
            </a:pPr>
            <a:r>
              <a:rPr lang="en-US" b="1" dirty="0">
                <a:latin typeface="Arial" panose="020B0604020202020204" pitchFamily="34" charset="0"/>
                <a:cs typeface="Arial" panose="020B0604020202020204" pitchFamily="34" charset="0"/>
              </a:rPr>
              <a:t>Common Threat Actor Techniques: </a:t>
            </a:r>
            <a:endParaRPr lang="it-IT" dirty="0">
              <a:latin typeface="Arial" panose="020B0604020202020204" pitchFamily="34" charset="0"/>
              <a:cs typeface="Arial" panose="020B0604020202020204" pitchFamily="34" charset="0"/>
            </a:endParaRPr>
          </a:p>
          <a:p>
            <a:r>
              <a:rPr lang="it-IT"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Intentional</a:t>
            </a:r>
            <a:r>
              <a:rPr lang="it-IT" b="1"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Threats</a:t>
            </a:r>
            <a:r>
              <a:rPr lang="it-IT" b="1" dirty="0">
                <a:solidFill>
                  <a:srgbClr val="0E0E0E"/>
                </a:solidFill>
                <a:effectLst/>
                <a:latin typeface="Arial" panose="020B0604020202020204" pitchFamily="34" charset="0"/>
                <a:cs typeface="Arial" panose="020B0604020202020204" pitchFamily="34" charset="0"/>
              </a:rPr>
              <a:t>:</a:t>
            </a:r>
            <a:endParaRPr lang="it-IT" dirty="0">
              <a:solidFill>
                <a:srgbClr val="0E0E0E"/>
              </a:solidFill>
              <a:effectLst/>
              <a:latin typeface="Arial" panose="020B0604020202020204" pitchFamily="34" charset="0"/>
              <a:cs typeface="Arial" panose="020B0604020202020204" pitchFamily="34" charset="0"/>
            </a:endParaRPr>
          </a:p>
          <a:p>
            <a:pPr lvl="1"/>
            <a:r>
              <a:rPr lang="it-IT" dirty="0">
                <a:solidFill>
                  <a:srgbClr val="0E0E0E"/>
                </a:solidFill>
                <a:effectLst/>
                <a:latin typeface="Arial" panose="020B0604020202020204" pitchFamily="34" charset="0"/>
                <a:cs typeface="Arial" panose="020B0604020202020204" pitchFamily="34" charset="0"/>
              </a:rPr>
              <a:t>• </a:t>
            </a:r>
            <a:r>
              <a:rPr lang="it-IT" b="1" dirty="0">
                <a:solidFill>
                  <a:srgbClr val="0E0E0E"/>
                </a:solidFill>
                <a:effectLst/>
                <a:latin typeface="Arial" panose="020B0604020202020204" pitchFamily="34" charset="0"/>
                <a:cs typeface="Arial" panose="020B0604020202020204" pitchFamily="34" charset="0"/>
              </a:rPr>
              <a:t>Phishing:</a:t>
            </a:r>
            <a:r>
              <a:rPr lang="it-IT" dirty="0">
                <a:solidFill>
                  <a:srgbClr val="0E0E0E"/>
                </a:solidFill>
                <a:effectLst/>
                <a:latin typeface="Arial" panose="020B0604020202020204" pitchFamily="34" charset="0"/>
                <a:cs typeface="Arial" panose="020B0604020202020204" pitchFamily="34" charset="0"/>
              </a:rPr>
              <a:t> Cyber </a:t>
            </a:r>
            <a:r>
              <a:rPr lang="it-IT" dirty="0" err="1">
                <a:solidFill>
                  <a:srgbClr val="0E0E0E"/>
                </a:solidFill>
                <a:effectLst/>
                <a:latin typeface="Arial" panose="020B0604020202020204" pitchFamily="34" charset="0"/>
                <a:cs typeface="Arial" panose="020B0604020202020204" pitchFamily="34" charset="0"/>
              </a:rPr>
              <a:t>activists</a:t>
            </a:r>
            <a:r>
              <a:rPr lang="it-IT" dirty="0">
                <a:solidFill>
                  <a:srgbClr val="0E0E0E"/>
                </a:solidFill>
                <a:effectLst/>
                <a:latin typeface="Arial" panose="020B0604020202020204" pitchFamily="34" charset="0"/>
                <a:cs typeface="Arial" panose="020B0604020202020204" pitchFamily="34" charset="0"/>
              </a:rPr>
              <a:t> and </a:t>
            </a:r>
            <a:r>
              <a:rPr lang="it-IT" dirty="0" err="1">
                <a:solidFill>
                  <a:srgbClr val="0E0E0E"/>
                </a:solidFill>
                <a:effectLst/>
                <a:latin typeface="Arial" panose="020B0604020202020204" pitchFamily="34" charset="0"/>
                <a:cs typeface="Arial" panose="020B0604020202020204" pitchFamily="34" charset="0"/>
              </a:rPr>
              <a:t>malicious</a:t>
            </a:r>
            <a:r>
              <a:rPr lang="it-IT" dirty="0">
                <a:solidFill>
                  <a:srgbClr val="0E0E0E"/>
                </a:solidFill>
                <a:effectLst/>
                <a:latin typeface="Arial" panose="020B0604020202020204" pitchFamily="34" charset="0"/>
                <a:cs typeface="Arial" panose="020B0604020202020204" pitchFamily="34" charset="0"/>
              </a:rPr>
              <a:t> insiders </a:t>
            </a:r>
            <a:r>
              <a:rPr lang="it-IT" dirty="0" err="1">
                <a:solidFill>
                  <a:srgbClr val="0E0E0E"/>
                </a:solidFill>
                <a:effectLst/>
                <a:latin typeface="Arial" panose="020B0604020202020204" pitchFamily="34" charset="0"/>
                <a:cs typeface="Arial" panose="020B0604020202020204" pitchFamily="34" charset="0"/>
              </a:rPr>
              <a:t>may</a:t>
            </a:r>
            <a:r>
              <a:rPr lang="it-IT" dirty="0">
                <a:solidFill>
                  <a:srgbClr val="0E0E0E"/>
                </a:solidFill>
                <a:effectLst/>
                <a:latin typeface="Arial" panose="020B0604020202020204" pitchFamily="34" charset="0"/>
                <a:cs typeface="Arial" panose="020B0604020202020204" pitchFamily="34" charset="0"/>
              </a:rPr>
              <a:t> use phishing emails to </a:t>
            </a:r>
            <a:r>
              <a:rPr lang="it-IT" dirty="0" err="1">
                <a:solidFill>
                  <a:srgbClr val="0E0E0E"/>
                </a:solidFill>
                <a:effectLst/>
                <a:latin typeface="Arial" panose="020B0604020202020204" pitchFamily="34" charset="0"/>
                <a:cs typeface="Arial" panose="020B0604020202020204" pitchFamily="34" charset="0"/>
              </a:rPr>
              <a:t>trick</a:t>
            </a:r>
            <a:r>
              <a:rPr lang="it-IT" dirty="0">
                <a:solidFill>
                  <a:srgbClr val="0E0E0E"/>
                </a:solidFill>
                <a:effectLst/>
                <a:latin typeface="Arial" panose="020B0604020202020204" pitchFamily="34" charset="0"/>
                <a:cs typeface="Arial" panose="020B0604020202020204" pitchFamily="34" charset="0"/>
              </a:rPr>
              <a:t> hospital staff </a:t>
            </a:r>
            <a:r>
              <a:rPr lang="it-IT" dirty="0" err="1">
                <a:solidFill>
                  <a:srgbClr val="0E0E0E"/>
                </a:solidFill>
                <a:effectLst/>
                <a:latin typeface="Arial" panose="020B0604020202020204" pitchFamily="34" charset="0"/>
                <a:cs typeface="Arial" panose="020B0604020202020204" pitchFamily="34" charset="0"/>
              </a:rPr>
              <a:t>into</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revealing</a:t>
            </a:r>
            <a:r>
              <a:rPr lang="it-IT" dirty="0">
                <a:solidFill>
                  <a:srgbClr val="0E0E0E"/>
                </a:solidFill>
                <a:effectLst/>
                <a:latin typeface="Arial" panose="020B0604020202020204" pitchFamily="34" charset="0"/>
                <a:cs typeface="Arial" panose="020B0604020202020204" pitchFamily="34" charset="0"/>
              </a:rPr>
              <a:t> sensitive information or downloading </a:t>
            </a:r>
            <a:r>
              <a:rPr lang="it-IT" dirty="0" err="1">
                <a:solidFill>
                  <a:srgbClr val="0E0E0E"/>
                </a:solidFill>
                <a:effectLst/>
                <a:latin typeface="Arial" panose="020B0604020202020204" pitchFamily="34" charset="0"/>
                <a:cs typeface="Arial" panose="020B0604020202020204" pitchFamily="34" charset="0"/>
              </a:rPr>
              <a:t>malicious</a:t>
            </a:r>
            <a:r>
              <a:rPr lang="it-IT" dirty="0">
                <a:solidFill>
                  <a:srgbClr val="0E0E0E"/>
                </a:solidFill>
                <a:effectLst/>
                <a:latin typeface="Arial" panose="020B0604020202020204" pitchFamily="34" charset="0"/>
                <a:cs typeface="Arial" panose="020B0604020202020204" pitchFamily="34" charset="0"/>
              </a:rPr>
              <a:t> software.</a:t>
            </a:r>
          </a:p>
          <a:p>
            <a:pPr lvl="1"/>
            <a:r>
              <a:rPr lang="it-IT" dirty="0">
                <a:solidFill>
                  <a:srgbClr val="0E0E0E"/>
                </a:solidFill>
                <a:effectLst/>
                <a:latin typeface="Arial" panose="020B0604020202020204" pitchFamily="34" charset="0"/>
                <a:cs typeface="Arial" panose="020B0604020202020204" pitchFamily="34" charset="0"/>
              </a:rPr>
              <a:t>• </a:t>
            </a:r>
            <a:r>
              <a:rPr lang="it-IT" b="1" dirty="0">
                <a:solidFill>
                  <a:srgbClr val="0E0E0E"/>
                </a:solidFill>
                <a:effectLst/>
                <a:latin typeface="Arial" panose="020B0604020202020204" pitchFamily="34" charset="0"/>
                <a:cs typeface="Arial" panose="020B0604020202020204" pitchFamily="34" charset="0"/>
              </a:rPr>
              <a:t>Social Engineering:</a:t>
            </a:r>
            <a:r>
              <a:rPr lang="it-IT" dirty="0">
                <a:solidFill>
                  <a:srgbClr val="0E0E0E"/>
                </a:solidFill>
                <a:effectLst/>
                <a:latin typeface="Arial" panose="020B0604020202020204" pitchFamily="34" charset="0"/>
                <a:cs typeface="Arial" panose="020B0604020202020204" pitchFamily="34" charset="0"/>
              </a:rPr>
              <a:t> Techniques </a:t>
            </a:r>
            <a:r>
              <a:rPr lang="it-IT" dirty="0" err="1">
                <a:solidFill>
                  <a:srgbClr val="0E0E0E"/>
                </a:solidFill>
                <a:effectLst/>
                <a:latin typeface="Arial" panose="020B0604020202020204" pitchFamily="34" charset="0"/>
                <a:cs typeface="Arial" panose="020B0604020202020204" pitchFamily="34" charset="0"/>
              </a:rPr>
              <a:t>such</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impersonation</a:t>
            </a:r>
            <a:r>
              <a:rPr lang="it-IT" dirty="0">
                <a:solidFill>
                  <a:srgbClr val="0E0E0E"/>
                </a:solidFill>
                <a:effectLst/>
                <a:latin typeface="Arial" panose="020B0604020202020204" pitchFamily="34" charset="0"/>
                <a:cs typeface="Arial" panose="020B0604020202020204" pitchFamily="34" charset="0"/>
              </a:rPr>
              <a:t> or </a:t>
            </a:r>
            <a:r>
              <a:rPr lang="it-IT" dirty="0" err="1">
                <a:solidFill>
                  <a:srgbClr val="0E0E0E"/>
                </a:solidFill>
                <a:effectLst/>
                <a:latin typeface="Arial" panose="020B0604020202020204" pitchFamily="34" charset="0"/>
                <a:cs typeface="Arial" panose="020B0604020202020204" pitchFamily="34" charset="0"/>
              </a:rPr>
              <a:t>manipulation</a:t>
            </a:r>
            <a:r>
              <a:rPr lang="it-IT" dirty="0">
                <a:solidFill>
                  <a:srgbClr val="0E0E0E"/>
                </a:solidFill>
                <a:effectLst/>
                <a:latin typeface="Arial" panose="020B0604020202020204" pitchFamily="34" charset="0"/>
                <a:cs typeface="Arial" panose="020B0604020202020204" pitchFamily="34" charset="0"/>
              </a:rPr>
              <a:t> of staff to gain </a:t>
            </a:r>
            <a:r>
              <a:rPr lang="it-IT" dirty="0" err="1">
                <a:solidFill>
                  <a:srgbClr val="0E0E0E"/>
                </a:solidFill>
                <a:effectLst/>
                <a:latin typeface="Arial" panose="020B0604020202020204" pitchFamily="34" charset="0"/>
                <a:cs typeface="Arial" panose="020B0604020202020204" pitchFamily="34" charset="0"/>
              </a:rPr>
              <a:t>unauthorized</a:t>
            </a:r>
            <a:r>
              <a:rPr lang="it-IT" dirty="0">
                <a:solidFill>
                  <a:srgbClr val="0E0E0E"/>
                </a:solidFill>
                <a:effectLst/>
                <a:latin typeface="Arial" panose="020B0604020202020204" pitchFamily="34" charset="0"/>
                <a:cs typeface="Arial" panose="020B0604020202020204" pitchFamily="34" charset="0"/>
              </a:rPr>
              <a:t> access to hospital systems.</a:t>
            </a:r>
          </a:p>
          <a:p>
            <a:pPr lvl="1"/>
            <a:r>
              <a:rPr lang="it-IT" dirty="0">
                <a:solidFill>
                  <a:srgbClr val="0E0E0E"/>
                </a:solidFill>
                <a:effectLst/>
                <a:latin typeface="Arial" panose="020B0604020202020204" pitchFamily="34" charset="0"/>
                <a:cs typeface="Arial" panose="020B0604020202020204" pitchFamily="34" charset="0"/>
              </a:rPr>
              <a:t>• </a:t>
            </a:r>
            <a:r>
              <a:rPr lang="it-IT" b="1" dirty="0">
                <a:solidFill>
                  <a:srgbClr val="0E0E0E"/>
                </a:solidFill>
                <a:effectLst/>
                <a:latin typeface="Arial" panose="020B0604020202020204" pitchFamily="34" charset="0"/>
                <a:cs typeface="Arial" panose="020B0604020202020204" pitchFamily="34" charset="0"/>
              </a:rPr>
              <a:t>Insider </a:t>
            </a:r>
            <a:r>
              <a:rPr lang="it-IT" b="1" dirty="0" err="1">
                <a:solidFill>
                  <a:srgbClr val="0E0E0E"/>
                </a:solidFill>
                <a:effectLst/>
                <a:latin typeface="Arial" panose="020B0604020202020204" pitchFamily="34" charset="0"/>
                <a:cs typeface="Arial" panose="020B0604020202020204" pitchFamily="34" charset="0"/>
              </a:rPr>
              <a:t>Threats</a:t>
            </a:r>
            <a:r>
              <a:rPr lang="it-IT" b="1" dirty="0">
                <a:solidFill>
                  <a:srgbClr val="0E0E0E"/>
                </a:solidFill>
                <a:effectLst/>
                <a:latin typeface="Arial" panose="020B0604020202020204" pitchFamily="34" charset="0"/>
                <a:cs typeface="Arial" panose="020B0604020202020204" pitchFamily="34" charset="0"/>
              </a:rPr>
              <a:t>:</a:t>
            </a:r>
            <a:r>
              <a:rPr lang="it-IT" dirty="0">
                <a:solidFill>
                  <a:srgbClr val="0E0E0E"/>
                </a:solidFill>
                <a:effectLst/>
                <a:latin typeface="Arial" panose="020B0604020202020204" pitchFamily="34" charset="0"/>
                <a:cs typeface="Arial" panose="020B0604020202020204" pitchFamily="34" charset="0"/>
              </a:rPr>
              <a:t> Staff </a:t>
            </a:r>
            <a:r>
              <a:rPr lang="it-IT" dirty="0" err="1">
                <a:solidFill>
                  <a:srgbClr val="0E0E0E"/>
                </a:solidFill>
                <a:effectLst/>
                <a:latin typeface="Arial" panose="020B0604020202020204" pitchFamily="34" charset="0"/>
                <a:cs typeface="Arial" panose="020B0604020202020204" pitchFamily="34" charset="0"/>
              </a:rPr>
              <a:t>members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who</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may</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intentionally</a:t>
            </a:r>
            <a:r>
              <a:rPr lang="it-IT" dirty="0">
                <a:solidFill>
                  <a:srgbClr val="0E0E0E"/>
                </a:solidFill>
                <a:effectLst/>
                <a:latin typeface="Arial" panose="020B0604020202020204" pitchFamily="34" charset="0"/>
                <a:cs typeface="Arial" panose="020B0604020202020204" pitchFamily="34" charset="0"/>
              </a:rPr>
              <a:t> support the </a:t>
            </a:r>
            <a:r>
              <a:rPr lang="it-IT" dirty="0" err="1">
                <a:solidFill>
                  <a:srgbClr val="0E0E0E"/>
                </a:solidFill>
                <a:effectLst/>
                <a:latin typeface="Arial" panose="020B0604020202020204" pitchFamily="34" charset="0"/>
                <a:cs typeface="Arial" panose="020B0604020202020204" pitchFamily="34" charset="0"/>
              </a:rPr>
              <a:t>attack</a:t>
            </a:r>
            <a:r>
              <a:rPr lang="it-IT" dirty="0">
                <a:solidFill>
                  <a:srgbClr val="0E0E0E"/>
                </a:solidFill>
                <a:effectLst/>
                <a:latin typeface="Arial" panose="020B0604020202020204" pitchFamily="34" charset="0"/>
                <a:cs typeface="Arial" panose="020B0604020202020204" pitchFamily="34" charset="0"/>
              </a:rPr>
              <a:t> due to personal </a:t>
            </a:r>
            <a:r>
              <a:rPr lang="it-IT" dirty="0" err="1">
                <a:solidFill>
                  <a:srgbClr val="0E0E0E"/>
                </a:solidFill>
                <a:effectLst/>
                <a:latin typeface="Arial" panose="020B0604020202020204" pitchFamily="34" charset="0"/>
                <a:cs typeface="Arial" panose="020B0604020202020204" pitchFamily="34" charset="0"/>
              </a:rPr>
              <a:t>beliefs</a:t>
            </a:r>
            <a:r>
              <a:rPr lang="it-IT" dirty="0">
                <a:solidFill>
                  <a:srgbClr val="0E0E0E"/>
                </a:solidFill>
                <a:effectLst/>
                <a:latin typeface="Arial" panose="020B0604020202020204" pitchFamily="34" charset="0"/>
                <a:cs typeface="Arial" panose="020B0604020202020204" pitchFamily="34" charset="0"/>
              </a:rPr>
              <a:t> or </a:t>
            </a:r>
            <a:r>
              <a:rPr lang="it-IT" dirty="0" err="1">
                <a:solidFill>
                  <a:srgbClr val="0E0E0E"/>
                </a:solidFill>
                <a:effectLst/>
                <a:latin typeface="Arial" panose="020B0604020202020204" pitchFamily="34" charset="0"/>
                <a:cs typeface="Arial" panose="020B0604020202020204" pitchFamily="34" charset="0"/>
              </a:rPr>
              <a:t>financial</a:t>
            </a:r>
            <a:r>
              <a:rPr lang="it-IT" dirty="0">
                <a:solidFill>
                  <a:srgbClr val="0E0E0E"/>
                </a:solidFill>
                <a:effectLst/>
                <a:latin typeface="Arial" panose="020B0604020202020204" pitchFamily="34" charset="0"/>
                <a:cs typeface="Arial" panose="020B0604020202020204" pitchFamily="34" charset="0"/>
              </a:rPr>
              <a:t> incentive.</a:t>
            </a:r>
          </a:p>
          <a:p>
            <a:r>
              <a:rPr lang="it-IT"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Unintentional</a:t>
            </a:r>
            <a:r>
              <a:rPr lang="it-IT" b="1" dirty="0">
                <a:solidFill>
                  <a:srgbClr val="0E0E0E"/>
                </a:solidFill>
                <a:effectLst/>
                <a:latin typeface="Arial" panose="020B0604020202020204" pitchFamily="34" charset="0"/>
                <a:cs typeface="Arial" panose="020B0604020202020204" pitchFamily="34" charset="0"/>
              </a:rPr>
              <a:t> </a:t>
            </a:r>
            <a:r>
              <a:rPr lang="it-IT" b="1" dirty="0" err="1">
                <a:solidFill>
                  <a:srgbClr val="0E0E0E"/>
                </a:solidFill>
                <a:effectLst/>
                <a:latin typeface="Arial" panose="020B0604020202020204" pitchFamily="34" charset="0"/>
                <a:cs typeface="Arial" panose="020B0604020202020204" pitchFamily="34" charset="0"/>
              </a:rPr>
              <a:t>Threats</a:t>
            </a:r>
            <a:r>
              <a:rPr lang="it-IT" b="1" dirty="0">
                <a:solidFill>
                  <a:srgbClr val="0E0E0E"/>
                </a:solidFill>
                <a:effectLst/>
                <a:latin typeface="Arial" panose="020B0604020202020204" pitchFamily="34" charset="0"/>
                <a:cs typeface="Arial" panose="020B0604020202020204" pitchFamily="34" charset="0"/>
              </a:rPr>
              <a:t>:</a:t>
            </a:r>
            <a:endParaRPr lang="it-IT" dirty="0">
              <a:solidFill>
                <a:srgbClr val="0E0E0E"/>
              </a:solidFill>
              <a:effectLst/>
              <a:latin typeface="Arial" panose="020B0604020202020204" pitchFamily="34" charset="0"/>
              <a:cs typeface="Arial" panose="020B0604020202020204" pitchFamily="34" charset="0"/>
            </a:endParaRPr>
          </a:p>
          <a:p>
            <a:pPr lvl="1"/>
            <a:r>
              <a:rPr lang="it-IT" dirty="0">
                <a:solidFill>
                  <a:srgbClr val="0E0E0E"/>
                </a:solidFill>
                <a:effectLst/>
                <a:latin typeface="Arial" panose="020B0604020202020204" pitchFamily="34" charset="0"/>
                <a:cs typeface="Arial" panose="020B0604020202020204" pitchFamily="34" charset="0"/>
              </a:rPr>
              <a:t>• </a:t>
            </a:r>
            <a:r>
              <a:rPr lang="it-IT" b="1" dirty="0">
                <a:solidFill>
                  <a:srgbClr val="0E0E0E"/>
                </a:solidFill>
                <a:effectLst/>
                <a:latin typeface="Arial" panose="020B0604020202020204" pitchFamily="34" charset="0"/>
                <a:cs typeface="Arial" panose="020B0604020202020204" pitchFamily="34" charset="0"/>
              </a:rPr>
              <a:t>Human </a:t>
            </a:r>
            <a:r>
              <a:rPr lang="it-IT" b="1" dirty="0" err="1">
                <a:solidFill>
                  <a:srgbClr val="0E0E0E"/>
                </a:solidFill>
                <a:effectLst/>
                <a:latin typeface="Arial" panose="020B0604020202020204" pitchFamily="34" charset="0"/>
                <a:cs typeface="Arial" panose="020B0604020202020204" pitchFamily="34" charset="0"/>
              </a:rPr>
              <a:t>Error</a:t>
            </a:r>
            <a:r>
              <a:rPr lang="it-IT" b="1" dirty="0">
                <a:solidFill>
                  <a:srgbClr val="0E0E0E"/>
                </a:solidFill>
                <a:effectLst/>
                <a:latin typeface="Arial" panose="020B0604020202020204" pitchFamily="34" charset="0"/>
                <a:cs typeface="Arial" panose="020B0604020202020204" pitchFamily="34" charset="0"/>
              </a:rPr>
              <a:t>:</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Unintentional</a:t>
            </a:r>
            <a:r>
              <a:rPr lang="it-IT" dirty="0">
                <a:solidFill>
                  <a:srgbClr val="0E0E0E"/>
                </a:solidFill>
                <a:effectLst/>
                <a:latin typeface="Arial" panose="020B0604020202020204" pitchFamily="34" charset="0"/>
                <a:cs typeface="Arial" panose="020B0604020202020204" pitchFamily="34" charset="0"/>
              </a:rPr>
              <a:t> actions by staff, </a:t>
            </a:r>
            <a:r>
              <a:rPr lang="it-IT" dirty="0" err="1">
                <a:solidFill>
                  <a:srgbClr val="0E0E0E"/>
                </a:solidFill>
                <a:effectLst/>
                <a:latin typeface="Arial" panose="020B0604020202020204" pitchFamily="34" charset="0"/>
                <a:cs typeface="Arial" panose="020B0604020202020204" pitchFamily="34" charset="0"/>
              </a:rPr>
              <a:t>such</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as</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clicking</a:t>
            </a:r>
            <a:r>
              <a:rPr lang="it-IT" dirty="0">
                <a:solidFill>
                  <a:srgbClr val="0E0E0E"/>
                </a:solidFill>
                <a:effectLst/>
                <a:latin typeface="Arial" panose="020B0604020202020204" pitchFamily="34" charset="0"/>
                <a:cs typeface="Arial" panose="020B0604020202020204" pitchFamily="34" charset="0"/>
              </a:rPr>
              <a:t> on </a:t>
            </a:r>
            <a:r>
              <a:rPr lang="it-IT" dirty="0" err="1">
                <a:solidFill>
                  <a:srgbClr val="0E0E0E"/>
                </a:solidFill>
                <a:effectLst/>
                <a:latin typeface="Arial" panose="020B0604020202020204" pitchFamily="34" charset="0"/>
                <a:cs typeface="Arial" panose="020B0604020202020204" pitchFamily="34" charset="0"/>
              </a:rPr>
              <a:t>malicious</a:t>
            </a:r>
            <a:r>
              <a:rPr lang="it-IT" dirty="0">
                <a:solidFill>
                  <a:srgbClr val="0E0E0E"/>
                </a:solidFill>
                <a:effectLst/>
                <a:latin typeface="Arial" panose="020B0604020202020204" pitchFamily="34" charset="0"/>
                <a:cs typeface="Arial" panose="020B0604020202020204" pitchFamily="34" charset="0"/>
              </a:rPr>
              <a:t> links or </a:t>
            </a:r>
            <a:r>
              <a:rPr lang="it-IT" dirty="0" err="1">
                <a:solidFill>
                  <a:srgbClr val="0E0E0E"/>
                </a:solidFill>
                <a:effectLst/>
                <a:latin typeface="Arial" panose="020B0604020202020204" pitchFamily="34" charset="0"/>
                <a:cs typeface="Arial" panose="020B0604020202020204" pitchFamily="34" charset="0"/>
              </a:rPr>
              <a:t>mishandling</a:t>
            </a:r>
            <a:r>
              <a:rPr lang="it-IT" dirty="0">
                <a:solidFill>
                  <a:srgbClr val="0E0E0E"/>
                </a:solidFill>
                <a:effectLst/>
                <a:latin typeface="Arial" panose="020B0604020202020204" pitchFamily="34" charset="0"/>
                <a:cs typeface="Arial" panose="020B0604020202020204" pitchFamily="34" charset="0"/>
              </a:rPr>
              <a:t> sensitive information, </a:t>
            </a:r>
            <a:r>
              <a:rPr lang="it-IT" dirty="0" err="1">
                <a:solidFill>
                  <a:srgbClr val="0E0E0E"/>
                </a:solidFill>
                <a:effectLst/>
                <a:latin typeface="Arial" panose="020B0604020202020204" pitchFamily="34" charset="0"/>
                <a:cs typeface="Arial" panose="020B0604020202020204" pitchFamily="34" charset="0"/>
              </a:rPr>
              <a:t>which</a:t>
            </a:r>
            <a:r>
              <a:rPr lang="it-IT" dirty="0">
                <a:solidFill>
                  <a:srgbClr val="0E0E0E"/>
                </a:solidFill>
                <a:effectLst/>
                <a:latin typeface="Arial" panose="020B0604020202020204" pitchFamily="34" charset="0"/>
                <a:cs typeface="Arial" panose="020B0604020202020204" pitchFamily="34" charset="0"/>
              </a:rPr>
              <a:t> can facilitate an </a:t>
            </a:r>
            <a:r>
              <a:rPr lang="it-IT" dirty="0" err="1">
                <a:solidFill>
                  <a:srgbClr val="0E0E0E"/>
                </a:solidFill>
                <a:effectLst/>
                <a:latin typeface="Arial" panose="020B0604020202020204" pitchFamily="34" charset="0"/>
                <a:cs typeface="Arial" panose="020B0604020202020204" pitchFamily="34" charset="0"/>
              </a:rPr>
              <a:t>attack</a:t>
            </a:r>
            <a:r>
              <a:rPr lang="it-IT" dirty="0">
                <a:solidFill>
                  <a:srgbClr val="0E0E0E"/>
                </a:solidFill>
                <a:effectLst/>
                <a:latin typeface="Arial" panose="020B0604020202020204" pitchFamily="34" charset="0"/>
                <a:cs typeface="Arial" panose="020B0604020202020204" pitchFamily="34" charset="0"/>
              </a:rPr>
              <a:t>.</a:t>
            </a:r>
          </a:p>
          <a:p>
            <a:pPr lvl="1"/>
            <a:r>
              <a:rPr lang="it-IT" dirty="0">
                <a:solidFill>
                  <a:srgbClr val="0E0E0E"/>
                </a:solidFill>
                <a:effectLst/>
                <a:latin typeface="Arial" panose="020B0604020202020204" pitchFamily="34" charset="0"/>
                <a:cs typeface="Arial" panose="020B0604020202020204" pitchFamily="34" charset="0"/>
              </a:rPr>
              <a:t>• </a:t>
            </a:r>
            <a:r>
              <a:rPr lang="it-IT" b="1" dirty="0">
                <a:solidFill>
                  <a:srgbClr val="0E0E0E"/>
                </a:solidFill>
                <a:effectLst/>
                <a:latin typeface="Arial" panose="020B0604020202020204" pitchFamily="34" charset="0"/>
                <a:cs typeface="Arial" panose="020B0604020202020204" pitchFamily="34" charset="0"/>
              </a:rPr>
              <a:t>Social Engineering:</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Even</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well-meaning</a:t>
            </a:r>
            <a:r>
              <a:rPr lang="it-IT" dirty="0">
                <a:solidFill>
                  <a:srgbClr val="0E0E0E"/>
                </a:solidFill>
                <a:effectLst/>
                <a:latin typeface="Arial" panose="020B0604020202020204" pitchFamily="34" charset="0"/>
                <a:cs typeface="Arial" panose="020B0604020202020204" pitchFamily="34" charset="0"/>
              </a:rPr>
              <a:t> staff can be </a:t>
            </a:r>
            <a:r>
              <a:rPr lang="it-IT" dirty="0" err="1">
                <a:solidFill>
                  <a:srgbClr val="0E0E0E"/>
                </a:solidFill>
                <a:effectLst/>
                <a:latin typeface="Arial" panose="020B0604020202020204" pitchFamily="34" charset="0"/>
                <a:cs typeface="Arial" panose="020B0604020202020204" pitchFamily="34" charset="0"/>
              </a:rPr>
              <a:t>manipulated</a:t>
            </a:r>
            <a:r>
              <a:rPr lang="it-IT" dirty="0">
                <a:solidFill>
                  <a:srgbClr val="0E0E0E"/>
                </a:solidFill>
                <a:effectLst/>
                <a:latin typeface="Arial" panose="020B0604020202020204" pitchFamily="34" charset="0"/>
                <a:cs typeface="Arial" panose="020B0604020202020204" pitchFamily="34" charset="0"/>
              </a:rPr>
              <a:t> </a:t>
            </a:r>
            <a:r>
              <a:rPr lang="it-IT" dirty="0" err="1">
                <a:solidFill>
                  <a:srgbClr val="0E0E0E"/>
                </a:solidFill>
                <a:effectLst/>
                <a:latin typeface="Arial" panose="020B0604020202020204" pitchFamily="34" charset="0"/>
                <a:cs typeface="Arial" panose="020B0604020202020204" pitchFamily="34" charset="0"/>
              </a:rPr>
              <a:t>into</a:t>
            </a:r>
            <a:r>
              <a:rPr lang="it-IT" dirty="0">
                <a:solidFill>
                  <a:srgbClr val="0E0E0E"/>
                </a:solidFill>
                <a:effectLst/>
                <a:latin typeface="Arial" panose="020B0604020202020204" pitchFamily="34" charset="0"/>
                <a:cs typeface="Arial" panose="020B0604020202020204" pitchFamily="34" charset="0"/>
              </a:rPr>
              <a:t> actions </a:t>
            </a:r>
            <a:r>
              <a:rPr lang="it-IT" dirty="0" err="1">
                <a:solidFill>
                  <a:srgbClr val="0E0E0E"/>
                </a:solidFill>
                <a:effectLst/>
                <a:latin typeface="Arial" panose="020B0604020202020204" pitchFamily="34" charset="0"/>
                <a:cs typeface="Arial" panose="020B0604020202020204" pitchFamily="34" charset="0"/>
              </a:rPr>
              <a:t>that</a:t>
            </a:r>
            <a:r>
              <a:rPr lang="it-IT" dirty="0">
                <a:solidFill>
                  <a:srgbClr val="0E0E0E"/>
                </a:solidFill>
                <a:effectLst/>
                <a:latin typeface="Arial" panose="020B0604020202020204" pitchFamily="34" charset="0"/>
                <a:cs typeface="Arial" panose="020B0604020202020204" pitchFamily="34" charset="0"/>
              </a:rPr>
              <a:t> compromise security </a:t>
            </a:r>
            <a:r>
              <a:rPr lang="it-IT" dirty="0" err="1">
                <a:solidFill>
                  <a:srgbClr val="0E0E0E"/>
                </a:solidFill>
                <a:effectLst/>
                <a:latin typeface="Arial" panose="020B0604020202020204" pitchFamily="34" charset="0"/>
                <a:cs typeface="Arial" panose="020B0604020202020204" pitchFamily="34" charset="0"/>
              </a:rPr>
              <a:t>through</a:t>
            </a:r>
            <a:r>
              <a:rPr lang="it-IT" dirty="0">
                <a:solidFill>
                  <a:srgbClr val="0E0E0E"/>
                </a:solidFill>
                <a:effectLst/>
                <a:latin typeface="Arial" panose="020B0604020202020204" pitchFamily="34" charset="0"/>
                <a:cs typeface="Arial" panose="020B0604020202020204" pitchFamily="34" charset="0"/>
              </a:rPr>
              <a:t> sophisticated social engineering </a:t>
            </a:r>
            <a:r>
              <a:rPr lang="it-IT" dirty="0" err="1">
                <a:solidFill>
                  <a:srgbClr val="0E0E0E"/>
                </a:solidFill>
                <a:effectLst/>
                <a:latin typeface="Arial" panose="020B0604020202020204" pitchFamily="34" charset="0"/>
                <a:cs typeface="Arial" panose="020B0604020202020204" pitchFamily="34" charset="0"/>
              </a:rPr>
              <a:t>tactics</a:t>
            </a:r>
            <a:r>
              <a:rPr lang="it-IT" dirty="0">
                <a:solidFill>
                  <a:srgbClr val="0E0E0E"/>
                </a:solidFill>
                <a:effectLst/>
                <a:latin typeface="Arial" panose="020B0604020202020204" pitchFamily="34" charset="0"/>
                <a:cs typeface="Arial" panose="020B0604020202020204" pitchFamily="34" charset="0"/>
              </a:rPr>
              <a:t>.</a:t>
            </a:r>
          </a:p>
          <a:p>
            <a:pPr marL="457200" lvl="1" indent="-93472">
              <a:spcBef>
                <a:spcPts val="920"/>
              </a:spcBef>
              <a:buSzPts val="1472"/>
              <a:buChar char="◼"/>
            </a:pPr>
            <a:endParaRPr dirty="0"/>
          </a:p>
          <a:p>
            <a:pPr marL="0" lvl="0" indent="0" algn="l" rtl="0">
              <a:lnSpc>
                <a:spcPct val="100000"/>
              </a:lnSpc>
              <a:spcBef>
                <a:spcPts val="920"/>
              </a:spcBef>
              <a:spcAft>
                <a:spcPts val="0"/>
              </a:spcAft>
              <a:buNone/>
            </a:pPr>
            <a:endParaRPr dirty="0"/>
          </a:p>
          <a:p>
            <a:pPr marL="0" lvl="0" indent="0" algn="l" rtl="0">
              <a:lnSpc>
                <a:spcPct val="100000"/>
              </a:lnSpc>
              <a:spcBef>
                <a:spcPts val="920"/>
              </a:spcBef>
              <a:spcAft>
                <a:spcPts val="0"/>
              </a:spcAft>
              <a:buSzPts val="1472"/>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lgn="l" rtl="0">
              <a:spcBef>
                <a:spcPts val="840"/>
              </a:spcBef>
              <a:spcAft>
                <a:spcPts val="0"/>
              </a:spcAft>
              <a:buSzPts val="1104"/>
              <a:buFont typeface="Noto Sans Symbols"/>
              <a:buChar char="◼"/>
            </a:pPr>
            <a:r>
              <a:rPr lang="en-US" dirty="0"/>
              <a:t>Number of devices scanned: Network scan over the entire subnet. </a:t>
            </a:r>
            <a:r>
              <a:rPr lang="en-US" b="1" dirty="0"/>
              <a:t>Found 1 device</a:t>
            </a:r>
            <a:endParaRPr b="1" dirty="0"/>
          </a:p>
          <a:p>
            <a:pPr marL="457200" lvl="1" indent="-70104" algn="l" rtl="0">
              <a:spcBef>
                <a:spcPts val="840"/>
              </a:spcBef>
              <a:spcAft>
                <a:spcPts val="0"/>
              </a:spcAft>
              <a:buSzPts val="1104"/>
              <a:buFont typeface="Noto Sans Symbols"/>
              <a:buChar char="◼"/>
            </a:pPr>
            <a:r>
              <a:rPr lang="en-US" dirty="0"/>
              <a:t>Device type: </a:t>
            </a:r>
            <a:r>
              <a:rPr lang="en-US" b="1" dirty="0"/>
              <a:t>PC/Server - Windows 10 Pro</a:t>
            </a:r>
            <a:endParaRPr b="1" dirty="0"/>
          </a:p>
          <a:p>
            <a:pPr marL="457200" lvl="1" indent="-70104" algn="l" rtl="0">
              <a:spcBef>
                <a:spcPts val="840"/>
              </a:spcBef>
              <a:spcAft>
                <a:spcPts val="0"/>
              </a:spcAft>
              <a:buSzPts val="1104"/>
              <a:buFont typeface="Noto Sans Symbols"/>
              <a:buChar char="◼"/>
            </a:pPr>
            <a:r>
              <a:rPr lang="en-US" dirty="0"/>
              <a:t>Primary purpose of device: </a:t>
            </a:r>
            <a:r>
              <a:rPr lang="en-US" b="1" dirty="0"/>
              <a:t>Log Server – Personal patients' information</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j-lt"/>
              <a:ea typeface="Gill Sans"/>
              <a:cs typeface="Gill Sans"/>
              <a:sym typeface="Gill Sans"/>
            </a:endParaRPr>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pic>
        <p:nvPicPr>
          <p:cNvPr id="3" name="Immagine 2" descr="Immagine che contiene testo, schermata, Carattere&#10;&#10;Descrizione generata automaticamente">
            <a:extLst>
              <a:ext uri="{FF2B5EF4-FFF2-40B4-BE49-F238E27FC236}">
                <a16:creationId xmlns:a16="http://schemas.microsoft.com/office/drawing/2014/main" id="{F42A4234-9DC7-7542-88D6-A4CC8EB2555B}"/>
              </a:ext>
            </a:extLst>
          </p:cNvPr>
          <p:cNvPicPr>
            <a:picLocks noChangeAspect="1"/>
          </p:cNvPicPr>
          <p:nvPr/>
        </p:nvPicPr>
        <p:blipFill>
          <a:blip r:embed="rId3"/>
          <a:stretch>
            <a:fillRect/>
          </a:stretch>
        </p:blipFill>
        <p:spPr>
          <a:xfrm>
            <a:off x="446534" y="502920"/>
            <a:ext cx="5935152" cy="2887319"/>
          </a:xfrm>
          <a:prstGeom prst="rect">
            <a:avLst/>
          </a:prstGeom>
        </p:spPr>
      </p:pic>
      <p:pic>
        <p:nvPicPr>
          <p:cNvPr id="8" name="Immagine 7" descr="Immagine che contiene testo, schermata, software, numero&#10;&#10;Descrizione generata automaticamente">
            <a:extLst>
              <a:ext uri="{FF2B5EF4-FFF2-40B4-BE49-F238E27FC236}">
                <a16:creationId xmlns:a16="http://schemas.microsoft.com/office/drawing/2014/main" id="{0BF61C84-690C-A5ED-F804-0D64B953A7F8}"/>
              </a:ext>
            </a:extLst>
          </p:cNvPr>
          <p:cNvPicPr>
            <a:picLocks noChangeAspect="1"/>
          </p:cNvPicPr>
          <p:nvPr/>
        </p:nvPicPr>
        <p:blipFill>
          <a:blip r:embed="rId4"/>
          <a:stretch>
            <a:fillRect/>
          </a:stretch>
        </p:blipFill>
        <p:spPr>
          <a:xfrm>
            <a:off x="446533" y="3467762"/>
            <a:ext cx="4864646" cy="3221831"/>
          </a:xfrm>
          <a:prstGeom prst="rect">
            <a:avLst/>
          </a:prstGeom>
        </p:spPr>
      </p:pic>
      <p:pic>
        <p:nvPicPr>
          <p:cNvPr id="10" name="Immagine 9" descr="Immagine che contiene testo, schermata&#10;&#10;Descrizione generata automaticamente">
            <a:extLst>
              <a:ext uri="{FF2B5EF4-FFF2-40B4-BE49-F238E27FC236}">
                <a16:creationId xmlns:a16="http://schemas.microsoft.com/office/drawing/2014/main" id="{F34D6757-37DC-800C-0D18-54312C449D95}"/>
              </a:ext>
            </a:extLst>
          </p:cNvPr>
          <p:cNvPicPr>
            <a:picLocks noChangeAspect="1"/>
          </p:cNvPicPr>
          <p:nvPr/>
        </p:nvPicPr>
        <p:blipFill>
          <a:blip r:embed="rId5"/>
          <a:stretch>
            <a:fillRect/>
          </a:stretch>
        </p:blipFill>
        <p:spPr>
          <a:xfrm>
            <a:off x="6018880" y="3588597"/>
            <a:ext cx="5465419" cy="3071045"/>
          </a:xfrm>
          <a:prstGeom prst="rect">
            <a:avLst/>
          </a:prstGeom>
        </p:spPr>
      </p:pic>
      <p:pic>
        <p:nvPicPr>
          <p:cNvPr id="13" name="Immagine 12" descr="Immagine che contiene testo, schermata, Carattere, numero&#10;&#10;Descrizione generata automaticamente">
            <a:extLst>
              <a:ext uri="{FF2B5EF4-FFF2-40B4-BE49-F238E27FC236}">
                <a16:creationId xmlns:a16="http://schemas.microsoft.com/office/drawing/2014/main" id="{9AB8AE0B-B729-228B-F23A-AD23EB05BF33}"/>
              </a:ext>
            </a:extLst>
          </p:cNvPr>
          <p:cNvPicPr>
            <a:picLocks noChangeAspect="1"/>
          </p:cNvPicPr>
          <p:nvPr/>
        </p:nvPicPr>
        <p:blipFill>
          <a:blip r:embed="rId6"/>
          <a:stretch>
            <a:fillRect/>
          </a:stretch>
        </p:blipFill>
        <p:spPr>
          <a:xfrm>
            <a:off x="6381685" y="1184514"/>
            <a:ext cx="5363782" cy="1764652"/>
          </a:xfrm>
          <a:prstGeom prst="rect">
            <a:avLst/>
          </a:prstGeom>
        </p:spPr>
      </p:pic>
    </p:spTree>
    <p:extLst>
      <p:ext uri="{BB962C8B-B14F-4D97-AF65-F5344CB8AC3E}">
        <p14:creationId xmlns:p14="http://schemas.microsoft.com/office/powerpoint/2010/main" val="403854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sz="3200" b="1" dirty="0"/>
              <a:t>Summary of findings:</a:t>
            </a:r>
            <a:endParaRPr sz="3200" dirty="0"/>
          </a:p>
          <a:p>
            <a:pPr marL="457200" lvl="1" indent="-70104" algn="l" rtl="0">
              <a:spcBef>
                <a:spcPts val="840"/>
              </a:spcBef>
              <a:spcAft>
                <a:spcPts val="0"/>
              </a:spcAft>
              <a:buSzPts val="1104"/>
              <a:buFont typeface="Noto Sans Symbols"/>
              <a:buChar char="◼"/>
            </a:pPr>
            <a:r>
              <a:rPr lang="en-US" sz="2400" dirty="0"/>
              <a:t>Total number of actionable findings: </a:t>
            </a:r>
            <a:br>
              <a:rPr lang="en-US" sz="2400" dirty="0"/>
            </a:br>
            <a:endParaRPr sz="2400" dirty="0"/>
          </a:p>
          <a:p>
            <a:pPr marL="914400" lvl="2" indent="-58419" algn="l" rtl="0">
              <a:spcBef>
                <a:spcPts val="800"/>
              </a:spcBef>
              <a:spcAft>
                <a:spcPts val="0"/>
              </a:spcAft>
              <a:buSzPts val="920"/>
              <a:buFont typeface="Noto Sans Symbols"/>
              <a:buChar char="◼"/>
            </a:pPr>
            <a:r>
              <a:rPr lang="en-US" sz="1600" dirty="0"/>
              <a:t>Critical: 0</a:t>
            </a:r>
            <a:br>
              <a:rPr lang="en-US" sz="1600" dirty="0"/>
            </a:br>
            <a:endParaRPr sz="1600" dirty="0"/>
          </a:p>
          <a:p>
            <a:pPr marL="914400" lvl="2" indent="-58419" algn="l" rtl="0">
              <a:spcBef>
                <a:spcPts val="800"/>
              </a:spcBef>
              <a:spcAft>
                <a:spcPts val="0"/>
              </a:spcAft>
              <a:buSzPts val="920"/>
              <a:buFont typeface="Noto Sans Symbols"/>
              <a:buChar char="◼"/>
            </a:pPr>
            <a:r>
              <a:rPr lang="en-US" sz="1600" dirty="0"/>
              <a:t>High: 0</a:t>
            </a:r>
            <a:br>
              <a:rPr lang="en-US" sz="1600" dirty="0"/>
            </a:br>
            <a:endParaRPr sz="1600" dirty="0"/>
          </a:p>
          <a:p>
            <a:pPr marL="914400" lvl="2" indent="-58419" algn="l" rtl="0">
              <a:spcBef>
                <a:spcPts val="800"/>
              </a:spcBef>
              <a:spcAft>
                <a:spcPts val="0"/>
              </a:spcAft>
              <a:buSzPts val="920"/>
              <a:buFont typeface="Noto Sans Symbols"/>
              <a:buChar char="◼"/>
            </a:pPr>
            <a:r>
              <a:rPr lang="en-US" sz="1600" dirty="0"/>
              <a:t>Medium: 6</a:t>
            </a:r>
            <a:br>
              <a:rPr lang="en-US" sz="1600" dirty="0"/>
            </a:br>
            <a:endParaRPr sz="1600" dirty="0"/>
          </a:p>
          <a:p>
            <a:pPr marL="914400" lvl="2" indent="-58419" algn="l" rtl="0">
              <a:spcBef>
                <a:spcPts val="800"/>
              </a:spcBef>
              <a:spcAft>
                <a:spcPts val="0"/>
              </a:spcAft>
              <a:buSzPts val="920"/>
              <a:buFont typeface="Noto Sans Symbols"/>
              <a:buChar char="◼"/>
            </a:pPr>
            <a:r>
              <a:rPr lang="en-US" sz="1600" dirty="0"/>
              <a:t>Low: 0</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magine 1" descr="Immagine che contiene testo, schermata, software, Pagina Web&#10;&#10;Descrizione generata automaticamente">
            <a:extLst>
              <a:ext uri="{FF2B5EF4-FFF2-40B4-BE49-F238E27FC236}">
                <a16:creationId xmlns:a16="http://schemas.microsoft.com/office/drawing/2014/main" id="{2EE120DC-E3A9-9231-F50A-AB7E361D7A12}"/>
              </a:ext>
            </a:extLst>
          </p:cNvPr>
          <p:cNvPicPr>
            <a:picLocks noChangeAspect="1"/>
          </p:cNvPicPr>
          <p:nvPr/>
        </p:nvPicPr>
        <p:blipFill>
          <a:blip r:embed="rId3"/>
          <a:stretch>
            <a:fillRect/>
          </a:stretch>
        </p:blipFill>
        <p:spPr>
          <a:xfrm>
            <a:off x="2079161" y="1296884"/>
            <a:ext cx="7772400" cy="4809314"/>
          </a:xfrm>
          <a:prstGeom prst="rect">
            <a:avLst/>
          </a:prstGeom>
        </p:spPr>
      </p:pic>
    </p:spTree>
    <p:extLst>
      <p:ext uri="{BB962C8B-B14F-4D97-AF65-F5344CB8AC3E}">
        <p14:creationId xmlns:p14="http://schemas.microsoft.com/office/powerpoint/2010/main" val="263429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308344"/>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581193" y="276852"/>
            <a:ext cx="5925933" cy="112664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581193" y="1156636"/>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t>Fix within 7 days</a:t>
            </a:r>
            <a:endParaRPr dirty="0"/>
          </a:p>
        </p:txBody>
      </p:sp>
      <p:graphicFrame>
        <p:nvGraphicFramePr>
          <p:cNvPr id="166" name="Google Shape;166;p5"/>
          <p:cNvGraphicFramePr/>
          <p:nvPr>
            <p:extLst>
              <p:ext uri="{D42A27DB-BD31-4B8C-83A1-F6EECF244321}">
                <p14:modId xmlns:p14="http://schemas.microsoft.com/office/powerpoint/2010/main" val="675878940"/>
              </p:ext>
            </p:extLst>
          </p:nvPr>
        </p:nvGraphicFramePr>
        <p:xfrm>
          <a:off x="631035" y="1476692"/>
          <a:ext cx="9820769" cy="1483400"/>
        </p:xfrm>
        <a:graphic>
          <a:graphicData uri="http://schemas.openxmlformats.org/drawingml/2006/table">
            <a:tbl>
              <a:tblPr firstRow="1" bandRow="1">
                <a:noFill/>
                <a:tableStyleId>{A3C0395A-9842-42C8-B4D9-9EC4036B6AB2}</a:tableStyleId>
              </a:tblPr>
              <a:tblGrid>
                <a:gridCol w="2501417">
                  <a:extLst>
                    <a:ext uri="{9D8B030D-6E8A-4147-A177-3AD203B41FA5}">
                      <a16:colId xmlns:a16="http://schemas.microsoft.com/office/drawing/2014/main" val="20000"/>
                    </a:ext>
                  </a:extLst>
                </a:gridCol>
                <a:gridCol w="1821333">
                  <a:extLst>
                    <a:ext uri="{9D8B030D-6E8A-4147-A177-3AD203B41FA5}">
                      <a16:colId xmlns:a16="http://schemas.microsoft.com/office/drawing/2014/main" val="20001"/>
                    </a:ext>
                  </a:extLst>
                </a:gridCol>
                <a:gridCol w="5498019">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u="none" strike="noStrike" cap="none" dirty="0"/>
                        <a:t>Finding</a:t>
                      </a:r>
                      <a:endParaRPr dirty="0"/>
                    </a:p>
                  </a:txBody>
                  <a:tcPr marL="91450" marR="91450" marT="45725" marB="45725"/>
                </a:tc>
                <a:tc>
                  <a:txBody>
                    <a:bodyPr/>
                    <a:lstStyle/>
                    <a:p>
                      <a:pPr marL="0" marR="0" lvl="0" indent="0" algn="l" rtl="0">
                        <a:spcBef>
                          <a:spcPts val="0"/>
                        </a:spcBef>
                        <a:spcAft>
                          <a:spcPts val="0"/>
                        </a:spcAft>
                        <a:buNone/>
                      </a:pPr>
                      <a:r>
                        <a:rPr lang="en-US" sz="1600" dirty="0"/>
                        <a:t>Severity Rating</a:t>
                      </a:r>
                      <a:endParaRPr dirty="0"/>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it-IT" sz="1600" dirty="0">
                          <a:solidFill>
                            <a:srgbClr val="FF0000"/>
                          </a:solidFill>
                        </a:rPr>
                        <a:t>SMB </a:t>
                      </a:r>
                      <a:r>
                        <a:rPr lang="it-IT" sz="1600" dirty="0" err="1">
                          <a:solidFill>
                            <a:srgbClr val="FF0000"/>
                          </a:solidFill>
                        </a:rPr>
                        <a:t>Signin</a:t>
                      </a:r>
                      <a:r>
                        <a:rPr lang="it-IT" sz="1600" dirty="0">
                          <a:solidFill>
                            <a:srgbClr val="FF0000"/>
                          </a:solidFill>
                        </a:rPr>
                        <a:t> </a:t>
                      </a:r>
                      <a:r>
                        <a:rPr lang="it-IT" sz="1600" dirty="0" err="1">
                          <a:solidFill>
                            <a:srgbClr val="FF0000"/>
                          </a:solidFill>
                        </a:rPr>
                        <a:t>not</a:t>
                      </a:r>
                      <a:r>
                        <a:rPr lang="it-IT" sz="1600" dirty="0">
                          <a:solidFill>
                            <a:srgbClr val="FF0000"/>
                          </a:solidFill>
                        </a:rPr>
                        <a:t> </a:t>
                      </a:r>
                      <a:r>
                        <a:rPr lang="it-IT" sz="1600" dirty="0" err="1">
                          <a:solidFill>
                            <a:srgbClr val="FF0000"/>
                          </a:solidFill>
                        </a:rPr>
                        <a:t>required</a:t>
                      </a:r>
                      <a:endParaRPr sz="1600" dirty="0">
                        <a:solidFill>
                          <a:srgbClr val="FF0000"/>
                        </a:solidFill>
                      </a:endParaRPr>
                    </a:p>
                  </a:txBody>
                  <a:tcPr marL="91450" marR="91450" marT="45725" marB="45725"/>
                </a:tc>
                <a:tc>
                  <a:txBody>
                    <a:bodyPr/>
                    <a:lstStyle/>
                    <a:p>
                      <a:pPr marL="0" marR="0" lvl="0" indent="0" algn="l" rtl="0">
                        <a:spcBef>
                          <a:spcPts val="0"/>
                        </a:spcBef>
                        <a:spcAft>
                          <a:spcPts val="0"/>
                        </a:spcAft>
                        <a:buNone/>
                      </a:pPr>
                      <a:r>
                        <a:rPr lang="it-IT" sz="1400" dirty="0"/>
                        <a:t>MEDIUM</a:t>
                      </a:r>
                      <a:endParaRPr sz="1800" dirty="0"/>
                    </a:p>
                  </a:txBody>
                  <a:tcPr marL="91450" marR="91450" marT="45725" marB="45725"/>
                </a:tc>
                <a:tc>
                  <a:txBody>
                    <a:bodyPr/>
                    <a:lstStyle/>
                    <a:p>
                      <a:pPr marL="0" marR="0" lvl="0" indent="0" algn="l" rtl="0">
                        <a:spcBef>
                          <a:spcPts val="0"/>
                        </a:spcBef>
                        <a:spcAft>
                          <a:spcPts val="0"/>
                        </a:spcAft>
                        <a:buNone/>
                      </a:pPr>
                      <a:r>
                        <a:rPr lang="it-IT" sz="1400" dirty="0" err="1"/>
                        <a:t>Implement</a:t>
                      </a:r>
                      <a:r>
                        <a:rPr lang="it-IT" sz="1400" dirty="0"/>
                        <a:t> SMB server </a:t>
                      </a:r>
                      <a:r>
                        <a:rPr lang="it-IT" sz="1400" dirty="0" err="1"/>
                        <a:t>signing</a:t>
                      </a:r>
                      <a:r>
                        <a:rPr lang="it-IT" sz="1400" dirty="0"/>
                        <a:t> – Microsoft </a:t>
                      </a:r>
                      <a:r>
                        <a:rPr lang="it-IT" sz="1400" dirty="0" err="1"/>
                        <a:t>sign</a:t>
                      </a:r>
                      <a:r>
                        <a:rPr lang="it-IT" sz="1400" dirty="0"/>
                        <a:t> </a:t>
                      </a:r>
                      <a:r>
                        <a:rPr lang="it-IT" sz="1400" dirty="0" err="1"/>
                        <a:t>communications</a:t>
                      </a:r>
                      <a:r>
                        <a:rPr lang="it-IT" sz="1400" dirty="0"/>
                        <a:t> (</a:t>
                      </a:r>
                      <a:r>
                        <a:rPr lang="it-IT" sz="1400" dirty="0" err="1"/>
                        <a:t>always</a:t>
                      </a:r>
                      <a:r>
                        <a:rPr lang="it-IT" sz="1400" dirty="0"/>
                        <a:t>)</a:t>
                      </a:r>
                      <a:endParaRPr sz="14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581192" y="3025084"/>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3442075624"/>
              </p:ext>
            </p:extLst>
          </p:nvPr>
        </p:nvGraphicFramePr>
        <p:xfrm>
          <a:off x="631034" y="3360468"/>
          <a:ext cx="9820770" cy="1483400"/>
        </p:xfrm>
        <a:graphic>
          <a:graphicData uri="http://schemas.openxmlformats.org/drawingml/2006/table">
            <a:tbl>
              <a:tblPr firstRow="1" bandRow="1">
                <a:noFill/>
                <a:tableStyleId>{A3C0395A-9842-42C8-B4D9-9EC4036B6AB2}</a:tableStyleId>
              </a:tblPr>
              <a:tblGrid>
                <a:gridCol w="3804716">
                  <a:extLst>
                    <a:ext uri="{9D8B030D-6E8A-4147-A177-3AD203B41FA5}">
                      <a16:colId xmlns:a16="http://schemas.microsoft.com/office/drawing/2014/main" val="20000"/>
                    </a:ext>
                  </a:extLst>
                </a:gridCol>
                <a:gridCol w="1635441">
                  <a:extLst>
                    <a:ext uri="{9D8B030D-6E8A-4147-A177-3AD203B41FA5}">
                      <a16:colId xmlns:a16="http://schemas.microsoft.com/office/drawing/2014/main" val="20001"/>
                    </a:ext>
                  </a:extLst>
                </a:gridCol>
                <a:gridCol w="4380613">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a:latin typeface="+mj-lt"/>
                        </a:rPr>
                        <a:t>Finding</a:t>
                      </a:r>
                      <a:endParaRPr sz="1200">
                        <a:latin typeface="+mj-lt"/>
                      </a:endParaRPr>
                    </a:p>
                  </a:txBody>
                  <a:tcPr marL="91450" marR="91450" marT="45725" marB="45725"/>
                </a:tc>
                <a:tc>
                  <a:txBody>
                    <a:bodyPr/>
                    <a:lstStyle/>
                    <a:p>
                      <a:pPr marL="0" marR="0" lvl="0" indent="0" algn="l" rtl="0">
                        <a:spcBef>
                          <a:spcPts val="0"/>
                        </a:spcBef>
                        <a:spcAft>
                          <a:spcPts val="0"/>
                        </a:spcAft>
                        <a:buNone/>
                      </a:pPr>
                      <a:r>
                        <a:rPr lang="en-US" sz="1400">
                          <a:latin typeface="+mj-lt"/>
                        </a:rPr>
                        <a:t>Severity Rating</a:t>
                      </a:r>
                      <a:endParaRPr sz="1200">
                        <a:latin typeface="+mj-lt"/>
                      </a:endParaRPr>
                    </a:p>
                  </a:txBody>
                  <a:tcPr marL="91450" marR="91450" marT="45725" marB="45725"/>
                </a:tc>
                <a:tc>
                  <a:txBody>
                    <a:bodyPr/>
                    <a:lstStyle/>
                    <a:p>
                      <a:pPr marL="0" marR="0" lvl="0" indent="0" algn="l" rtl="0">
                        <a:spcBef>
                          <a:spcPts val="0"/>
                        </a:spcBef>
                        <a:spcAft>
                          <a:spcPts val="0"/>
                        </a:spcAft>
                        <a:buNone/>
                      </a:pPr>
                      <a:r>
                        <a:rPr lang="en-US" sz="1400">
                          <a:latin typeface="+mj-lt"/>
                        </a:rPr>
                        <a:t>Recommended Fix</a:t>
                      </a:r>
                      <a:endParaRPr sz="1200">
                        <a:latin typeface="+mj-lt"/>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it-IT" sz="1600" dirty="0">
                          <a:latin typeface="+mj-lt"/>
                        </a:rPr>
                        <a:t>TLS Version 1.0 </a:t>
                      </a:r>
                      <a:r>
                        <a:rPr lang="it-IT" sz="1600" dirty="0" err="1">
                          <a:latin typeface="+mj-lt"/>
                        </a:rPr>
                        <a:t>detected</a:t>
                      </a:r>
                      <a:endParaRPr sz="1600" dirty="0">
                        <a:latin typeface="+mj-lt"/>
                      </a:endParaRPr>
                    </a:p>
                  </a:txBody>
                  <a:tcPr marL="91450" marR="91450" marT="45725" marB="45725"/>
                </a:tc>
                <a:tc>
                  <a:txBody>
                    <a:bodyPr/>
                    <a:lstStyle/>
                    <a:p>
                      <a:pPr marL="0" marR="0" lvl="0" indent="0" algn="l" rtl="0">
                        <a:spcBef>
                          <a:spcPts val="0"/>
                        </a:spcBef>
                        <a:spcAft>
                          <a:spcPts val="0"/>
                        </a:spcAft>
                        <a:buNone/>
                      </a:pPr>
                      <a:r>
                        <a:rPr lang="it-IT" sz="1600" dirty="0">
                          <a:latin typeface="+mj-lt"/>
                        </a:rPr>
                        <a:t>Medium</a:t>
                      </a:r>
                      <a:endParaRPr sz="1600" dirty="0">
                        <a:latin typeface="+mj-lt"/>
                      </a:endParaRPr>
                    </a:p>
                  </a:txBody>
                  <a:tcPr marL="91450" marR="91450" marT="45725" marB="45725"/>
                </a:tc>
                <a:tc>
                  <a:txBody>
                    <a:bodyPr/>
                    <a:lstStyle/>
                    <a:p>
                      <a:pPr marL="0" marR="0" lvl="0" indent="0" algn="l" rtl="0">
                        <a:spcBef>
                          <a:spcPts val="0"/>
                        </a:spcBef>
                        <a:spcAft>
                          <a:spcPts val="0"/>
                        </a:spcAft>
                        <a:buNone/>
                      </a:pPr>
                      <a:r>
                        <a:rPr lang="it-IT" sz="1600" dirty="0" err="1">
                          <a:latin typeface="+mj-lt"/>
                        </a:rPr>
                        <a:t>Disable</a:t>
                      </a:r>
                      <a:r>
                        <a:rPr lang="it-IT" sz="1600" dirty="0">
                          <a:latin typeface="+mj-lt"/>
                        </a:rPr>
                        <a:t> support for</a:t>
                      </a:r>
                      <a:endParaRPr sz="1600" dirty="0">
                        <a:latin typeface="+mj-lt"/>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it-IT" sz="1600" dirty="0">
                          <a:latin typeface="+mj-lt"/>
                        </a:rPr>
                        <a:t>TLS Version 1.1 </a:t>
                      </a:r>
                      <a:r>
                        <a:rPr lang="it-IT" sz="1600" dirty="0" err="1">
                          <a:latin typeface="+mj-lt"/>
                        </a:rPr>
                        <a:t>detected</a:t>
                      </a:r>
                      <a:endParaRPr sz="1600" dirty="0">
                        <a:latin typeface="+mj-lt"/>
                      </a:endParaRPr>
                    </a:p>
                  </a:txBody>
                  <a:tcPr marL="91450" marR="91450" marT="45725" marB="45725"/>
                </a:tc>
                <a:tc>
                  <a:txBody>
                    <a:bodyPr/>
                    <a:lstStyle/>
                    <a:p>
                      <a:pPr marL="0" marR="0" lvl="0" indent="0" algn="l" rtl="0">
                        <a:spcBef>
                          <a:spcPts val="0"/>
                        </a:spcBef>
                        <a:spcAft>
                          <a:spcPts val="0"/>
                        </a:spcAft>
                        <a:buNone/>
                      </a:pPr>
                      <a:r>
                        <a:rPr lang="it-IT" sz="1600" dirty="0">
                          <a:latin typeface="+mj-lt"/>
                        </a:rPr>
                        <a:t>Medium</a:t>
                      </a:r>
                      <a:endParaRPr sz="1600" dirty="0">
                        <a:latin typeface="+mj-lt"/>
                      </a:endParaRPr>
                    </a:p>
                  </a:txBody>
                  <a:tcPr marL="91450" marR="91450" marT="45725" marB="45725"/>
                </a:tc>
                <a:tc>
                  <a:txBody>
                    <a:bodyPr/>
                    <a:lstStyle/>
                    <a:p>
                      <a:pPr marL="0" marR="0" lvl="0" indent="0" algn="l" rtl="0">
                        <a:spcBef>
                          <a:spcPts val="0"/>
                        </a:spcBef>
                        <a:spcAft>
                          <a:spcPts val="0"/>
                        </a:spcAft>
                        <a:buNone/>
                      </a:pPr>
                      <a:r>
                        <a:rPr lang="it-IT" sz="1600" dirty="0" err="1">
                          <a:latin typeface="+mj-lt"/>
                        </a:rPr>
                        <a:t>Disable</a:t>
                      </a:r>
                      <a:r>
                        <a:rPr lang="it-IT" sz="1600" dirty="0">
                          <a:latin typeface="+mj-lt"/>
                        </a:rPr>
                        <a:t> support for</a:t>
                      </a:r>
                      <a:endParaRPr sz="1600" dirty="0">
                        <a:latin typeface="+mj-lt"/>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600" dirty="0">
                        <a:latin typeface="+mj-lt"/>
                      </a:endParaRPr>
                    </a:p>
                  </a:txBody>
                  <a:tcPr marL="91450" marR="91450" marT="45725" marB="45725"/>
                </a:tc>
                <a:tc>
                  <a:txBody>
                    <a:bodyPr/>
                    <a:lstStyle/>
                    <a:p>
                      <a:pPr marL="0" marR="0" lvl="0" indent="0" algn="l" rtl="0">
                        <a:spcBef>
                          <a:spcPts val="0"/>
                        </a:spcBef>
                        <a:spcAft>
                          <a:spcPts val="0"/>
                        </a:spcAft>
                        <a:buNone/>
                      </a:pPr>
                      <a:endParaRPr sz="1600" dirty="0">
                        <a:latin typeface="+mj-lt"/>
                      </a:endParaRPr>
                    </a:p>
                  </a:txBody>
                  <a:tcPr marL="91450" marR="91450" marT="45725" marB="45725"/>
                </a:tc>
                <a:tc>
                  <a:txBody>
                    <a:bodyPr/>
                    <a:lstStyle/>
                    <a:p>
                      <a:pPr marL="0" marR="0" lvl="0" indent="0" algn="l" rtl="0">
                        <a:spcBef>
                          <a:spcPts val="0"/>
                        </a:spcBef>
                        <a:spcAft>
                          <a:spcPts val="0"/>
                        </a:spcAft>
                        <a:buNone/>
                      </a:pPr>
                      <a:endParaRPr sz="1600" dirty="0">
                        <a:latin typeface="+mj-lt"/>
                      </a:endParaRPr>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5"/>
          <p:cNvSpPr txBox="1"/>
          <p:nvPr/>
        </p:nvSpPr>
        <p:spPr>
          <a:xfrm>
            <a:off x="581192" y="4893532"/>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2094830081"/>
              </p:ext>
            </p:extLst>
          </p:nvPr>
        </p:nvGraphicFramePr>
        <p:xfrm>
          <a:off x="631035" y="5228916"/>
          <a:ext cx="9820769" cy="1483400"/>
        </p:xfrm>
        <a:graphic>
          <a:graphicData uri="http://schemas.openxmlformats.org/drawingml/2006/table">
            <a:tbl>
              <a:tblPr firstRow="1" bandRow="1">
                <a:noFill/>
                <a:tableStyleId>{A3C0395A-9842-42C8-B4D9-9EC4036B6AB2}</a:tableStyleId>
              </a:tblPr>
              <a:tblGrid>
                <a:gridCol w="3820817">
                  <a:extLst>
                    <a:ext uri="{9D8B030D-6E8A-4147-A177-3AD203B41FA5}">
                      <a16:colId xmlns:a16="http://schemas.microsoft.com/office/drawing/2014/main" val="20000"/>
                    </a:ext>
                  </a:extLst>
                </a:gridCol>
                <a:gridCol w="1608706">
                  <a:extLst>
                    <a:ext uri="{9D8B030D-6E8A-4147-A177-3AD203B41FA5}">
                      <a16:colId xmlns:a16="http://schemas.microsoft.com/office/drawing/2014/main" val="20001"/>
                    </a:ext>
                  </a:extLst>
                </a:gridCol>
                <a:gridCol w="4391246">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dirty="0"/>
                        <a:t>Finding</a:t>
                      </a:r>
                      <a:endParaRPr sz="1200" dirty="0"/>
                    </a:p>
                  </a:txBody>
                  <a:tcPr marL="91450" marR="91450" marT="45725" marB="45725"/>
                </a:tc>
                <a:tc>
                  <a:txBody>
                    <a:bodyPr/>
                    <a:lstStyle/>
                    <a:p>
                      <a:pPr marL="0" marR="0" lvl="0" indent="0" algn="l" rtl="0">
                        <a:spcBef>
                          <a:spcPts val="0"/>
                        </a:spcBef>
                        <a:spcAft>
                          <a:spcPts val="0"/>
                        </a:spcAft>
                        <a:buNone/>
                      </a:pPr>
                      <a:r>
                        <a:rPr lang="en-US" sz="1400"/>
                        <a:t>Severity Rating</a:t>
                      </a:r>
                      <a:endParaRPr sz="1200"/>
                    </a:p>
                  </a:txBody>
                  <a:tcPr marL="91450" marR="91450" marT="45725" marB="45725"/>
                </a:tc>
                <a:tc>
                  <a:txBody>
                    <a:bodyPr/>
                    <a:lstStyle/>
                    <a:p>
                      <a:pPr marL="0" marR="0" lvl="0" indent="0" algn="l" rtl="0">
                        <a:spcBef>
                          <a:spcPts val="0"/>
                        </a:spcBef>
                        <a:spcAft>
                          <a:spcPts val="0"/>
                        </a:spcAft>
                        <a:buNone/>
                      </a:pPr>
                      <a:r>
                        <a:rPr lang="en-US" sz="1400" dirty="0"/>
                        <a:t>Recommended Fix</a:t>
                      </a:r>
                      <a:endParaRPr sz="12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it-IT" sz="1600" dirty="0"/>
                        <a:t>Certificate </a:t>
                      </a:r>
                      <a:r>
                        <a:rPr lang="it-IT" sz="1600" dirty="0" err="1"/>
                        <a:t>cannot</a:t>
                      </a:r>
                      <a:r>
                        <a:rPr lang="it-IT" sz="1600" dirty="0"/>
                        <a:t> be </a:t>
                      </a:r>
                      <a:r>
                        <a:rPr lang="it-IT" sz="1600" dirty="0" err="1"/>
                        <a:t>trusted</a:t>
                      </a:r>
                      <a:endParaRPr sz="1600" dirty="0"/>
                    </a:p>
                  </a:txBody>
                  <a:tcPr marL="91450" marR="91450" marT="45725" marB="45725"/>
                </a:tc>
                <a:tc>
                  <a:txBody>
                    <a:bodyPr/>
                    <a:lstStyle/>
                    <a:p>
                      <a:pPr marL="0" marR="0" lvl="0" indent="0" algn="l" rtl="0">
                        <a:spcBef>
                          <a:spcPts val="0"/>
                        </a:spcBef>
                        <a:spcAft>
                          <a:spcPts val="0"/>
                        </a:spcAft>
                        <a:buNone/>
                      </a:pPr>
                      <a:r>
                        <a:rPr lang="it-IT" sz="1600" dirty="0"/>
                        <a:t>Medium</a:t>
                      </a:r>
                    </a:p>
                  </a:txBody>
                  <a:tcPr marL="91450" marR="91450" marT="45725" marB="45725"/>
                </a:tc>
                <a:tc>
                  <a:txBody>
                    <a:bodyPr/>
                    <a:lstStyle/>
                    <a:p>
                      <a:pPr marL="0" marR="0" lvl="0" indent="0" algn="l" rtl="0">
                        <a:spcBef>
                          <a:spcPts val="0"/>
                        </a:spcBef>
                        <a:spcAft>
                          <a:spcPts val="0"/>
                        </a:spcAft>
                        <a:buNone/>
                      </a:pPr>
                      <a:r>
                        <a:rPr lang="it-IT" sz="1600" dirty="0"/>
                        <a:t>Generate a </a:t>
                      </a:r>
                      <a:r>
                        <a:rPr lang="it-IT" sz="1600" dirty="0" err="1"/>
                        <a:t>signed</a:t>
                      </a:r>
                      <a:r>
                        <a:rPr lang="it-IT" sz="1600" dirty="0"/>
                        <a:t> certificate for </a:t>
                      </a:r>
                      <a:r>
                        <a:rPr lang="it-IT" sz="1600" dirty="0" err="1"/>
                        <a:t>msrdp</a:t>
                      </a:r>
                      <a:endParaRPr sz="16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it-IT" sz="1600" dirty="0"/>
                        <a:t>SSL Self </a:t>
                      </a:r>
                      <a:r>
                        <a:rPr lang="it-IT" sz="1600" dirty="0" err="1"/>
                        <a:t>signed</a:t>
                      </a:r>
                      <a:r>
                        <a:rPr lang="it-IT" sz="1600" dirty="0"/>
                        <a:t> Certificate</a:t>
                      </a:r>
                      <a:endParaRPr sz="1600" dirty="0"/>
                    </a:p>
                  </a:txBody>
                  <a:tcPr marL="91450" marR="91450" marT="45725" marB="45725"/>
                </a:tc>
                <a:tc>
                  <a:txBody>
                    <a:bodyPr/>
                    <a:lstStyle/>
                    <a:p>
                      <a:pPr marL="0" marR="0" lvl="0" indent="0" algn="l" rtl="0">
                        <a:spcBef>
                          <a:spcPts val="0"/>
                        </a:spcBef>
                        <a:spcAft>
                          <a:spcPts val="0"/>
                        </a:spcAft>
                        <a:buNone/>
                      </a:pPr>
                      <a:r>
                        <a:rPr lang="it-IT" sz="1600" dirty="0"/>
                        <a:t>Medium</a:t>
                      </a:r>
                      <a:endParaRPr sz="1600" dirty="0"/>
                    </a:p>
                  </a:txBody>
                  <a:tcPr marL="91450" marR="91450" marT="45725" marB="45725"/>
                </a:tc>
                <a:tc>
                  <a:txBody>
                    <a:bodyPr/>
                    <a:lstStyle/>
                    <a:p>
                      <a:pPr marL="0" marR="0" lvl="0" indent="0" algn="l" rtl="0">
                        <a:spcBef>
                          <a:spcPts val="0"/>
                        </a:spcBef>
                        <a:spcAft>
                          <a:spcPts val="0"/>
                        </a:spcAft>
                        <a:buNone/>
                      </a:pPr>
                      <a:r>
                        <a:rPr lang="it-IT" sz="1600" dirty="0"/>
                        <a:t>Generate a </a:t>
                      </a:r>
                      <a:r>
                        <a:rPr lang="it-IT" sz="1600" dirty="0" err="1"/>
                        <a:t>signed</a:t>
                      </a:r>
                      <a:r>
                        <a:rPr lang="it-IT" sz="1600" dirty="0"/>
                        <a:t> certificate for </a:t>
                      </a:r>
                      <a:r>
                        <a:rPr lang="it-IT" sz="1600" dirty="0" err="1"/>
                        <a:t>msrdp</a:t>
                      </a:r>
                      <a:endParaRPr sz="16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it-IT" sz="1600" dirty="0"/>
                        <a:t>SSL Medium </a:t>
                      </a:r>
                      <a:r>
                        <a:rPr lang="it-IT" sz="1600" dirty="0" err="1"/>
                        <a:t>Strength</a:t>
                      </a:r>
                      <a:r>
                        <a:rPr lang="it-IT" sz="1600" dirty="0"/>
                        <a:t> Suites </a:t>
                      </a:r>
                      <a:r>
                        <a:rPr lang="it-IT" sz="1600" dirty="0" err="1"/>
                        <a:t>Supported</a:t>
                      </a:r>
                      <a:endParaRPr sz="1600" dirty="0"/>
                    </a:p>
                  </a:txBody>
                  <a:tcPr marL="91450" marR="91450" marT="45725" marB="45725"/>
                </a:tc>
                <a:tc>
                  <a:txBody>
                    <a:bodyPr/>
                    <a:lstStyle/>
                    <a:p>
                      <a:pPr marL="0" marR="0" lvl="0" indent="0" algn="l" rtl="0">
                        <a:spcBef>
                          <a:spcPts val="0"/>
                        </a:spcBef>
                        <a:spcAft>
                          <a:spcPts val="0"/>
                        </a:spcAft>
                        <a:buNone/>
                      </a:pPr>
                      <a:r>
                        <a:rPr lang="it-IT" sz="1600" dirty="0"/>
                        <a:t>Medium</a:t>
                      </a:r>
                      <a:endParaRPr sz="1600" dirty="0"/>
                    </a:p>
                  </a:txBody>
                  <a:tcPr marL="91450" marR="91450" marT="45725" marB="45725"/>
                </a:tc>
                <a:tc>
                  <a:txBody>
                    <a:bodyPr/>
                    <a:lstStyle/>
                    <a:p>
                      <a:pPr marL="0" marR="0" lvl="0" indent="0" algn="l" rtl="0">
                        <a:spcBef>
                          <a:spcPts val="0"/>
                        </a:spcBef>
                        <a:spcAft>
                          <a:spcPts val="0"/>
                        </a:spcAft>
                        <a:buNone/>
                      </a:pPr>
                      <a:r>
                        <a:rPr lang="it-IT" sz="1600" dirty="0" err="1"/>
                        <a:t>Reconfigure</a:t>
                      </a:r>
                      <a:r>
                        <a:rPr lang="it-IT" sz="1600" dirty="0"/>
                        <a:t> </a:t>
                      </a:r>
                      <a:r>
                        <a:rPr lang="it-IT" sz="1600" dirty="0" err="1"/>
                        <a:t>msrdp</a:t>
                      </a:r>
                      <a:r>
                        <a:rPr lang="it-IT" sz="1600" dirty="0"/>
                        <a:t> to </a:t>
                      </a:r>
                      <a:r>
                        <a:rPr lang="it-IT" sz="1600" dirty="0" err="1"/>
                        <a:t>avoid</a:t>
                      </a:r>
                      <a:r>
                        <a:rPr lang="it-IT" sz="1600" dirty="0"/>
                        <a:t> use of </a:t>
                      </a:r>
                      <a:r>
                        <a:rPr lang="it-IT" sz="1600" dirty="0" err="1"/>
                        <a:t>m.s.c</a:t>
                      </a:r>
                      <a:r>
                        <a:rPr lang="it-IT" sz="1600" dirty="0"/>
                        <a:t>.</a:t>
                      </a:r>
                      <a:endParaRPr sz="16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Methodology: </a:t>
            </a:r>
            <a:endParaRPr lang="it-IT" dirty="0"/>
          </a:p>
          <a:p>
            <a:pPr marL="0" lvl="0" indent="0" algn="l" rtl="0">
              <a:lnSpc>
                <a:spcPct val="100000"/>
              </a:lnSpc>
              <a:spcBef>
                <a:spcPts val="920"/>
              </a:spcBef>
              <a:spcAft>
                <a:spcPts val="0"/>
              </a:spcAft>
              <a:buSzPts val="1472"/>
            </a:pPr>
            <a:r>
              <a:rPr lang="it-IT" b="1" dirty="0"/>
              <a:t>	1. </a:t>
            </a:r>
            <a:r>
              <a:rPr lang="it-IT" b="1" dirty="0" err="1"/>
              <a:t>Collected</a:t>
            </a:r>
            <a:r>
              <a:rPr lang="it-IT" b="1" dirty="0"/>
              <a:t> MD5 </a:t>
            </a:r>
            <a:r>
              <a:rPr lang="it-IT" b="1" dirty="0" err="1"/>
              <a:t>Hash</a:t>
            </a:r>
            <a:r>
              <a:rPr lang="it-IT" b="1" dirty="0"/>
              <a:t> for passwords</a:t>
            </a:r>
          </a:p>
          <a:p>
            <a:pPr marL="0" lvl="0" indent="0" algn="l" rtl="0">
              <a:lnSpc>
                <a:spcPct val="100000"/>
              </a:lnSpc>
              <a:spcBef>
                <a:spcPts val="920"/>
              </a:spcBef>
              <a:spcAft>
                <a:spcPts val="0"/>
              </a:spcAft>
              <a:buSzPts val="1472"/>
            </a:pPr>
            <a:r>
              <a:rPr lang="it-IT" b="1" dirty="0"/>
              <a:t>	2. </a:t>
            </a:r>
            <a:r>
              <a:rPr lang="it-IT" b="1" dirty="0" err="1"/>
              <a:t>Tested</a:t>
            </a:r>
            <a:r>
              <a:rPr lang="it-IT" b="1" dirty="0"/>
              <a:t> MD5 </a:t>
            </a:r>
            <a:r>
              <a:rPr lang="it-IT" b="1" dirty="0" err="1"/>
              <a:t>Hash</a:t>
            </a:r>
            <a:r>
              <a:rPr lang="it-IT" b="1" dirty="0"/>
              <a:t> over </a:t>
            </a:r>
            <a:r>
              <a:rPr lang="it-IT" b="1" dirty="0" err="1"/>
              <a:t>hashcat</a:t>
            </a:r>
            <a:r>
              <a:rPr lang="it-IT" b="1" dirty="0"/>
              <a:t> </a:t>
            </a:r>
            <a:r>
              <a:rPr lang="it-IT" b="1" dirty="0" err="1"/>
              <a:t>dictionary</a:t>
            </a:r>
            <a:endParaRPr lang="it-IT" b="1" dirty="0"/>
          </a:p>
          <a:p>
            <a:pPr algn="l" latinLnBrk="0"/>
            <a:r>
              <a:rPr lang="it-IT" b="1" dirty="0"/>
              <a:t>		3. </a:t>
            </a:r>
            <a:r>
              <a:rPr lang="it-IT" dirty="0">
                <a:solidFill>
                  <a:srgbClr val="0F2B3D"/>
                </a:solidFill>
                <a:effectLst/>
                <a:latin typeface="Fira Code" panose="020F0502020204030204" pitchFamily="34" charset="0"/>
              </a:rPr>
              <a:t>.\</a:t>
            </a:r>
            <a:r>
              <a:rPr lang="it-IT" dirty="0" err="1">
                <a:solidFill>
                  <a:srgbClr val="0F2B3D"/>
                </a:solidFill>
                <a:effectLst/>
                <a:latin typeface="Fira Code" panose="020F0502020204030204" pitchFamily="34" charset="0"/>
              </a:rPr>
              <a:t>hashcat.exe</a:t>
            </a:r>
            <a:r>
              <a:rPr lang="it-IT" dirty="0">
                <a:solidFill>
                  <a:srgbClr val="0F2B3D"/>
                </a:solidFill>
                <a:effectLst/>
                <a:latin typeface="Fira Code" panose="020F0502020204030204" pitchFamily="34" charset="0"/>
              </a:rPr>
              <a:t> -m </a:t>
            </a:r>
            <a:r>
              <a:rPr lang="it-IT" dirty="0">
                <a:solidFill>
                  <a:srgbClr val="027C7C"/>
                </a:solidFill>
                <a:effectLst/>
                <a:latin typeface="Fira Code" panose="020F0502020204030204" pitchFamily="34" charset="0"/>
              </a:rPr>
              <a:t>0</a:t>
            </a:r>
            <a:r>
              <a:rPr lang="it-IT" dirty="0">
                <a:solidFill>
                  <a:srgbClr val="0F2B3D"/>
                </a:solidFill>
                <a:effectLst/>
                <a:latin typeface="Fira Code" panose="020F0502020204030204" pitchFamily="34" charset="0"/>
              </a:rPr>
              <a:t> -a </a:t>
            </a:r>
            <a:r>
              <a:rPr lang="it-IT" dirty="0">
                <a:solidFill>
                  <a:srgbClr val="027C7C"/>
                </a:solidFill>
                <a:effectLst/>
                <a:latin typeface="Fira Code" panose="020F0502020204030204" pitchFamily="34" charset="0"/>
              </a:rPr>
              <a:t>0</a:t>
            </a:r>
            <a:r>
              <a:rPr lang="it-IT" dirty="0">
                <a:solidFill>
                  <a:srgbClr val="0F2B3D"/>
                </a:solidFill>
                <a:effectLst/>
                <a:latin typeface="Fira Code" panose="020F0502020204030204" pitchFamily="34" charset="0"/>
              </a:rPr>
              <a:t> -D </a:t>
            </a:r>
            <a:r>
              <a:rPr lang="it-IT" dirty="0">
                <a:solidFill>
                  <a:srgbClr val="027C7C"/>
                </a:solidFill>
                <a:effectLst/>
                <a:latin typeface="Fira Code" panose="020F0502020204030204" pitchFamily="34" charset="0"/>
              </a:rPr>
              <a:t>1,2</a:t>
            </a:r>
            <a:r>
              <a:rPr lang="it-IT" dirty="0">
                <a:solidFill>
                  <a:srgbClr val="0F2B3D"/>
                </a:solidFill>
                <a:effectLst/>
                <a:latin typeface="Fira Code" panose="020F0502020204030204" pitchFamily="34" charset="0"/>
              </a:rPr>
              <a:t> -O 		</a:t>
            </a:r>
            <a:r>
              <a:rPr lang="it-IT" dirty="0" err="1">
                <a:solidFill>
                  <a:srgbClr val="0F2B3D"/>
                </a:solidFill>
                <a:effectLst/>
                <a:latin typeface="Fira Code" panose="020F0502020204030204" pitchFamily="34" charset="0"/>
              </a:rPr>
              <a:t>passwords.txt</a:t>
            </a:r>
            <a:r>
              <a:rPr lang="it-IT" dirty="0">
                <a:solidFill>
                  <a:srgbClr val="0F2B3D"/>
                </a:solidFill>
                <a:effectLst/>
                <a:latin typeface="Fira Code" panose="020F0502020204030204" pitchFamily="34" charset="0"/>
              </a:rPr>
              <a:t> </a:t>
            </a:r>
            <a:r>
              <a:rPr lang="it-IT" dirty="0" err="1">
                <a:solidFill>
                  <a:srgbClr val="0F2B3D"/>
                </a:solidFill>
                <a:effectLst/>
                <a:latin typeface="Fira Code" panose="020F0502020204030204" pitchFamily="34" charset="0"/>
              </a:rPr>
              <a:t>example.dict</a:t>
            </a:r>
            <a:endParaRPr lang="it-IT" dirty="0">
              <a:solidFill>
                <a:srgbClr val="0F2B3D"/>
              </a:solidFill>
              <a:effectLst/>
              <a:latin typeface="Fira Code" panose="020F0502020204030204" pitchFamily="34" charset="0"/>
            </a:endParaRPr>
          </a:p>
          <a:p>
            <a:br>
              <a:rPr lang="it-IT" dirty="0"/>
            </a:br>
            <a:endParaRPr lang="it-IT" b="1" dirty="0"/>
          </a:p>
          <a:p>
            <a:pPr marL="0" lvl="0" indent="-93472" algn="l" rtl="0">
              <a:lnSpc>
                <a:spcPct val="100000"/>
              </a:lnSpc>
              <a:spcBef>
                <a:spcPts val="920"/>
              </a:spcBef>
              <a:spcAft>
                <a:spcPts val="0"/>
              </a:spcAft>
              <a:buSzPts val="1472"/>
              <a:buFont typeface="Noto Sans Symbols"/>
              <a:buChar char="◼"/>
            </a:pPr>
            <a:r>
              <a:rPr lang="en-US" b="1" dirty="0"/>
              <a:t>Number of passwords tested: </a:t>
            </a:r>
            <a:r>
              <a:rPr lang="it-IT" dirty="0"/>
              <a:t>40</a:t>
            </a:r>
            <a:endParaRPr dirty="0"/>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it-IT" dirty="0"/>
              <a:t>34</a:t>
            </a:r>
            <a:endParaRPr dirty="0"/>
          </a:p>
          <a:p>
            <a:pPr marL="0" lvl="0" indent="-93472" algn="l" rtl="0">
              <a:lnSpc>
                <a:spcPct val="100000"/>
              </a:lnSpc>
              <a:spcBef>
                <a:spcPts val="920"/>
              </a:spcBef>
              <a:spcAft>
                <a:spcPts val="0"/>
              </a:spcAft>
              <a:buSzPts val="1472"/>
              <a:buFont typeface="Noto Sans Symbols"/>
              <a:buChar char="◼"/>
            </a:pPr>
            <a:r>
              <a:rPr lang="en-US" b="1" dirty="0"/>
              <a:t>Evidence of weak passwords: </a:t>
            </a:r>
            <a:r>
              <a:rPr lang="en-US" b="1" u="sng" dirty="0"/>
              <a:t>Next slide</a:t>
            </a:r>
            <a:endParaRPr u="sng" dirty="0"/>
          </a:p>
          <a:p>
            <a:pPr marL="0" lvl="0" indent="0" algn="l" rtl="0">
              <a:lnSpc>
                <a:spcPct val="100000"/>
              </a:lnSpc>
              <a:spcBef>
                <a:spcPts val="920"/>
              </a:spcBef>
              <a:spcAft>
                <a:spcPts val="0"/>
              </a:spcAft>
              <a:buSzPts val="1472"/>
              <a:buNone/>
            </a:pPr>
            <a:endParaRPr dirty="0"/>
          </a:p>
          <a:p>
            <a:pPr marL="0" lvl="0" indent="-93472" algn="l" rtl="0">
              <a:lnSpc>
                <a:spcPct val="100000"/>
              </a:lnSpc>
              <a:spcBef>
                <a:spcPts val="920"/>
              </a:spcBef>
              <a:spcAft>
                <a:spcPts val="0"/>
              </a:spcAft>
              <a:buSzPts val="1472"/>
              <a:buFont typeface="Noto Sans Symbols"/>
              <a:buChar char="◼"/>
            </a:pPr>
            <a:r>
              <a:rPr lang="en-US" b="1" dirty="0"/>
              <a:t>Recommended steps to improve passwords security: </a:t>
            </a:r>
            <a:r>
              <a:rPr lang="en-US" dirty="0"/>
              <a:t>(Summarize best practice recommendations to avoid brute force attacks in the future)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descr="Immagine che contiene testo, schermata&#10;&#10;Descrizione generata automaticamente">
            <a:extLst>
              <a:ext uri="{FF2B5EF4-FFF2-40B4-BE49-F238E27FC236}">
                <a16:creationId xmlns:a16="http://schemas.microsoft.com/office/drawing/2014/main" id="{D49E894A-1C8D-7F58-023A-6B8F7B55116F}"/>
              </a:ext>
            </a:extLst>
          </p:cNvPr>
          <p:cNvPicPr>
            <a:picLocks noChangeAspect="1"/>
          </p:cNvPicPr>
          <p:nvPr/>
        </p:nvPicPr>
        <p:blipFill>
          <a:blip r:embed="rId3"/>
          <a:stretch>
            <a:fillRect/>
          </a:stretch>
        </p:blipFill>
        <p:spPr>
          <a:xfrm>
            <a:off x="659184" y="1179392"/>
            <a:ext cx="5901104" cy="8060301"/>
          </a:xfrm>
          <a:prstGeom prst="rect">
            <a:avLst/>
          </a:prstGeom>
        </p:spPr>
      </p:pic>
      <p:pic>
        <p:nvPicPr>
          <p:cNvPr id="6" name="Immagine 5" descr="Immagine che contiene testo, schermata, luna&#10;&#10;Descrizione generata automaticamente">
            <a:extLst>
              <a:ext uri="{FF2B5EF4-FFF2-40B4-BE49-F238E27FC236}">
                <a16:creationId xmlns:a16="http://schemas.microsoft.com/office/drawing/2014/main" id="{6287CB7B-D26E-3F77-C696-63B826B71EA7}"/>
              </a:ext>
            </a:extLst>
          </p:cNvPr>
          <p:cNvPicPr>
            <a:picLocks noChangeAspect="1"/>
          </p:cNvPicPr>
          <p:nvPr/>
        </p:nvPicPr>
        <p:blipFill>
          <a:blip r:embed="rId4"/>
          <a:stretch>
            <a:fillRect/>
          </a:stretch>
        </p:blipFill>
        <p:spPr>
          <a:xfrm>
            <a:off x="4660501" y="1856648"/>
            <a:ext cx="7289800" cy="3543300"/>
          </a:xfrm>
          <a:prstGeom prst="rect">
            <a:avLst/>
          </a:prstGeom>
        </p:spPr>
      </p:pic>
    </p:spTree>
    <p:extLst>
      <p:ext uri="{BB962C8B-B14F-4D97-AF65-F5344CB8AC3E}">
        <p14:creationId xmlns:p14="http://schemas.microsoft.com/office/powerpoint/2010/main" val="3881690402"/>
      </p:ext>
    </p:extLst>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1409</Words>
  <Application>Microsoft Macintosh PowerPoint</Application>
  <PresentationFormat>Widescreen</PresentationFormat>
  <Paragraphs>126</Paragraphs>
  <Slides>12</Slides>
  <Notes>12</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12</vt:i4>
      </vt:variant>
    </vt:vector>
  </HeadingPairs>
  <TitlesOfParts>
    <vt:vector size="19" baseType="lpstr">
      <vt:lpstr>Gill Sans</vt:lpstr>
      <vt:lpstr>Arial</vt:lpstr>
      <vt:lpstr>Fira Code</vt:lpstr>
      <vt:lpstr>Times New Roman</vt:lpstr>
      <vt:lpstr>Noto Sans Symbols</vt:lpstr>
      <vt:lpstr>DividendVTI</vt:lpstr>
      <vt:lpstr>DividendVTI</vt:lpstr>
      <vt:lpstr>FINAL PROJECT TEMPLATE</vt:lpstr>
      <vt:lpstr>THREAT SUMMARY</vt:lpstr>
      <vt:lpstr>VULNERABILITY SCANNING TARGETS</vt:lpstr>
      <vt:lpstr>Presentazione standard di PowerPoint</vt:lpstr>
      <vt:lpstr>VULNERABILITY SCAN RESULTS</vt:lpstr>
      <vt:lpstr>Presentazione standard di PowerPoint</vt:lpstr>
      <vt:lpstr>REMEDIATION RECOMMENDATION</vt:lpstr>
      <vt:lpstr>PASSWORD PENETRATION TEST OUTCOME</vt:lpstr>
      <vt:lpstr>Presentazione standard di PowerPoint</vt:lpstr>
      <vt:lpstr>INCIDENT RESPONSE PRELIMINARY ASSESSMENT</vt:lpstr>
      <vt:lpstr>INCIDENT RESPONSE RECOMMENDED ACTION</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Christine Izuakor</dc:creator>
  <cp:lastModifiedBy>Filippo calabrese</cp:lastModifiedBy>
  <cp:revision>5</cp:revision>
  <dcterms:created xsi:type="dcterms:W3CDTF">2020-04-24T02:20:58Z</dcterms:created>
  <dcterms:modified xsi:type="dcterms:W3CDTF">2024-08-18T13:12:27Z</dcterms:modified>
</cp:coreProperties>
</file>