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  <p:sldId id="264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9011-B15E-4112-AD74-8B2240C30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91776-29C8-4BD4-8B51-ECD5ADDCF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3ABD-FC8D-4D4B-94F3-0E132E83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B68D-C5A0-4BF0-BEE0-19A106DB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B18F-EA11-423A-A9A4-48BA6EE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CCCB-9F1B-46AE-A3F8-01841486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C9A72-6D02-49CD-A7DD-DD409E0C3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D05D-4417-40A0-AE33-88F41D01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04B53-D50B-4186-ADCC-BE98E71D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7B7D-F796-4060-98D5-80635C8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2A92-B2CC-4C13-B146-969FCC9A3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44FF1-F688-4E41-AA3E-2F771BAE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44C5-6644-435E-8495-499CD715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DF478-4272-4C68-B0FA-79E888A0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8A3A-02C2-4287-A864-91F567AE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1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9C45-43CF-4029-9414-43260ACE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0297-DF62-4134-867A-2EF0C587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A0A5-2A47-4052-893F-FC6C7B00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F994-3462-4EB6-9430-88BB8EB9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EBB4-45F3-4306-9718-DBB448A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2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1CF0-B603-45F8-8C6C-6682568F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48096-02C1-4C45-887E-6AE4937C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E910-CCC7-4FA5-9AC5-2DB1BEE2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5D1E-728A-479A-BCE0-09D88A42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1AE7-799A-40B9-B922-5F20E995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5D2C-00CD-4E76-976C-6AD5BE0D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E6F3-7FF2-417A-87F3-284114067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6FC0E-D008-4B5B-8DE7-DECEE34B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C8394-1010-4F5E-A975-E254A701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EC50-FA41-4BC1-8744-509C611F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14802-9D34-4B54-ABEF-06BFAD33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4575-3257-47E7-865D-6EF35E9F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F1CB-0D67-4EE8-9D39-A049F544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57748-8CD6-4D23-A9FD-6EB64DB8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4FF8B-2A13-498E-8D78-715397D5D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7EC05-9E4F-45CA-841B-BBAA8F1D4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E162C-8349-4F2C-8F2E-5AE999A3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E380D-2B91-41A8-B65C-5DA58E42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9FC87-33A7-4CA5-BAC7-2BA0B976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6BEE-EE98-4190-8DE2-1341F30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E125D-BA8D-4926-84A9-684B52B0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059F6-63DF-4359-92F4-0753C914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E478-7947-4521-B0B5-E08B1F7F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6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907EA-F8CE-4AD7-B4E8-EE2F13AE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D54DF-C998-4692-84D9-7DD824BE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B902-3625-4686-B6B5-F21E3DC9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6BE5-3F7F-4071-8082-3F75D53B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AA93-456E-4908-8155-99C136B6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0E0DC-67F2-4B78-80D1-5E2B7E4C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D6091-5F0C-4447-8AB6-607A5109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68B6-BE90-4BB7-BA06-3FA43B00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2EF0-0A34-4722-A815-7C6638D7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EF3-0BF5-4778-A863-03A257B3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6830D-D86A-4333-BB42-E6DEBB9AA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99DA5-D9A5-48AB-991B-3C8BB3B2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7C054-3081-4188-984F-273F4703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3A094-8767-479B-B84A-81370564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E244-43BB-4E0B-AA49-F5E816BA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1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F043F-3B6C-44AF-8BF1-31CF127D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0F622-FD65-45F9-8DA0-A134FE25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A2D5-1A2E-4A1C-8DA3-A1BEA855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D660-AB39-4336-A8B2-DD9F4E15992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A044-9897-4E32-A78A-EE394E4CF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B626-D925-4D47-94ED-C0170939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8BC-9C4D-4BE0-8EE1-C8F38B1D691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svg"/><Relationship Id="rId3" Type="http://schemas.openxmlformats.org/officeDocument/2006/relationships/image" Target="../media/image7.svg"/><Relationship Id="rId21" Type="http://schemas.openxmlformats.org/officeDocument/2006/relationships/image" Target="../media/image25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4.svg"/><Relationship Id="rId5" Type="http://schemas.openxmlformats.org/officeDocument/2006/relationships/image" Target="../media/image11.sv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E358057-9810-49E3-BFD4-A4A4999CA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50949C-F599-4B8B-933A-DC36FC28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7CE9E-1C82-46B7-9D2A-AE8160AFC668}"/>
              </a:ext>
            </a:extLst>
          </p:cNvPr>
          <p:cNvSpPr/>
          <p:nvPr/>
        </p:nvSpPr>
        <p:spPr>
          <a:xfrm>
            <a:off x="5933722" y="685797"/>
            <a:ext cx="5713502" cy="2824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cap="none" spc="0" dirty="0" err="1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Firehawk</a:t>
            </a:r>
            <a:r>
              <a:rPr lang="en-US" sz="5000" b="1" kern="1200" cap="none" spc="0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Consulting</a:t>
            </a:r>
          </a:p>
        </p:txBody>
      </p:sp>
      <p:sp>
        <p:nvSpPr>
          <p:cNvPr id="17" name="Graphic 14">
            <a:extLst>
              <a:ext uri="{FF2B5EF4-FFF2-40B4-BE49-F238E27FC236}">
                <a16:creationId xmlns:a16="http://schemas.microsoft.com/office/drawing/2014/main" id="{0EED4863-2C36-4368-8EC1-8981F71E1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7507" y="342216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Content Placeholder 7" descr="Fire">
            <a:extLst>
              <a:ext uri="{FF2B5EF4-FFF2-40B4-BE49-F238E27FC236}">
                <a16:creationId xmlns:a16="http://schemas.microsoft.com/office/drawing/2014/main" id="{DF7C9929-2BC2-40E7-94B6-F322AAB7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6672" y="447739"/>
            <a:ext cx="5072883" cy="50728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EBCA50A-5298-4A7E-A04A-6668F03E1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289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7507" y="3425580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BE06B-52A9-428B-BA9D-8838EE1BF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7DB28-D9BA-409E-B990-F609595BC947}"/>
              </a:ext>
            </a:extLst>
          </p:cNvPr>
          <p:cNvSpPr txBox="1"/>
          <p:nvPr/>
        </p:nvSpPr>
        <p:spPr>
          <a:xfrm>
            <a:off x="5931322" y="1753126"/>
            <a:ext cx="55585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following report was prepared on behalf of </a:t>
            </a:r>
            <a:r>
              <a:rPr lang="en-US" sz="2000" dirty="0" err="1"/>
              <a:t>SwiftTech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Thank you for giving </a:t>
            </a:r>
            <a:r>
              <a:rPr lang="en-US" sz="2000" dirty="0" err="1"/>
              <a:t>Firehawk</a:t>
            </a:r>
            <a:r>
              <a:rPr lang="en-US" sz="2000" dirty="0"/>
              <a:t> Consulting the opportunity to review your security posture in anticipation of performing a SOC II security assessment.  </a:t>
            </a:r>
          </a:p>
          <a:p>
            <a:endParaRPr lang="en-US" sz="2000" dirty="0"/>
          </a:p>
          <a:p>
            <a:r>
              <a:rPr lang="en-US" sz="2000" dirty="0"/>
              <a:t>We hope you find the notes below as you begin your journey.  Please do not hesitate to contact us if you have further questions.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FD6CC9F-CCA8-4D68-9958-3476916CC21B}"/>
              </a:ext>
            </a:extLst>
          </p:cNvPr>
          <p:cNvSpPr txBox="1">
            <a:spLocks/>
          </p:cNvSpPr>
          <p:nvPr/>
        </p:nvSpPr>
        <p:spPr>
          <a:xfrm>
            <a:off x="6190593" y="5768552"/>
            <a:ext cx="6618051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24" name="Graphic 23" descr="Rabbit">
            <a:extLst>
              <a:ext uri="{FF2B5EF4-FFF2-40B4-BE49-F238E27FC236}">
                <a16:creationId xmlns:a16="http://schemas.microsoft.com/office/drawing/2014/main" id="{4C999368-5389-4B7E-9CC3-5F5EAE6C8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486" y="5544561"/>
            <a:ext cx="764749" cy="764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26A288-13D3-4703-9CE7-0F6C15C45B48}"/>
              </a:ext>
            </a:extLst>
          </p:cNvPr>
          <p:cNvSpPr txBox="1"/>
          <p:nvPr/>
        </p:nvSpPr>
        <p:spPr>
          <a:xfrm>
            <a:off x="8196825" y="5265683"/>
            <a:ext cx="103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61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Mechanisms for End-User Management Controls (6.)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8DEDB7-4B11-4F63-A1A7-AC6CA25B097A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351C62C8-4686-433C-8B81-A0C79502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-132573"/>
            <a:ext cx="764749" cy="7647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31930C-8DF5-49B9-BC9B-2C2E769E1E78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864566-2589-EE39-2AAB-7908CC5430B2}"/>
              </a:ext>
            </a:extLst>
          </p:cNvPr>
          <p:cNvSpPr txBox="1"/>
          <p:nvPr/>
        </p:nvSpPr>
        <p:spPr>
          <a:xfrm>
            <a:off x="677635" y="2176898"/>
            <a:ext cx="52741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Incident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Non-Compliance</a:t>
            </a:r>
            <a:endParaRPr lang="it-IT" sz="1200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sz="1200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Incident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Set up an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incident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mechanism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triggers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non-compliance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detected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For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 audit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user account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the password policy or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MFA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system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Lock the account.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Notify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user and the IT security team.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the user to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regain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access in compliance with the policy.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Reporting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incidents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non-compliance and the actions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taken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resolve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reviewed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governance meetings to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assess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effectiveness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controls and make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adjustments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necessary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b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sz="1200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30B849E-F6A9-1045-86E6-2F635AA025A9}"/>
              </a:ext>
            </a:extLst>
          </p:cNvPr>
          <p:cNvSpPr txBox="1"/>
          <p:nvPr/>
        </p:nvSpPr>
        <p:spPr>
          <a:xfrm>
            <a:off x="6394281" y="2177808"/>
            <a:ext cx="527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Training and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Awareness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Programs</a:t>
            </a:r>
            <a:b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sz="1200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Training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regular training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cover the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password security, MFA, and general cybersecurity best practices.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mandatory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include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assessments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Awareness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Campaigns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Conduct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periodic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awareness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campaigns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reinforce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adhering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security policies.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include emails, posters, and workshops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focused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new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threats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company’s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policies help mitigate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9FFD7D-8474-232E-2372-683B41E86322}"/>
              </a:ext>
            </a:extLst>
          </p:cNvPr>
          <p:cNvSpPr txBox="1"/>
          <p:nvPr/>
        </p:nvSpPr>
        <p:spPr>
          <a:xfrm>
            <a:off x="3314700" y="5633357"/>
            <a:ext cx="4923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i="1" dirty="0"/>
              <a:t>Thank </a:t>
            </a:r>
            <a:r>
              <a:rPr lang="it-IT" sz="2800" b="1" i="1" dirty="0" err="1"/>
              <a:t>you</a:t>
            </a:r>
            <a:r>
              <a:rPr lang="it-IT" sz="2800" b="1" i="1" dirty="0"/>
              <a:t> for the </a:t>
            </a:r>
            <a:r>
              <a:rPr lang="it-IT" sz="2800" b="1" i="1" dirty="0" err="1"/>
              <a:t>attention</a:t>
            </a:r>
            <a:r>
              <a:rPr lang="it-IT" sz="2800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370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87CE9E-1C82-46B7-9D2A-AE8160AFC668}"/>
              </a:ext>
            </a:extLst>
          </p:cNvPr>
          <p:cNvSpPr/>
          <p:nvPr/>
        </p:nvSpPr>
        <p:spPr>
          <a:xfrm>
            <a:off x="1293003" y="162382"/>
            <a:ext cx="5713502" cy="2824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cap="none" spc="0" dirty="0" err="1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Firehawk</a:t>
            </a:r>
            <a:r>
              <a:rPr lang="en-US" sz="5000" b="1" kern="1200" cap="none" spc="0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Consulting</a:t>
            </a:r>
          </a:p>
        </p:txBody>
      </p:sp>
      <p:pic>
        <p:nvPicPr>
          <p:cNvPr id="8" name="Content Placeholder 7" descr="Fire">
            <a:extLst>
              <a:ext uri="{FF2B5EF4-FFF2-40B4-BE49-F238E27FC236}">
                <a16:creationId xmlns:a16="http://schemas.microsoft.com/office/drawing/2014/main" id="{DF7C9929-2BC2-40E7-94B6-F322AAB7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084" y="0"/>
            <a:ext cx="1161919" cy="1161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7DB28-D9BA-409E-B990-F609595BC947}"/>
              </a:ext>
            </a:extLst>
          </p:cNvPr>
          <p:cNvSpPr txBox="1"/>
          <p:nvPr/>
        </p:nvSpPr>
        <p:spPr>
          <a:xfrm>
            <a:off x="287982" y="927013"/>
            <a:ext cx="114226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After review, </a:t>
            </a:r>
            <a:r>
              <a:rPr lang="en-US" dirty="0" err="1"/>
              <a:t>Firehawk</a:t>
            </a:r>
            <a:r>
              <a:rPr lang="en-US" dirty="0"/>
              <a:t> has noted the following areas of concern.  You may wish to consider updating policy and security controls based on your current business goals, risk management posture, and compliance considerations.</a:t>
            </a:r>
          </a:p>
          <a:p>
            <a:endParaRPr lang="en-US" dirty="0"/>
          </a:p>
          <a:p>
            <a:r>
              <a:rPr lang="en-US" b="1" dirty="0"/>
              <a:t>Controls</a:t>
            </a:r>
          </a:p>
          <a:p>
            <a:r>
              <a:rPr lang="en-US" dirty="0"/>
              <a:t>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VPC3 File storage supports only AES-128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Databases in production environment are unencrypted</a:t>
            </a:r>
          </a:p>
          <a:p>
            <a:r>
              <a:rPr lang="en-US" dirty="0"/>
              <a:t>End User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Network users require a 7-character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Passwords never expire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VPN access does not require MFA</a:t>
            </a:r>
          </a:p>
          <a:p>
            <a:r>
              <a:rPr lang="en-US" dirty="0"/>
              <a:t>Network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TLS v1.1 is used between the cloud production environment and </a:t>
            </a:r>
            <a:r>
              <a:rPr lang="en-US" dirty="0" err="1"/>
              <a:t>SwiftTech’s</a:t>
            </a:r>
            <a:r>
              <a:rPr lang="en-US" dirty="0"/>
              <a:t> physical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development Tiers are not logically segmented from Business Application servers</a:t>
            </a:r>
          </a:p>
          <a:p>
            <a:r>
              <a:rPr lang="en-US" dirty="0"/>
              <a:t>Patching and Vulnerability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Tier servers are unpatched and contain multiple vulnerabilities</a:t>
            </a:r>
          </a:p>
          <a:p>
            <a:r>
              <a:rPr lang="en-US" dirty="0"/>
              <a:t>Secure 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code is not scanned for vulnerabilities before being published into production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arenR" startAt="2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A8290-E24E-4BA5-B35E-6199C8243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54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DB276-6658-4705-9E90-8C8ACA6C6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>
                <a:latin typeface="Eras Bold ITC" panose="020B0907030504020204" pitchFamily="34" charset="0"/>
              </a:rPr>
              <a:t>Speed, Flexibility, Success</a:t>
            </a: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abbit">
            <a:extLst>
              <a:ext uri="{FF2B5EF4-FFF2-40B4-BE49-F238E27FC236}">
                <a16:creationId xmlns:a16="http://schemas.microsoft.com/office/drawing/2014/main" id="{A2FB2AB9-08A1-4AAE-9B27-A5A65BFB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7328" y="743512"/>
            <a:ext cx="2523533" cy="2523533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loud">
            <a:extLst>
              <a:ext uri="{FF2B5EF4-FFF2-40B4-BE49-F238E27FC236}">
                <a16:creationId xmlns:a16="http://schemas.microsoft.com/office/drawing/2014/main" id="{905D4C2C-4314-4712-B2F6-64009D8B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1168" y="-1628572"/>
            <a:ext cx="7881403" cy="82861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4DE5B-4AF4-4D86-9158-A81293F2A2B3}"/>
              </a:ext>
            </a:extLst>
          </p:cNvPr>
          <p:cNvGrpSpPr/>
          <p:nvPr/>
        </p:nvGrpSpPr>
        <p:grpSpPr>
          <a:xfrm>
            <a:off x="2027176" y="1258001"/>
            <a:ext cx="2180034" cy="2795361"/>
            <a:chOff x="1202532" y="1892017"/>
            <a:chExt cx="2180034" cy="2795361"/>
          </a:xfrm>
        </p:grpSpPr>
        <p:pic>
          <p:nvPicPr>
            <p:cNvPr id="13" name="Graphic 12" descr="Web design">
              <a:extLst>
                <a:ext uri="{FF2B5EF4-FFF2-40B4-BE49-F238E27FC236}">
                  <a16:creationId xmlns:a16="http://schemas.microsoft.com/office/drawing/2014/main" id="{1DC16B76-518D-4BC4-8A9B-91F92985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68166" y="2076683"/>
              <a:ext cx="914400" cy="9144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7FFCBD1-5B8C-4348-B2FC-423A6FA8163F}"/>
                </a:ext>
              </a:extLst>
            </p:cNvPr>
            <p:cNvGrpSpPr/>
            <p:nvPr/>
          </p:nvGrpSpPr>
          <p:grpSpPr>
            <a:xfrm>
              <a:off x="1202532" y="1892017"/>
              <a:ext cx="2130026" cy="2795361"/>
              <a:chOff x="1202532" y="1892017"/>
              <a:chExt cx="2130026" cy="2795361"/>
            </a:xfrm>
          </p:grpSpPr>
          <p:pic>
            <p:nvPicPr>
              <p:cNvPr id="10" name="Graphic 9" descr="Web design">
                <a:extLst>
                  <a:ext uri="{FF2B5EF4-FFF2-40B4-BE49-F238E27FC236}">
                    <a16:creationId xmlns:a16="http://schemas.microsoft.com/office/drawing/2014/main" id="{8A1D6B6C-D4BB-4DC2-B618-A9E2DE516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02532" y="207668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123CB-A3EF-40AB-B261-5D0E6059B9EA}"/>
                  </a:ext>
                </a:extLst>
              </p:cNvPr>
              <p:cNvSpPr txBox="1"/>
              <p:nvPr/>
            </p:nvSpPr>
            <p:spPr>
              <a:xfrm>
                <a:off x="1678780" y="1892017"/>
                <a:ext cx="1478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Web Servers</a:t>
                </a:r>
              </a:p>
            </p:txBody>
          </p:sp>
          <p:pic>
            <p:nvPicPr>
              <p:cNvPr id="15" name="Graphic 14" descr="Database">
                <a:extLst>
                  <a:ext uri="{FF2B5EF4-FFF2-40B4-BE49-F238E27FC236}">
                    <a16:creationId xmlns:a16="http://schemas.microsoft.com/office/drawing/2014/main" id="{B4BF3714-68FF-4F1D-83E6-B0DC62DE8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02532" y="36954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phic 15" descr="Database">
                <a:extLst>
                  <a:ext uri="{FF2B5EF4-FFF2-40B4-BE49-F238E27FC236}">
                    <a16:creationId xmlns:a16="http://schemas.microsoft.com/office/drawing/2014/main" id="{87BBAC8A-C064-4EDA-8227-0EF66C497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18158" y="36954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80939E-ADC9-494E-A808-77E57E1B616F}"/>
                  </a:ext>
                </a:extLst>
              </p:cNvPr>
              <p:cNvSpPr txBox="1"/>
              <p:nvPr/>
            </p:nvSpPr>
            <p:spPr>
              <a:xfrm>
                <a:off x="1428750" y="3429000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Database Servers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98A93E-412E-466C-9733-5D4459C4E49D}"/>
                  </a:ext>
                </a:extLst>
              </p:cNvPr>
              <p:cNvSpPr txBox="1"/>
              <p:nvPr/>
            </p:nvSpPr>
            <p:spPr>
              <a:xfrm>
                <a:off x="2051446" y="269926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16C062-7388-43C9-BA88-E3C341A5AC06}"/>
                  </a:ext>
                </a:extLst>
              </p:cNvPr>
              <p:cNvSpPr txBox="1"/>
              <p:nvPr/>
            </p:nvSpPr>
            <p:spPr>
              <a:xfrm>
                <a:off x="1990129" y="431804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69B24B-8159-4B78-9E46-2D52DF33735C}"/>
              </a:ext>
            </a:extLst>
          </p:cNvPr>
          <p:cNvCxnSpPr/>
          <p:nvPr/>
        </p:nvCxnSpPr>
        <p:spPr>
          <a:xfrm>
            <a:off x="1649286" y="1899867"/>
            <a:ext cx="0" cy="26496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08FC8F-745D-4CDB-931C-83B7A4A4816D}"/>
              </a:ext>
            </a:extLst>
          </p:cNvPr>
          <p:cNvCxnSpPr>
            <a:cxnSpLocks/>
          </p:cNvCxnSpPr>
          <p:nvPr/>
        </p:nvCxnSpPr>
        <p:spPr>
          <a:xfrm>
            <a:off x="4340653" y="1283310"/>
            <a:ext cx="7890" cy="33167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3AC8DE-2782-4F5D-972D-1E978AD95D87}"/>
              </a:ext>
            </a:extLst>
          </p:cNvPr>
          <p:cNvSpPr txBox="1"/>
          <p:nvPr/>
        </p:nvSpPr>
        <p:spPr>
          <a:xfrm>
            <a:off x="2754596" y="57676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VPC1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B8D21-280C-41CC-A9DD-AA4903CB210D}"/>
              </a:ext>
            </a:extLst>
          </p:cNvPr>
          <p:cNvSpPr txBox="1"/>
          <p:nvPr/>
        </p:nvSpPr>
        <p:spPr>
          <a:xfrm>
            <a:off x="4714906" y="15291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VPC2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89868CC-379D-4932-8422-AF031317C01F}"/>
              </a:ext>
            </a:extLst>
          </p:cNvPr>
          <p:cNvGrpSpPr/>
          <p:nvPr/>
        </p:nvGrpSpPr>
        <p:grpSpPr>
          <a:xfrm>
            <a:off x="2756040" y="5838478"/>
            <a:ext cx="584002" cy="557718"/>
            <a:chOff x="2800188" y="5238112"/>
            <a:chExt cx="584002" cy="55771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A27ED20-52A1-4D0A-BE7A-6CBA13193DA9}"/>
                </a:ext>
              </a:extLst>
            </p:cNvPr>
            <p:cNvSpPr/>
            <p:nvPr/>
          </p:nvSpPr>
          <p:spPr>
            <a:xfrm>
              <a:off x="2800188" y="5238112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A6E48-AF31-44C7-B281-8B29271FF17C}"/>
                </a:ext>
              </a:extLst>
            </p:cNvPr>
            <p:cNvCxnSpPr/>
            <p:nvPr/>
          </p:nvCxnSpPr>
          <p:spPr>
            <a:xfrm>
              <a:off x="3161121" y="5521164"/>
              <a:ext cx="22306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4FAD14-1F13-463E-A2E7-AB532F2EA27F}"/>
                </a:ext>
              </a:extLst>
            </p:cNvPr>
            <p:cNvCxnSpPr>
              <a:cxnSpLocks/>
            </p:cNvCxnSpPr>
            <p:nvPr/>
          </p:nvCxnSpPr>
          <p:spPr>
            <a:xfrm>
              <a:off x="3100675" y="5572788"/>
              <a:ext cx="0" cy="2230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63AABB6-324C-4492-B203-BD3A9D758EE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H="1">
              <a:off x="2800188" y="5516971"/>
              <a:ext cx="240192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A475AC-0D7A-4278-96B6-B7C3B1A374E0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H="1" flipV="1">
              <a:off x="3092189" y="5238112"/>
              <a:ext cx="8486" cy="2216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D94ECE80-DDBA-4F4A-8B98-C5C97DCA33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3467" y="1977381"/>
            <a:ext cx="1117813" cy="1117813"/>
          </a:xfrm>
          <a:prstGeom prst="rect">
            <a:avLst/>
          </a:prstGeom>
        </p:spPr>
      </p:pic>
      <p:pic>
        <p:nvPicPr>
          <p:cNvPr id="47" name="Graphic 46" descr="Gears">
            <a:extLst>
              <a:ext uri="{FF2B5EF4-FFF2-40B4-BE49-F238E27FC236}">
                <a16:creationId xmlns:a16="http://schemas.microsoft.com/office/drawing/2014/main" id="{83503A61-0642-4E20-894A-743E187C1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8649" y="2249916"/>
            <a:ext cx="413724" cy="41372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12C0445-C8D9-4BB1-A02D-13117CAFC058}"/>
              </a:ext>
            </a:extLst>
          </p:cNvPr>
          <p:cNvSpPr txBox="1"/>
          <p:nvPr/>
        </p:nvSpPr>
        <p:spPr>
          <a:xfrm>
            <a:off x="4340653" y="2872316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Management and Monitoring</a:t>
            </a:r>
          </a:p>
        </p:txBody>
      </p:sp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2572D656-AA46-489C-BDCB-2083261592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359" y="2502540"/>
            <a:ext cx="1117813" cy="111781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69809E9-3D2D-4782-850F-B7901C8252B0}"/>
              </a:ext>
            </a:extLst>
          </p:cNvPr>
          <p:cNvSpPr txBox="1"/>
          <p:nvPr/>
        </p:nvSpPr>
        <p:spPr>
          <a:xfrm>
            <a:off x="640776" y="229430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VPC3</a:t>
            </a:r>
          </a:p>
        </p:txBody>
      </p:sp>
      <p:pic>
        <p:nvPicPr>
          <p:cNvPr id="52" name="Graphic 51" descr="Open folder">
            <a:extLst>
              <a:ext uri="{FF2B5EF4-FFF2-40B4-BE49-F238E27FC236}">
                <a16:creationId xmlns:a16="http://schemas.microsoft.com/office/drawing/2014/main" id="{04AC3577-B30C-4676-9409-40F72C708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698" y="2810451"/>
            <a:ext cx="385030" cy="3850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02BA9F-644F-4D8A-9F15-C94CE54EADEA}"/>
              </a:ext>
            </a:extLst>
          </p:cNvPr>
          <p:cNvSpPr txBox="1"/>
          <p:nvPr/>
        </p:nvSpPr>
        <p:spPr>
          <a:xfrm>
            <a:off x="382305" y="3397832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Storage</a:t>
            </a:r>
          </a:p>
        </p:txBody>
      </p:sp>
      <p:pic>
        <p:nvPicPr>
          <p:cNvPr id="55" name="Graphic 54" descr="Flowchart">
            <a:extLst>
              <a:ext uri="{FF2B5EF4-FFF2-40B4-BE49-F238E27FC236}">
                <a16:creationId xmlns:a16="http://schemas.microsoft.com/office/drawing/2014/main" id="{A48411A9-4A58-4804-B163-217B73F9A0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42163" y="5176969"/>
            <a:ext cx="1593594" cy="159359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7976999-DED7-44B4-8D7E-16A18E74D1DE}"/>
              </a:ext>
            </a:extLst>
          </p:cNvPr>
          <p:cNvSpPr txBox="1"/>
          <p:nvPr/>
        </p:nvSpPr>
        <p:spPr>
          <a:xfrm>
            <a:off x="9741025" y="569955"/>
            <a:ext cx="206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VPN Users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5998AA-4F74-4A0A-9B45-8F41F68816E7}"/>
              </a:ext>
            </a:extLst>
          </p:cNvPr>
          <p:cNvGrpSpPr/>
          <p:nvPr/>
        </p:nvGrpSpPr>
        <p:grpSpPr>
          <a:xfrm>
            <a:off x="6823285" y="5821262"/>
            <a:ext cx="584002" cy="574934"/>
            <a:chOff x="7553257" y="5438334"/>
            <a:chExt cx="584002" cy="57493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668DE22-43DA-47F5-8097-594A2D96CD3D}"/>
                </a:ext>
              </a:extLst>
            </p:cNvPr>
            <p:cNvSpPr/>
            <p:nvPr/>
          </p:nvSpPr>
          <p:spPr>
            <a:xfrm>
              <a:off x="7553257" y="5455550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45E19CF-DAD8-45EF-898D-B5A2D50AECD7}"/>
                </a:ext>
              </a:extLst>
            </p:cNvPr>
            <p:cNvCxnSpPr>
              <a:cxnSpLocks/>
            </p:cNvCxnSpPr>
            <p:nvPr/>
          </p:nvCxnSpPr>
          <p:spPr>
            <a:xfrm>
              <a:off x="7630425" y="5856412"/>
              <a:ext cx="43644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phic 57" descr="Fire">
              <a:extLst>
                <a:ext uri="{FF2B5EF4-FFF2-40B4-BE49-F238E27FC236}">
                  <a16:creationId xmlns:a16="http://schemas.microsoft.com/office/drawing/2014/main" id="{16D3BF0D-99CF-4A18-A5A0-324C7C334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644713" y="5438334"/>
              <a:ext cx="395335" cy="395335"/>
            </a:xfrm>
            <a:prstGeom prst="rect">
              <a:avLst/>
            </a:prstGeom>
          </p:spPr>
        </p:pic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BC5001-5EEE-4572-AC63-F96F7FBC2DD4}"/>
              </a:ext>
            </a:extLst>
          </p:cNvPr>
          <p:cNvCxnSpPr>
            <a:cxnSpLocks/>
          </p:cNvCxnSpPr>
          <p:nvPr/>
        </p:nvCxnSpPr>
        <p:spPr>
          <a:xfrm>
            <a:off x="3463020" y="6117337"/>
            <a:ext cx="3240478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1D3CFD5-BA45-402A-92CF-160BCE9BC8CE}"/>
              </a:ext>
            </a:extLst>
          </p:cNvPr>
          <p:cNvCxnSpPr>
            <a:cxnSpLocks/>
          </p:cNvCxnSpPr>
          <p:nvPr/>
        </p:nvCxnSpPr>
        <p:spPr>
          <a:xfrm flipV="1">
            <a:off x="3046680" y="4704431"/>
            <a:ext cx="0" cy="1015298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766AB35-D202-479F-8F39-78A72FFAC203}"/>
              </a:ext>
            </a:extLst>
          </p:cNvPr>
          <p:cNvGrpSpPr/>
          <p:nvPr/>
        </p:nvGrpSpPr>
        <p:grpSpPr>
          <a:xfrm>
            <a:off x="7180332" y="1554074"/>
            <a:ext cx="584002" cy="574934"/>
            <a:chOff x="7553257" y="5438334"/>
            <a:chExt cx="584002" cy="57493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F15C6D7-5A92-469D-953A-A5298A20EC66}"/>
                </a:ext>
              </a:extLst>
            </p:cNvPr>
            <p:cNvSpPr/>
            <p:nvPr/>
          </p:nvSpPr>
          <p:spPr>
            <a:xfrm>
              <a:off x="7553257" y="5455550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B1C5326-A199-46D8-B207-8903827058BB}"/>
                </a:ext>
              </a:extLst>
            </p:cNvPr>
            <p:cNvCxnSpPr>
              <a:cxnSpLocks/>
            </p:cNvCxnSpPr>
            <p:nvPr/>
          </p:nvCxnSpPr>
          <p:spPr>
            <a:xfrm>
              <a:off x="7630425" y="5856412"/>
              <a:ext cx="43644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Graphic 79" descr="Fire">
              <a:extLst>
                <a:ext uri="{FF2B5EF4-FFF2-40B4-BE49-F238E27FC236}">
                  <a16:creationId xmlns:a16="http://schemas.microsoft.com/office/drawing/2014/main" id="{9F8F4F6B-2092-4433-BBE2-AEC705813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44713" y="5438334"/>
              <a:ext cx="395335" cy="395335"/>
            </a:xfrm>
            <a:prstGeom prst="rect">
              <a:avLst/>
            </a:prstGeom>
          </p:spPr>
        </p:pic>
      </p:grpSp>
      <p:pic>
        <p:nvPicPr>
          <p:cNvPr id="81" name="Graphic 80" descr="Cloud">
            <a:extLst>
              <a:ext uri="{FF2B5EF4-FFF2-40B4-BE49-F238E27FC236}">
                <a16:creationId xmlns:a16="http://schemas.microsoft.com/office/drawing/2014/main" id="{89AA368E-8C02-43B3-B44B-B489AC0E0F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81242" y="245949"/>
            <a:ext cx="1758707" cy="175870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1B5EE37-6A79-48A7-BBFC-A71FEBE4F121}"/>
              </a:ext>
            </a:extLst>
          </p:cNvPr>
          <p:cNvSpPr txBox="1"/>
          <p:nvPr/>
        </p:nvSpPr>
        <p:spPr>
          <a:xfrm>
            <a:off x="8191167" y="1539508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90A0D8D-A00E-4269-BC58-1E2C6C9B9AD7}"/>
              </a:ext>
            </a:extLst>
          </p:cNvPr>
          <p:cNvCxnSpPr>
            <a:cxnSpLocks/>
          </p:cNvCxnSpPr>
          <p:nvPr/>
        </p:nvCxnSpPr>
        <p:spPr>
          <a:xfrm flipV="1">
            <a:off x="7803847" y="1393673"/>
            <a:ext cx="428648" cy="160401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CCA6B41-8985-4EFA-ACAD-6C6CBD09C711}"/>
              </a:ext>
            </a:extLst>
          </p:cNvPr>
          <p:cNvGrpSpPr/>
          <p:nvPr/>
        </p:nvGrpSpPr>
        <p:grpSpPr>
          <a:xfrm>
            <a:off x="8616756" y="5848480"/>
            <a:ext cx="584002" cy="557718"/>
            <a:chOff x="2800188" y="5238112"/>
            <a:chExt cx="584002" cy="557718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4D5C57C-2327-4442-BA4A-784B8F7B6F80}"/>
                </a:ext>
              </a:extLst>
            </p:cNvPr>
            <p:cNvSpPr/>
            <p:nvPr/>
          </p:nvSpPr>
          <p:spPr>
            <a:xfrm>
              <a:off x="2800188" y="5238112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E8892E3-C958-4801-AC97-7239417ECB13}"/>
                </a:ext>
              </a:extLst>
            </p:cNvPr>
            <p:cNvCxnSpPr/>
            <p:nvPr/>
          </p:nvCxnSpPr>
          <p:spPr>
            <a:xfrm>
              <a:off x="3161121" y="5521164"/>
              <a:ext cx="22306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6E075AD-EEE8-44AD-922F-0254CD3136A0}"/>
                </a:ext>
              </a:extLst>
            </p:cNvPr>
            <p:cNvCxnSpPr>
              <a:cxnSpLocks/>
            </p:cNvCxnSpPr>
            <p:nvPr/>
          </p:nvCxnSpPr>
          <p:spPr>
            <a:xfrm>
              <a:off x="3100675" y="5572788"/>
              <a:ext cx="0" cy="2230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056C410-6E9D-4E63-89BB-83A707989CC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2800188" y="5516971"/>
              <a:ext cx="240192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59782F7-9E3B-4197-BA51-8D8D021BAC6C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 flipV="1">
              <a:off x="3092189" y="5238112"/>
              <a:ext cx="8486" cy="2216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0FD89F-E3B8-44E5-9302-31BA819C076C}"/>
              </a:ext>
            </a:extLst>
          </p:cNvPr>
          <p:cNvCxnSpPr>
            <a:cxnSpLocks/>
          </p:cNvCxnSpPr>
          <p:nvPr/>
        </p:nvCxnSpPr>
        <p:spPr>
          <a:xfrm>
            <a:off x="9431972" y="6117337"/>
            <a:ext cx="69662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7D7A1FF-1F5F-49C9-B8B9-D039D8FA3F30}"/>
              </a:ext>
            </a:extLst>
          </p:cNvPr>
          <p:cNvGrpSpPr/>
          <p:nvPr/>
        </p:nvGrpSpPr>
        <p:grpSpPr>
          <a:xfrm>
            <a:off x="8232495" y="2616657"/>
            <a:ext cx="584002" cy="557718"/>
            <a:chOff x="2800188" y="5238112"/>
            <a:chExt cx="584002" cy="557718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D1DCE9A-0A2F-43C4-940A-EE91B04BED16}"/>
                </a:ext>
              </a:extLst>
            </p:cNvPr>
            <p:cNvSpPr/>
            <p:nvPr/>
          </p:nvSpPr>
          <p:spPr>
            <a:xfrm>
              <a:off x="2800188" y="5238112"/>
              <a:ext cx="584002" cy="55771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EFDDA39-41C3-4101-BA58-2AF10AB4C5BC}"/>
                </a:ext>
              </a:extLst>
            </p:cNvPr>
            <p:cNvCxnSpPr/>
            <p:nvPr/>
          </p:nvCxnSpPr>
          <p:spPr>
            <a:xfrm>
              <a:off x="3161121" y="5521164"/>
              <a:ext cx="22306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3226880-1DF2-438F-88A5-812E2EB87CE5}"/>
                </a:ext>
              </a:extLst>
            </p:cNvPr>
            <p:cNvCxnSpPr>
              <a:cxnSpLocks/>
            </p:cNvCxnSpPr>
            <p:nvPr/>
          </p:nvCxnSpPr>
          <p:spPr>
            <a:xfrm>
              <a:off x="3100675" y="5572788"/>
              <a:ext cx="0" cy="22304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97894BD-17C9-4357-B39E-952723D53785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 flipH="1">
              <a:off x="2800188" y="5516971"/>
              <a:ext cx="240192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E01967B-B41E-4427-8700-D8E1574BE161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 flipH="1" flipV="1">
              <a:off x="3092189" y="5238112"/>
              <a:ext cx="8486" cy="22164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586155-923E-47B1-BA03-762E52C952E1}"/>
              </a:ext>
            </a:extLst>
          </p:cNvPr>
          <p:cNvCxnSpPr>
            <a:cxnSpLocks/>
          </p:cNvCxnSpPr>
          <p:nvPr/>
        </p:nvCxnSpPr>
        <p:spPr>
          <a:xfrm>
            <a:off x="7568502" y="2181523"/>
            <a:ext cx="583817" cy="47147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103" descr="Internet">
            <a:extLst>
              <a:ext uri="{FF2B5EF4-FFF2-40B4-BE49-F238E27FC236}">
                <a16:creationId xmlns:a16="http://schemas.microsoft.com/office/drawing/2014/main" id="{05F11656-2285-4554-8C86-7A516E2387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41024" y="109199"/>
            <a:ext cx="605714" cy="605714"/>
          </a:xfrm>
          <a:prstGeom prst="rect">
            <a:avLst/>
          </a:prstGeom>
        </p:spPr>
      </p:pic>
      <p:pic>
        <p:nvPicPr>
          <p:cNvPr id="105" name="Graphic 104" descr="Internet">
            <a:extLst>
              <a:ext uri="{FF2B5EF4-FFF2-40B4-BE49-F238E27FC236}">
                <a16:creationId xmlns:a16="http://schemas.microsoft.com/office/drawing/2014/main" id="{C2190AA6-A6C8-4100-B0B0-E2E8680389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470915" y="105166"/>
            <a:ext cx="605714" cy="605714"/>
          </a:xfrm>
          <a:prstGeom prst="rect">
            <a:avLst/>
          </a:prstGeom>
        </p:spPr>
      </p:pic>
      <p:pic>
        <p:nvPicPr>
          <p:cNvPr id="106" name="Graphic 105" descr="Internet">
            <a:extLst>
              <a:ext uri="{FF2B5EF4-FFF2-40B4-BE49-F238E27FC236}">
                <a16:creationId xmlns:a16="http://schemas.microsoft.com/office/drawing/2014/main" id="{FA4BE57D-4A9D-44E1-886D-79D02A1C628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00806" y="105166"/>
            <a:ext cx="605714" cy="605714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2C559FA-F0DD-45BD-877C-ECB0CA072561}"/>
              </a:ext>
            </a:extLst>
          </p:cNvPr>
          <p:cNvSpPr txBox="1"/>
          <p:nvPr/>
        </p:nvSpPr>
        <p:spPr>
          <a:xfrm>
            <a:off x="10172683" y="6488668"/>
            <a:ext cx="21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Users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45C7A63-B554-4ABB-B754-0C9E4F3079B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9867758" y="939287"/>
            <a:ext cx="906015" cy="12741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876BEA3-2EF1-4F57-93B4-FC51C3259069}"/>
              </a:ext>
            </a:extLst>
          </p:cNvPr>
          <p:cNvGrpSpPr/>
          <p:nvPr/>
        </p:nvGrpSpPr>
        <p:grpSpPr>
          <a:xfrm>
            <a:off x="7540553" y="3427647"/>
            <a:ext cx="955966" cy="955966"/>
            <a:chOff x="7438957" y="3904600"/>
            <a:chExt cx="955966" cy="955966"/>
          </a:xfrm>
        </p:grpSpPr>
        <p:pic>
          <p:nvPicPr>
            <p:cNvPr id="111" name="Graphic 110" descr="Web design">
              <a:extLst>
                <a:ext uri="{FF2B5EF4-FFF2-40B4-BE49-F238E27FC236}">
                  <a16:creationId xmlns:a16="http://schemas.microsoft.com/office/drawing/2014/main" id="{0B8BA72B-385C-4ECC-9251-882401D16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5135" y="4113970"/>
              <a:ext cx="410191" cy="410191"/>
            </a:xfrm>
            <a:prstGeom prst="rect">
              <a:avLst/>
            </a:prstGeom>
          </p:spPr>
        </p:pic>
        <p:pic>
          <p:nvPicPr>
            <p:cNvPr id="120" name="Graphic 119" descr="Computer">
              <a:extLst>
                <a:ext uri="{FF2B5EF4-FFF2-40B4-BE49-F238E27FC236}">
                  <a16:creationId xmlns:a16="http://schemas.microsoft.com/office/drawing/2014/main" id="{10B40233-3305-4D81-A536-1B8F9F632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38957" y="3904600"/>
              <a:ext cx="955966" cy="955966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DB11471-AEA8-4E39-8B29-D64F138951B8}"/>
              </a:ext>
            </a:extLst>
          </p:cNvPr>
          <p:cNvGrpSpPr/>
          <p:nvPr/>
        </p:nvGrpSpPr>
        <p:grpSpPr>
          <a:xfrm>
            <a:off x="8560396" y="3427647"/>
            <a:ext cx="955966" cy="955966"/>
            <a:chOff x="8615305" y="4170310"/>
            <a:chExt cx="955966" cy="955966"/>
          </a:xfrm>
        </p:grpSpPr>
        <p:pic>
          <p:nvPicPr>
            <p:cNvPr id="115" name="Graphic 114" descr="Database">
              <a:extLst>
                <a:ext uri="{FF2B5EF4-FFF2-40B4-BE49-F238E27FC236}">
                  <a16:creationId xmlns:a16="http://schemas.microsoft.com/office/drawing/2014/main" id="{DA55F74D-45FE-4F8A-A2D2-45E9F4275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21" name="Graphic 120" descr="Computer">
              <a:extLst>
                <a:ext uri="{FF2B5EF4-FFF2-40B4-BE49-F238E27FC236}">
                  <a16:creationId xmlns:a16="http://schemas.microsoft.com/office/drawing/2014/main" id="{EB827E79-559A-41E9-92BB-45B30F276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pic>
        <p:nvPicPr>
          <p:cNvPr id="123" name="Graphic 122" descr="Computer">
            <a:extLst>
              <a:ext uri="{FF2B5EF4-FFF2-40B4-BE49-F238E27FC236}">
                <a16:creationId xmlns:a16="http://schemas.microsoft.com/office/drawing/2014/main" id="{A80FF365-D056-4C5E-934C-9A7751401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3140" y="2204257"/>
            <a:ext cx="955966" cy="955966"/>
          </a:xfrm>
          <a:prstGeom prst="rect">
            <a:avLst/>
          </a:prstGeom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30F9CF-51DB-4686-B2A9-33DB41BA6874}"/>
              </a:ext>
            </a:extLst>
          </p:cNvPr>
          <p:cNvGrpSpPr/>
          <p:nvPr/>
        </p:nvGrpSpPr>
        <p:grpSpPr>
          <a:xfrm>
            <a:off x="7540553" y="4377350"/>
            <a:ext cx="955966" cy="955966"/>
            <a:chOff x="7438957" y="3904600"/>
            <a:chExt cx="955966" cy="955966"/>
          </a:xfrm>
        </p:grpSpPr>
        <p:pic>
          <p:nvPicPr>
            <p:cNvPr id="134" name="Graphic 133" descr="Web design">
              <a:extLst>
                <a:ext uri="{FF2B5EF4-FFF2-40B4-BE49-F238E27FC236}">
                  <a16:creationId xmlns:a16="http://schemas.microsoft.com/office/drawing/2014/main" id="{93F6C419-5EE0-4EF8-9AB0-5A024720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5135" y="4113970"/>
              <a:ext cx="410191" cy="410191"/>
            </a:xfrm>
            <a:prstGeom prst="rect">
              <a:avLst/>
            </a:prstGeom>
          </p:spPr>
        </p:pic>
        <p:pic>
          <p:nvPicPr>
            <p:cNvPr id="135" name="Graphic 134" descr="Computer">
              <a:extLst>
                <a:ext uri="{FF2B5EF4-FFF2-40B4-BE49-F238E27FC236}">
                  <a16:creationId xmlns:a16="http://schemas.microsoft.com/office/drawing/2014/main" id="{361EDD4C-15AC-452B-B132-4722A8B3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38957" y="3904600"/>
              <a:ext cx="955966" cy="955966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B3C5F3C-D623-4F88-84B4-C33B11CDB46D}"/>
              </a:ext>
            </a:extLst>
          </p:cNvPr>
          <p:cNvGrpSpPr/>
          <p:nvPr/>
        </p:nvGrpSpPr>
        <p:grpSpPr>
          <a:xfrm>
            <a:off x="8560396" y="4377350"/>
            <a:ext cx="955966" cy="955966"/>
            <a:chOff x="8615305" y="4170310"/>
            <a:chExt cx="955966" cy="955966"/>
          </a:xfrm>
        </p:grpSpPr>
        <p:pic>
          <p:nvPicPr>
            <p:cNvPr id="137" name="Graphic 136" descr="Database">
              <a:extLst>
                <a:ext uri="{FF2B5EF4-FFF2-40B4-BE49-F238E27FC236}">
                  <a16:creationId xmlns:a16="http://schemas.microsoft.com/office/drawing/2014/main" id="{B551756C-0B44-4C27-8B67-55004D33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38" name="Graphic 137" descr="Computer">
              <a:extLst>
                <a:ext uri="{FF2B5EF4-FFF2-40B4-BE49-F238E27FC236}">
                  <a16:creationId xmlns:a16="http://schemas.microsoft.com/office/drawing/2014/main" id="{ACF00415-7929-403D-9ADA-07829E750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38F727C-4140-4B21-9CE5-9A59C2CBA45B}"/>
              </a:ext>
            </a:extLst>
          </p:cNvPr>
          <p:cNvCxnSpPr>
            <a:cxnSpLocks/>
          </p:cNvCxnSpPr>
          <p:nvPr/>
        </p:nvCxnSpPr>
        <p:spPr>
          <a:xfrm flipV="1">
            <a:off x="7118317" y="2065250"/>
            <a:ext cx="0" cy="363798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620F96-C7FD-480F-A42E-6AFDD39F0EC6}"/>
              </a:ext>
            </a:extLst>
          </p:cNvPr>
          <p:cNvCxnSpPr>
            <a:cxnSpLocks/>
          </p:cNvCxnSpPr>
          <p:nvPr/>
        </p:nvCxnSpPr>
        <p:spPr>
          <a:xfrm flipV="1">
            <a:off x="8546861" y="3222039"/>
            <a:ext cx="1" cy="2094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34144AE-5ED5-40D3-976E-A0E77DC7A463}"/>
              </a:ext>
            </a:extLst>
          </p:cNvPr>
          <p:cNvSpPr txBox="1"/>
          <p:nvPr/>
        </p:nvSpPr>
        <p:spPr>
          <a:xfrm>
            <a:off x="7522025" y="4170330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F71B9C5-FB9C-44BC-9EBB-55587D0BB911}"/>
              </a:ext>
            </a:extLst>
          </p:cNvPr>
          <p:cNvSpPr txBox="1"/>
          <p:nvPr/>
        </p:nvSpPr>
        <p:spPr>
          <a:xfrm>
            <a:off x="7560032" y="5101475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</a:t>
            </a:r>
          </a:p>
        </p:txBody>
      </p:sp>
      <p:pic>
        <p:nvPicPr>
          <p:cNvPr id="156" name="Graphic 155" descr="Open folder">
            <a:extLst>
              <a:ext uri="{FF2B5EF4-FFF2-40B4-BE49-F238E27FC236}">
                <a16:creationId xmlns:a16="http://schemas.microsoft.com/office/drawing/2014/main" id="{6E977B24-63C5-4357-8BA1-9A36D31E9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6377" y="2424574"/>
            <a:ext cx="385030" cy="38503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6420D6D-2CBD-4C62-9B20-C63567868FA5}"/>
              </a:ext>
            </a:extLst>
          </p:cNvPr>
          <p:cNvGrpSpPr/>
          <p:nvPr/>
        </p:nvGrpSpPr>
        <p:grpSpPr>
          <a:xfrm>
            <a:off x="11079791" y="2204257"/>
            <a:ext cx="955966" cy="955966"/>
            <a:chOff x="11079791" y="3427647"/>
            <a:chExt cx="955966" cy="955966"/>
          </a:xfrm>
        </p:grpSpPr>
        <p:pic>
          <p:nvPicPr>
            <p:cNvPr id="122" name="Graphic 121" descr="Computer">
              <a:extLst>
                <a:ext uri="{FF2B5EF4-FFF2-40B4-BE49-F238E27FC236}">
                  <a16:creationId xmlns:a16="http://schemas.microsoft.com/office/drawing/2014/main" id="{6DABABFC-FEA2-4EF8-AE1B-7C1F1A94C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157" name="Graphic 156" descr="Gears">
              <a:extLst>
                <a:ext uri="{FF2B5EF4-FFF2-40B4-BE49-F238E27FC236}">
                  <a16:creationId xmlns:a16="http://schemas.microsoft.com/office/drawing/2014/main" id="{795C2CA2-58F6-4A60-B048-264398E2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16FD513-6196-4DE3-A0E0-422C94067E53}"/>
              </a:ext>
            </a:extLst>
          </p:cNvPr>
          <p:cNvGrpSpPr/>
          <p:nvPr/>
        </p:nvGrpSpPr>
        <p:grpSpPr>
          <a:xfrm>
            <a:off x="10045284" y="2973241"/>
            <a:ext cx="955966" cy="955966"/>
            <a:chOff x="11079791" y="3427647"/>
            <a:chExt cx="955966" cy="955966"/>
          </a:xfrm>
        </p:grpSpPr>
        <p:pic>
          <p:nvPicPr>
            <p:cNvPr id="160" name="Graphic 159" descr="Computer">
              <a:extLst>
                <a:ext uri="{FF2B5EF4-FFF2-40B4-BE49-F238E27FC236}">
                  <a16:creationId xmlns:a16="http://schemas.microsoft.com/office/drawing/2014/main" id="{BE529E6D-92E1-42DA-8359-56CC5340C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161" name="Graphic 160" descr="Gears">
              <a:extLst>
                <a:ext uri="{FF2B5EF4-FFF2-40B4-BE49-F238E27FC236}">
                  <a16:creationId xmlns:a16="http://schemas.microsoft.com/office/drawing/2014/main" id="{173B6CB9-9E63-40AF-827A-C7C6BE03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9906CDB-7FBE-4C7D-8EB5-42E4F516F33B}"/>
              </a:ext>
            </a:extLst>
          </p:cNvPr>
          <p:cNvGrpSpPr/>
          <p:nvPr/>
        </p:nvGrpSpPr>
        <p:grpSpPr>
          <a:xfrm>
            <a:off x="11114949" y="2979995"/>
            <a:ext cx="955966" cy="955966"/>
            <a:chOff x="11079791" y="3427647"/>
            <a:chExt cx="955966" cy="955966"/>
          </a:xfrm>
        </p:grpSpPr>
        <p:pic>
          <p:nvPicPr>
            <p:cNvPr id="163" name="Graphic 162" descr="Computer">
              <a:extLst>
                <a:ext uri="{FF2B5EF4-FFF2-40B4-BE49-F238E27FC236}">
                  <a16:creationId xmlns:a16="http://schemas.microsoft.com/office/drawing/2014/main" id="{22C58BA9-23D7-4918-BB01-C61756EF3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164" name="Graphic 163" descr="Gears">
              <a:extLst>
                <a:ext uri="{FF2B5EF4-FFF2-40B4-BE49-F238E27FC236}">
                  <a16:creationId xmlns:a16="http://schemas.microsoft.com/office/drawing/2014/main" id="{790AEA34-02FC-4D26-85E2-08FBA50C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74EE87F-64E5-4543-AAF1-467A3ED746F5}"/>
              </a:ext>
            </a:extLst>
          </p:cNvPr>
          <p:cNvSpPr txBox="1"/>
          <p:nvPr/>
        </p:nvSpPr>
        <p:spPr>
          <a:xfrm>
            <a:off x="9861895" y="3743509"/>
            <a:ext cx="239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Applications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3A22D3A-3AE9-48F1-8434-431504EF43A3}"/>
              </a:ext>
            </a:extLst>
          </p:cNvPr>
          <p:cNvCxnSpPr>
            <a:cxnSpLocks/>
          </p:cNvCxnSpPr>
          <p:nvPr/>
        </p:nvCxnSpPr>
        <p:spPr>
          <a:xfrm>
            <a:off x="7864488" y="1949409"/>
            <a:ext cx="425604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2617BE4-E150-434B-AA8F-21F3B0F4C14F}"/>
              </a:ext>
            </a:extLst>
          </p:cNvPr>
          <p:cNvCxnSpPr>
            <a:cxnSpLocks/>
          </p:cNvCxnSpPr>
          <p:nvPr/>
        </p:nvCxnSpPr>
        <p:spPr>
          <a:xfrm flipV="1">
            <a:off x="8898325" y="5529859"/>
            <a:ext cx="1" cy="2094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52F1E3E-345D-472A-AB30-AD4836450805}"/>
              </a:ext>
            </a:extLst>
          </p:cNvPr>
          <p:cNvCxnSpPr>
            <a:cxnSpLocks/>
          </p:cNvCxnSpPr>
          <p:nvPr/>
        </p:nvCxnSpPr>
        <p:spPr>
          <a:xfrm>
            <a:off x="7653037" y="6103481"/>
            <a:ext cx="69662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62237E5-4421-4E05-8ECA-AD8D651EC5BB}"/>
              </a:ext>
            </a:extLst>
          </p:cNvPr>
          <p:cNvSpPr txBox="1"/>
          <p:nvPr/>
        </p:nvSpPr>
        <p:spPr>
          <a:xfrm>
            <a:off x="8727038" y="2001657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192.168.1.x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4F0C176-A08C-4F8E-9D66-802F1C61B8E5}"/>
              </a:ext>
            </a:extLst>
          </p:cNvPr>
          <p:cNvSpPr txBox="1"/>
          <p:nvPr/>
        </p:nvSpPr>
        <p:spPr>
          <a:xfrm>
            <a:off x="237799" y="5751739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Network Diagram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85A424D-0AC5-470C-806D-155D82848B75}"/>
              </a:ext>
            </a:extLst>
          </p:cNvPr>
          <p:cNvSpPr txBox="1"/>
          <p:nvPr/>
        </p:nvSpPr>
        <p:spPr>
          <a:xfrm>
            <a:off x="187553" y="6097111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Revision:  xx/xx/xx</a:t>
            </a:r>
          </a:p>
          <a:p>
            <a:pPr algn="ctr"/>
            <a:r>
              <a:rPr lang="en-US" dirty="0"/>
              <a:t>Confidential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65E9440-5673-4B45-ACA5-360DB9DB448F}"/>
              </a:ext>
            </a:extLst>
          </p:cNvPr>
          <p:cNvGrpSpPr/>
          <p:nvPr/>
        </p:nvGrpSpPr>
        <p:grpSpPr>
          <a:xfrm>
            <a:off x="10014314" y="4158414"/>
            <a:ext cx="955966" cy="955966"/>
            <a:chOff x="8615305" y="4170310"/>
            <a:chExt cx="955966" cy="955966"/>
          </a:xfrm>
        </p:grpSpPr>
        <p:pic>
          <p:nvPicPr>
            <p:cNvPr id="182" name="Graphic 181" descr="Database">
              <a:extLst>
                <a:ext uri="{FF2B5EF4-FFF2-40B4-BE49-F238E27FC236}">
                  <a16:creationId xmlns:a16="http://schemas.microsoft.com/office/drawing/2014/main" id="{1C0C7E31-678D-4503-8684-A8244C088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83" name="Graphic 182" descr="Computer">
              <a:extLst>
                <a:ext uri="{FF2B5EF4-FFF2-40B4-BE49-F238E27FC236}">
                  <a16:creationId xmlns:a16="http://schemas.microsoft.com/office/drawing/2014/main" id="{4079D073-18DA-41AE-A526-C6D4E14B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5301CF2-9AAE-43C8-A016-48A7DADA7C84}"/>
              </a:ext>
            </a:extLst>
          </p:cNvPr>
          <p:cNvSpPr txBox="1"/>
          <p:nvPr/>
        </p:nvSpPr>
        <p:spPr>
          <a:xfrm>
            <a:off x="9877324" y="4993311"/>
            <a:ext cx="239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Backup and Analytics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DAD8CE7-3533-461A-B744-C8A73D8145AE}"/>
              </a:ext>
            </a:extLst>
          </p:cNvPr>
          <p:cNvGrpSpPr/>
          <p:nvPr/>
        </p:nvGrpSpPr>
        <p:grpSpPr>
          <a:xfrm>
            <a:off x="11073906" y="4185110"/>
            <a:ext cx="955966" cy="955966"/>
            <a:chOff x="8615305" y="4170310"/>
            <a:chExt cx="955966" cy="955966"/>
          </a:xfrm>
        </p:grpSpPr>
        <p:pic>
          <p:nvPicPr>
            <p:cNvPr id="186" name="Graphic 185" descr="Database">
              <a:extLst>
                <a:ext uri="{FF2B5EF4-FFF2-40B4-BE49-F238E27FC236}">
                  <a16:creationId xmlns:a16="http://schemas.microsoft.com/office/drawing/2014/main" id="{2B58AE9A-6488-43ED-8941-C41182A04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187" name="Graphic 186" descr="Computer">
              <a:extLst>
                <a:ext uri="{FF2B5EF4-FFF2-40B4-BE49-F238E27FC236}">
                  <a16:creationId xmlns:a16="http://schemas.microsoft.com/office/drawing/2014/main" id="{CAC31469-53C8-4E97-821F-A3214ACC9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27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444514-939B-45BB-8586-11B5D9868686}"/>
              </a:ext>
            </a:extLst>
          </p:cNvPr>
          <p:cNvGrpSpPr/>
          <p:nvPr/>
        </p:nvGrpSpPr>
        <p:grpSpPr>
          <a:xfrm>
            <a:off x="3553278" y="633639"/>
            <a:ext cx="2180034" cy="2795361"/>
            <a:chOff x="1202532" y="1892017"/>
            <a:chExt cx="2180034" cy="2795361"/>
          </a:xfrm>
        </p:grpSpPr>
        <p:pic>
          <p:nvPicPr>
            <p:cNvPr id="5" name="Graphic 4" descr="Web design">
              <a:extLst>
                <a:ext uri="{FF2B5EF4-FFF2-40B4-BE49-F238E27FC236}">
                  <a16:creationId xmlns:a16="http://schemas.microsoft.com/office/drawing/2014/main" id="{4E430332-DC2C-4C06-BA26-5D504135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68166" y="2076683"/>
              <a:ext cx="914400" cy="9144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B96C58-923A-4488-935F-C4F68FF43455}"/>
                </a:ext>
              </a:extLst>
            </p:cNvPr>
            <p:cNvGrpSpPr/>
            <p:nvPr/>
          </p:nvGrpSpPr>
          <p:grpSpPr>
            <a:xfrm>
              <a:off x="1202532" y="1892017"/>
              <a:ext cx="2130026" cy="2795361"/>
              <a:chOff x="1202532" y="1892017"/>
              <a:chExt cx="2130026" cy="2795361"/>
            </a:xfrm>
          </p:grpSpPr>
          <p:pic>
            <p:nvPicPr>
              <p:cNvPr id="7" name="Graphic 6" descr="Web design">
                <a:extLst>
                  <a:ext uri="{FF2B5EF4-FFF2-40B4-BE49-F238E27FC236}">
                    <a16:creationId xmlns:a16="http://schemas.microsoft.com/office/drawing/2014/main" id="{2010DFD7-A544-486B-AB4B-1C0B598FE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02532" y="207668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AC3B2A-D141-45D2-B6B1-2C7BC410C42E}"/>
                  </a:ext>
                </a:extLst>
              </p:cNvPr>
              <p:cNvSpPr txBox="1"/>
              <p:nvPr/>
            </p:nvSpPr>
            <p:spPr>
              <a:xfrm>
                <a:off x="1678780" y="1892017"/>
                <a:ext cx="1478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Web Servers</a:t>
                </a:r>
              </a:p>
            </p:txBody>
          </p:sp>
          <p:pic>
            <p:nvPicPr>
              <p:cNvPr id="9" name="Graphic 8" descr="Database">
                <a:extLst>
                  <a:ext uri="{FF2B5EF4-FFF2-40B4-BE49-F238E27FC236}">
                    <a16:creationId xmlns:a16="http://schemas.microsoft.com/office/drawing/2014/main" id="{D790C93E-C048-4D14-B62F-6B065FD33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02532" y="36954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Database">
                <a:extLst>
                  <a:ext uri="{FF2B5EF4-FFF2-40B4-BE49-F238E27FC236}">
                    <a16:creationId xmlns:a16="http://schemas.microsoft.com/office/drawing/2014/main" id="{9DF4C3F4-14C7-496C-8CA0-3E0C53176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18158" y="36954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3AFAB-67D8-49BC-8D0C-8A51F158951E}"/>
                  </a:ext>
                </a:extLst>
              </p:cNvPr>
              <p:cNvSpPr txBox="1"/>
              <p:nvPr/>
            </p:nvSpPr>
            <p:spPr>
              <a:xfrm>
                <a:off x="1428750" y="3429000"/>
                <a:ext cx="180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Database Servers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AF2E8B-24D3-472B-8DE0-24A01EE9BF31}"/>
                  </a:ext>
                </a:extLst>
              </p:cNvPr>
              <p:cNvSpPr txBox="1"/>
              <p:nvPr/>
            </p:nvSpPr>
            <p:spPr>
              <a:xfrm>
                <a:off x="2051446" y="269926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82F4A4-C623-4CC5-921F-3135060A69EB}"/>
                  </a:ext>
                </a:extLst>
              </p:cNvPr>
              <p:cNvSpPr txBox="1"/>
              <p:nvPr/>
            </p:nvSpPr>
            <p:spPr>
              <a:xfrm>
                <a:off x="1990129" y="4318046"/>
                <a:ext cx="554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E483B7-C792-4F07-AA82-5F0B2631E056}"/>
              </a:ext>
            </a:extLst>
          </p:cNvPr>
          <p:cNvSpPr txBox="1"/>
          <p:nvPr/>
        </p:nvSpPr>
        <p:spPr>
          <a:xfrm>
            <a:off x="231695" y="292562"/>
            <a:ext cx="3147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</a:t>
            </a:r>
          </a:p>
          <a:p>
            <a:r>
              <a:rPr lang="en-US" dirty="0"/>
              <a:t>Company Registration</a:t>
            </a:r>
          </a:p>
          <a:p>
            <a:r>
              <a:rPr lang="en-US" dirty="0"/>
              <a:t>  Company Name</a:t>
            </a:r>
          </a:p>
          <a:p>
            <a:r>
              <a:rPr lang="en-US" dirty="0"/>
              <a:t>  Company Contact Info</a:t>
            </a:r>
          </a:p>
          <a:p>
            <a:r>
              <a:rPr lang="en-US" dirty="0"/>
              <a:t>User Registration</a:t>
            </a:r>
          </a:p>
          <a:p>
            <a:r>
              <a:rPr lang="en-US" dirty="0"/>
              <a:t>  User Information (Private)</a:t>
            </a:r>
          </a:p>
          <a:p>
            <a:r>
              <a:rPr lang="en-US" dirty="0"/>
              <a:t>  Role Assignment</a:t>
            </a:r>
          </a:p>
          <a:p>
            <a:r>
              <a:rPr lang="en-US" dirty="0"/>
              <a:t>Data Input</a:t>
            </a:r>
          </a:p>
          <a:p>
            <a:r>
              <a:rPr lang="en-US" dirty="0"/>
              <a:t>  Project Details (Secret)</a:t>
            </a:r>
          </a:p>
          <a:p>
            <a:r>
              <a:rPr lang="en-US" dirty="0"/>
              <a:t>  Project Timelines</a:t>
            </a:r>
          </a:p>
          <a:p>
            <a:r>
              <a:rPr lang="en-US" dirty="0"/>
              <a:t>  Related Documentation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9952A-9767-4E63-8CAA-940063D27D78}"/>
              </a:ext>
            </a:extLst>
          </p:cNvPr>
          <p:cNvSpPr txBox="1"/>
          <p:nvPr/>
        </p:nvSpPr>
        <p:spPr>
          <a:xfrm>
            <a:off x="231695" y="5751739"/>
            <a:ext cx="202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Flow Diagram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F67DB-DE9F-4774-B582-AAF33631D727}"/>
              </a:ext>
            </a:extLst>
          </p:cNvPr>
          <p:cNvSpPr txBox="1"/>
          <p:nvPr/>
        </p:nvSpPr>
        <p:spPr>
          <a:xfrm>
            <a:off x="187553" y="6097111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Revision:  xx/xx/xx</a:t>
            </a:r>
          </a:p>
          <a:p>
            <a:pPr algn="ctr"/>
            <a:r>
              <a:rPr lang="en-US" dirty="0"/>
              <a:t>Confidential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389E1-CD0C-4C79-A970-DD2DC8B69C3C}"/>
              </a:ext>
            </a:extLst>
          </p:cNvPr>
          <p:cNvSpPr txBox="1"/>
          <p:nvPr/>
        </p:nvSpPr>
        <p:spPr>
          <a:xfrm>
            <a:off x="3666413" y="292562"/>
            <a:ext cx="22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Multi-tenant 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07AFA5-2020-4B69-90D1-FF13EF44EA30}"/>
              </a:ext>
            </a:extLst>
          </p:cNvPr>
          <p:cNvCxnSpPr/>
          <p:nvPr/>
        </p:nvCxnSpPr>
        <p:spPr>
          <a:xfrm>
            <a:off x="6055969" y="195492"/>
            <a:ext cx="0" cy="4231465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C65747-FF06-4CBB-8696-A31B5FFE2F75}"/>
              </a:ext>
            </a:extLst>
          </p:cNvPr>
          <p:cNvCxnSpPr/>
          <p:nvPr/>
        </p:nvCxnSpPr>
        <p:spPr>
          <a:xfrm>
            <a:off x="3357266" y="195492"/>
            <a:ext cx="0" cy="4231465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DFD9B48-FAE7-4276-A178-A1D0FC955E6C}"/>
              </a:ext>
            </a:extLst>
          </p:cNvPr>
          <p:cNvSpPr/>
          <p:nvPr/>
        </p:nvSpPr>
        <p:spPr>
          <a:xfrm>
            <a:off x="2174544" y="3595982"/>
            <a:ext cx="2303830" cy="722865"/>
          </a:xfrm>
          <a:prstGeom prst="rightArrow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F24306-C649-4EC7-85E8-1B298CE55BCC}"/>
              </a:ext>
            </a:extLst>
          </p:cNvPr>
          <p:cNvCxnSpPr/>
          <p:nvPr/>
        </p:nvCxnSpPr>
        <p:spPr>
          <a:xfrm>
            <a:off x="6889439" y="195491"/>
            <a:ext cx="0" cy="423146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C8146B-DA17-4465-A40A-AD9B41F04D56}"/>
              </a:ext>
            </a:extLst>
          </p:cNvPr>
          <p:cNvGrpSpPr/>
          <p:nvPr/>
        </p:nvGrpSpPr>
        <p:grpSpPr>
          <a:xfrm>
            <a:off x="7059678" y="2170622"/>
            <a:ext cx="2393165" cy="1116343"/>
            <a:chOff x="7216232" y="628974"/>
            <a:chExt cx="2393165" cy="11163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CBB769-A64F-451C-9020-1EB2D8F06A02}"/>
                </a:ext>
              </a:extLst>
            </p:cNvPr>
            <p:cNvGrpSpPr/>
            <p:nvPr/>
          </p:nvGrpSpPr>
          <p:grpSpPr>
            <a:xfrm>
              <a:off x="7331967" y="762655"/>
              <a:ext cx="955966" cy="955966"/>
              <a:chOff x="8615305" y="4170310"/>
              <a:chExt cx="955966" cy="955966"/>
            </a:xfrm>
          </p:grpSpPr>
          <p:pic>
            <p:nvPicPr>
              <p:cNvPr id="24" name="Graphic 23" descr="Database">
                <a:extLst>
                  <a:ext uri="{FF2B5EF4-FFF2-40B4-BE49-F238E27FC236}">
                    <a16:creationId xmlns:a16="http://schemas.microsoft.com/office/drawing/2014/main" id="{5B4E8BA4-1EE8-4F70-B759-9115316E3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57806" y="4409551"/>
                <a:ext cx="356415" cy="356415"/>
              </a:xfrm>
              <a:prstGeom prst="rect">
                <a:avLst/>
              </a:prstGeom>
            </p:spPr>
          </p:pic>
          <p:pic>
            <p:nvPicPr>
              <p:cNvPr id="25" name="Graphic 24" descr="Computer">
                <a:extLst>
                  <a:ext uri="{FF2B5EF4-FFF2-40B4-BE49-F238E27FC236}">
                    <a16:creationId xmlns:a16="http://schemas.microsoft.com/office/drawing/2014/main" id="{6CCED36A-8CB2-4698-A451-539B44E61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15305" y="4170310"/>
                <a:ext cx="955966" cy="955966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B85C18-3184-435F-92CA-E33CCEF66B50}"/>
                </a:ext>
              </a:extLst>
            </p:cNvPr>
            <p:cNvSpPr txBox="1"/>
            <p:nvPr/>
          </p:nvSpPr>
          <p:spPr>
            <a:xfrm>
              <a:off x="7216232" y="628974"/>
              <a:ext cx="2393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Backup and Analytics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726C22-E43D-41F3-8551-41F441BA13A1}"/>
                </a:ext>
              </a:extLst>
            </p:cNvPr>
            <p:cNvGrpSpPr/>
            <p:nvPr/>
          </p:nvGrpSpPr>
          <p:grpSpPr>
            <a:xfrm>
              <a:off x="8391559" y="789351"/>
              <a:ext cx="955966" cy="955966"/>
              <a:chOff x="8615305" y="4170310"/>
              <a:chExt cx="955966" cy="955966"/>
            </a:xfrm>
          </p:grpSpPr>
          <p:pic>
            <p:nvPicPr>
              <p:cNvPr id="28" name="Graphic 27" descr="Database">
                <a:extLst>
                  <a:ext uri="{FF2B5EF4-FFF2-40B4-BE49-F238E27FC236}">
                    <a16:creationId xmlns:a16="http://schemas.microsoft.com/office/drawing/2014/main" id="{400314D0-1A45-421B-B10D-6DB31142F2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57806" y="4409551"/>
                <a:ext cx="356415" cy="356415"/>
              </a:xfrm>
              <a:prstGeom prst="rect">
                <a:avLst/>
              </a:prstGeom>
            </p:spPr>
          </p:pic>
          <p:pic>
            <p:nvPicPr>
              <p:cNvPr id="29" name="Graphic 28" descr="Computer">
                <a:extLst>
                  <a:ext uri="{FF2B5EF4-FFF2-40B4-BE49-F238E27FC236}">
                    <a16:creationId xmlns:a16="http://schemas.microsoft.com/office/drawing/2014/main" id="{0F2C05A0-D3B2-426A-93A4-5FFE33FE8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15305" y="4170310"/>
                <a:ext cx="955966" cy="955966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54CB42-DA9C-4D0D-94AD-29E99F8C4321}"/>
              </a:ext>
            </a:extLst>
          </p:cNvPr>
          <p:cNvSpPr txBox="1"/>
          <p:nvPr/>
        </p:nvSpPr>
        <p:spPr>
          <a:xfrm>
            <a:off x="7282737" y="292562"/>
            <a:ext cx="224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Internal Processing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5FAF8C4-6A00-4211-AEFB-4AEF30568E71}"/>
              </a:ext>
            </a:extLst>
          </p:cNvPr>
          <p:cNvSpPr/>
          <p:nvPr/>
        </p:nvSpPr>
        <p:spPr>
          <a:xfrm>
            <a:off x="5741321" y="2417773"/>
            <a:ext cx="1322140" cy="766861"/>
          </a:xfrm>
          <a:prstGeom prst="rightArrow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66CCFBB-6AC4-4F46-980A-6162E2553F0B}"/>
              </a:ext>
            </a:extLst>
          </p:cNvPr>
          <p:cNvSpPr/>
          <p:nvPr/>
        </p:nvSpPr>
        <p:spPr>
          <a:xfrm flipH="1">
            <a:off x="5707714" y="965844"/>
            <a:ext cx="1322141" cy="76686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1C8A55-4585-4913-927F-A151E30A77DD}"/>
              </a:ext>
            </a:extLst>
          </p:cNvPr>
          <p:cNvGrpSpPr/>
          <p:nvPr/>
        </p:nvGrpSpPr>
        <p:grpSpPr>
          <a:xfrm>
            <a:off x="7289675" y="744795"/>
            <a:ext cx="955966" cy="955966"/>
            <a:chOff x="7438957" y="3904600"/>
            <a:chExt cx="955966" cy="955966"/>
          </a:xfrm>
        </p:grpSpPr>
        <p:pic>
          <p:nvPicPr>
            <p:cNvPr id="38" name="Graphic 37" descr="Web design">
              <a:extLst>
                <a:ext uri="{FF2B5EF4-FFF2-40B4-BE49-F238E27FC236}">
                  <a16:creationId xmlns:a16="http://schemas.microsoft.com/office/drawing/2014/main" id="{5837725C-B0F2-4ED8-AA03-30AC1D495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45135" y="4113970"/>
              <a:ext cx="410191" cy="410191"/>
            </a:xfrm>
            <a:prstGeom prst="rect">
              <a:avLst/>
            </a:prstGeom>
          </p:spPr>
        </p:pic>
        <p:pic>
          <p:nvPicPr>
            <p:cNvPr id="39" name="Graphic 38" descr="Computer">
              <a:extLst>
                <a:ext uri="{FF2B5EF4-FFF2-40B4-BE49-F238E27FC236}">
                  <a16:creationId xmlns:a16="http://schemas.microsoft.com/office/drawing/2014/main" id="{0C1E06DF-8FF4-4529-8CC1-DD4576D2F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38957" y="3904600"/>
              <a:ext cx="955966" cy="95596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9153610-6311-4CBF-831C-9B14664495EC}"/>
              </a:ext>
            </a:extLst>
          </p:cNvPr>
          <p:cNvGrpSpPr/>
          <p:nvPr/>
        </p:nvGrpSpPr>
        <p:grpSpPr>
          <a:xfrm>
            <a:off x="8309518" y="744795"/>
            <a:ext cx="955966" cy="955966"/>
            <a:chOff x="8615305" y="4170310"/>
            <a:chExt cx="955966" cy="955966"/>
          </a:xfrm>
        </p:grpSpPr>
        <p:pic>
          <p:nvPicPr>
            <p:cNvPr id="41" name="Graphic 40" descr="Database">
              <a:extLst>
                <a:ext uri="{FF2B5EF4-FFF2-40B4-BE49-F238E27FC236}">
                  <a16:creationId xmlns:a16="http://schemas.microsoft.com/office/drawing/2014/main" id="{4247646F-2342-43B5-A89A-0730DEB30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57806" y="4409551"/>
              <a:ext cx="356415" cy="356415"/>
            </a:xfrm>
            <a:prstGeom prst="rect">
              <a:avLst/>
            </a:prstGeom>
          </p:spPr>
        </p:pic>
        <p:pic>
          <p:nvPicPr>
            <p:cNvPr id="42" name="Graphic 41" descr="Computer">
              <a:extLst>
                <a:ext uri="{FF2B5EF4-FFF2-40B4-BE49-F238E27FC236}">
                  <a16:creationId xmlns:a16="http://schemas.microsoft.com/office/drawing/2014/main" id="{70B4ABA8-127D-41A3-BF0E-115744FBA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5305" y="4170310"/>
              <a:ext cx="955966" cy="95596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CD8E73-6EA5-49D5-9605-F469E1F659F3}"/>
              </a:ext>
            </a:extLst>
          </p:cNvPr>
          <p:cNvSpPr txBox="1"/>
          <p:nvPr/>
        </p:nvSpPr>
        <p:spPr>
          <a:xfrm>
            <a:off x="7302862" y="1475562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E0348D-0B6D-49CA-BB44-9EDB0B5B9137}"/>
              </a:ext>
            </a:extLst>
          </p:cNvPr>
          <p:cNvCxnSpPr/>
          <p:nvPr/>
        </p:nvCxnSpPr>
        <p:spPr>
          <a:xfrm>
            <a:off x="9554770" y="188570"/>
            <a:ext cx="0" cy="423146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Computer">
            <a:extLst>
              <a:ext uri="{FF2B5EF4-FFF2-40B4-BE49-F238E27FC236}">
                <a16:creationId xmlns:a16="http://schemas.microsoft.com/office/drawing/2014/main" id="{DFA337DA-D79C-479D-A29D-0941556B5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1676" y="2626276"/>
            <a:ext cx="955966" cy="955966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94745DF-819A-4070-BF36-54233B045636}"/>
              </a:ext>
            </a:extLst>
          </p:cNvPr>
          <p:cNvGrpSpPr/>
          <p:nvPr/>
        </p:nvGrpSpPr>
        <p:grpSpPr>
          <a:xfrm>
            <a:off x="10918327" y="2626276"/>
            <a:ext cx="955966" cy="955966"/>
            <a:chOff x="11079791" y="3427647"/>
            <a:chExt cx="955966" cy="955966"/>
          </a:xfrm>
        </p:grpSpPr>
        <p:pic>
          <p:nvPicPr>
            <p:cNvPr id="47" name="Graphic 46" descr="Computer">
              <a:extLst>
                <a:ext uri="{FF2B5EF4-FFF2-40B4-BE49-F238E27FC236}">
                  <a16:creationId xmlns:a16="http://schemas.microsoft.com/office/drawing/2014/main" id="{3473E802-1472-4D0A-BBF2-2BE93C9D5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48" name="Graphic 47" descr="Gears">
              <a:extLst>
                <a:ext uri="{FF2B5EF4-FFF2-40B4-BE49-F238E27FC236}">
                  <a16:creationId xmlns:a16="http://schemas.microsoft.com/office/drawing/2014/main" id="{31FD6A74-AEBF-4E00-B1B5-8F681493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4ADB6E-D434-4372-982F-698088B9518B}"/>
              </a:ext>
            </a:extLst>
          </p:cNvPr>
          <p:cNvGrpSpPr/>
          <p:nvPr/>
        </p:nvGrpSpPr>
        <p:grpSpPr>
          <a:xfrm>
            <a:off x="9883820" y="3395260"/>
            <a:ext cx="955966" cy="955966"/>
            <a:chOff x="11079791" y="3427647"/>
            <a:chExt cx="955966" cy="955966"/>
          </a:xfrm>
        </p:grpSpPr>
        <p:pic>
          <p:nvPicPr>
            <p:cNvPr id="50" name="Graphic 49" descr="Computer">
              <a:extLst>
                <a:ext uri="{FF2B5EF4-FFF2-40B4-BE49-F238E27FC236}">
                  <a16:creationId xmlns:a16="http://schemas.microsoft.com/office/drawing/2014/main" id="{7298A807-8B0E-4EF1-83CA-2DCECEF1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51" name="Graphic 50" descr="Gears">
              <a:extLst>
                <a:ext uri="{FF2B5EF4-FFF2-40B4-BE49-F238E27FC236}">
                  <a16:creationId xmlns:a16="http://schemas.microsoft.com/office/drawing/2014/main" id="{D8245777-7FB1-48D8-A5F7-69903CFEC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325C46-EBE4-40B0-81EC-512989EB4FFD}"/>
              </a:ext>
            </a:extLst>
          </p:cNvPr>
          <p:cNvGrpSpPr/>
          <p:nvPr/>
        </p:nvGrpSpPr>
        <p:grpSpPr>
          <a:xfrm>
            <a:off x="10953485" y="3402014"/>
            <a:ext cx="955966" cy="955966"/>
            <a:chOff x="11079791" y="3427647"/>
            <a:chExt cx="955966" cy="955966"/>
          </a:xfrm>
        </p:grpSpPr>
        <p:pic>
          <p:nvPicPr>
            <p:cNvPr id="53" name="Graphic 52" descr="Computer">
              <a:extLst>
                <a:ext uri="{FF2B5EF4-FFF2-40B4-BE49-F238E27FC236}">
                  <a16:creationId xmlns:a16="http://schemas.microsoft.com/office/drawing/2014/main" id="{C1CA28C6-5C80-4AEF-9BF2-3979B730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9791" y="3427647"/>
              <a:ext cx="955966" cy="955966"/>
            </a:xfrm>
            <a:prstGeom prst="rect">
              <a:avLst/>
            </a:prstGeom>
          </p:spPr>
        </p:pic>
        <p:pic>
          <p:nvPicPr>
            <p:cNvPr id="54" name="Graphic 53" descr="Gears">
              <a:extLst>
                <a:ext uri="{FF2B5EF4-FFF2-40B4-BE49-F238E27FC236}">
                  <a16:creationId xmlns:a16="http://schemas.microsoft.com/office/drawing/2014/main" id="{6A09CCA1-9EA7-489D-AD2D-A12E7F8B1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15634" y="3681284"/>
              <a:ext cx="356237" cy="356237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6F227F1-9B0A-4BAC-9088-58F515FF4627}"/>
              </a:ext>
            </a:extLst>
          </p:cNvPr>
          <p:cNvSpPr txBox="1"/>
          <p:nvPr/>
        </p:nvSpPr>
        <p:spPr>
          <a:xfrm>
            <a:off x="9700431" y="4165528"/>
            <a:ext cx="239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Applications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FB3D0B-7CB0-4805-ABCA-27FA1B81A241}"/>
              </a:ext>
            </a:extLst>
          </p:cNvPr>
          <p:cNvSpPr txBox="1"/>
          <p:nvPr/>
        </p:nvSpPr>
        <p:spPr>
          <a:xfrm>
            <a:off x="9584867" y="2161911"/>
            <a:ext cx="250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Acquisition and Communication</a:t>
            </a:r>
          </a:p>
        </p:txBody>
      </p:sp>
      <p:pic>
        <p:nvPicPr>
          <p:cNvPr id="57" name="Graphic 56" descr="Cloud">
            <a:extLst>
              <a:ext uri="{FF2B5EF4-FFF2-40B4-BE49-F238E27FC236}">
                <a16:creationId xmlns:a16="http://schemas.microsoft.com/office/drawing/2014/main" id="{40E286BC-D6D7-4F99-8C7A-9FF696FFCB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17659" y="-279319"/>
            <a:ext cx="1758707" cy="1758707"/>
          </a:xfrm>
          <a:prstGeom prst="rect">
            <a:avLst/>
          </a:prstGeom>
        </p:spPr>
      </p:pic>
      <p:sp>
        <p:nvSpPr>
          <p:cNvPr id="58" name="Arrow: Right 57">
            <a:extLst>
              <a:ext uri="{FF2B5EF4-FFF2-40B4-BE49-F238E27FC236}">
                <a16:creationId xmlns:a16="http://schemas.microsoft.com/office/drawing/2014/main" id="{32404927-D91A-4EA3-96B5-335126F22CEF}"/>
              </a:ext>
            </a:extLst>
          </p:cNvPr>
          <p:cNvSpPr/>
          <p:nvPr/>
        </p:nvSpPr>
        <p:spPr>
          <a:xfrm rot="16200000">
            <a:off x="10375932" y="1242123"/>
            <a:ext cx="1016168" cy="76686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pic>
        <p:nvPicPr>
          <p:cNvPr id="59" name="Graphic 58" descr="Open folder">
            <a:extLst>
              <a:ext uri="{FF2B5EF4-FFF2-40B4-BE49-F238E27FC236}">
                <a16:creationId xmlns:a16="http://schemas.microsoft.com/office/drawing/2014/main" id="{57FE0D05-3747-411E-8F1A-6C5AAB7F0F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33948" y="2853395"/>
            <a:ext cx="385030" cy="385030"/>
          </a:xfrm>
          <a:prstGeom prst="rect">
            <a:avLst/>
          </a:prstGeom>
        </p:spPr>
      </p:pic>
      <p:pic>
        <p:nvPicPr>
          <p:cNvPr id="61" name="Graphic 60" descr="Gears">
            <a:extLst>
              <a:ext uri="{FF2B5EF4-FFF2-40B4-BE49-F238E27FC236}">
                <a16:creationId xmlns:a16="http://schemas.microsoft.com/office/drawing/2014/main" id="{72079103-99E4-4EE4-848D-3B989E970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80148" y="3414405"/>
            <a:ext cx="914400" cy="914400"/>
          </a:xfrm>
          <a:prstGeom prst="rect">
            <a:avLst/>
          </a:prstGeom>
        </p:spPr>
      </p:pic>
      <p:sp>
        <p:nvSpPr>
          <p:cNvPr id="62" name="Arrow: Right 61">
            <a:extLst>
              <a:ext uri="{FF2B5EF4-FFF2-40B4-BE49-F238E27FC236}">
                <a16:creationId xmlns:a16="http://schemas.microsoft.com/office/drawing/2014/main" id="{60895EDB-DB74-4A20-8770-8F2694285D08}"/>
              </a:ext>
            </a:extLst>
          </p:cNvPr>
          <p:cNvSpPr/>
          <p:nvPr/>
        </p:nvSpPr>
        <p:spPr>
          <a:xfrm>
            <a:off x="8420793" y="3521984"/>
            <a:ext cx="1322140" cy="76686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3EFA66-7D5F-41B4-9F49-FC394712FAB7}"/>
              </a:ext>
            </a:extLst>
          </p:cNvPr>
          <p:cNvSpPr txBox="1"/>
          <p:nvPr/>
        </p:nvSpPr>
        <p:spPr>
          <a:xfrm>
            <a:off x="7019616" y="3152577"/>
            <a:ext cx="197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1CB7A-06EA-4631-8E51-73D7DA72B866}"/>
              </a:ext>
            </a:extLst>
          </p:cNvPr>
          <p:cNvSpPr txBox="1"/>
          <p:nvPr/>
        </p:nvSpPr>
        <p:spPr>
          <a:xfrm>
            <a:off x="7286715" y="4350194"/>
            <a:ext cx="197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-De-identification</a:t>
            </a:r>
          </a:p>
          <a:p>
            <a:r>
              <a:rPr lang="en-US" dirty="0"/>
              <a:t>-Analysis</a:t>
            </a:r>
          </a:p>
        </p:txBody>
      </p:sp>
    </p:spTree>
    <p:extLst>
      <p:ext uri="{BB962C8B-B14F-4D97-AF65-F5344CB8AC3E}">
        <p14:creationId xmlns:p14="http://schemas.microsoft.com/office/powerpoint/2010/main" val="213124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Posture (1.)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8DEF6-0865-4BFE-96B0-DA45D18E2775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C660F717-6642-4208-894C-60E0BCB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52551"/>
            <a:ext cx="764749" cy="7647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EB1AAE-00E5-4E10-8745-11CB343AA13B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A1208E-D0E8-86BA-236C-9FD7736262F5}"/>
              </a:ext>
            </a:extLst>
          </p:cNvPr>
          <p:cNvSpPr txBox="1"/>
          <p:nvPr/>
        </p:nvSpPr>
        <p:spPr>
          <a:xfrm>
            <a:off x="643095" y="1690688"/>
            <a:ext cx="11163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SwiftTech’s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overall cybersecurity risk posture can be best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described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b="1" dirty="0">
                <a:solidFill>
                  <a:srgbClr val="0E0E0E"/>
                </a:solidFill>
                <a:effectLst/>
                <a:latin typeface="+mj-lt"/>
              </a:rPr>
              <a:t>Risk </a:t>
            </a:r>
            <a:r>
              <a:rPr lang="it-IT" b="1" dirty="0" err="1">
                <a:solidFill>
                  <a:srgbClr val="0E0E0E"/>
                </a:solidFill>
                <a:effectLst/>
                <a:latin typeface="+mj-lt"/>
              </a:rPr>
              <a:t>Neutral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. </a:t>
            </a:r>
          </a:p>
          <a:p>
            <a:endParaRPr lang="it-IT" dirty="0">
              <a:solidFill>
                <a:srgbClr val="0E0E0E"/>
              </a:solidFill>
              <a:latin typeface="+mj-lt"/>
            </a:endParaRPr>
          </a:p>
          <a:p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This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posture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reflects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SwiftTech’s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commitment to balancing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its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rapid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innovation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and time-to-market goals with the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growing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demands for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robust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cybersecurity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measures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.</a:t>
            </a:r>
          </a:p>
          <a:p>
            <a:endParaRPr lang="it-IT" dirty="0">
              <a:solidFill>
                <a:srgbClr val="0E0E0E"/>
              </a:solidFill>
              <a:latin typeface="+mj-lt"/>
            </a:endParaRPr>
          </a:p>
          <a:p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a company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that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values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speed and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flexibility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SwiftTech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must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accept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a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certain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level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of risk to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maintain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its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competitive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edge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. </a:t>
            </a:r>
          </a:p>
          <a:p>
            <a:endParaRPr lang="it-IT" dirty="0">
              <a:solidFill>
                <a:srgbClr val="0E0E0E"/>
              </a:solidFill>
              <a:latin typeface="+mj-lt"/>
            </a:endParaRPr>
          </a:p>
          <a:p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However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the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recent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steps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taken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such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pursuing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a SOC II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attestation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and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hiring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Firehawk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Security for a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readiness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assessment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demonstrate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a clear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recognition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of the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importance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of strong security controls. </a:t>
            </a:r>
          </a:p>
          <a:p>
            <a:endParaRPr lang="it-IT" dirty="0">
              <a:solidFill>
                <a:srgbClr val="0E0E0E"/>
              </a:solidFill>
              <a:latin typeface="+mj-lt"/>
            </a:endParaRPr>
          </a:p>
          <a:p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SwiftTech’s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proactive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approach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to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addressing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potential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vulnerabilities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while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continuing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to innovate underscores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its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strategy of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managing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risks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effectively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without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hindering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its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ability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to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achieve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success.</a:t>
            </a:r>
          </a:p>
          <a:p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649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Frameworks (2.)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8DEF6-0865-4BFE-96B0-DA45D18E2775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C660F717-6642-4208-894C-60E0BCB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52551"/>
            <a:ext cx="764749" cy="7647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45568B-D2BF-4F9B-95AA-4A05C6448F7C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74ECDE-0840-B9A4-E7C8-722979F84AAB}"/>
              </a:ext>
            </a:extLst>
          </p:cNvPr>
          <p:cNvSpPr txBox="1"/>
          <p:nvPr/>
        </p:nvSpPr>
        <p:spPr>
          <a:xfrm>
            <a:off x="492369" y="1395915"/>
            <a:ext cx="110330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For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SwiftTech’s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ProjectTrackPlus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the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most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relevant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regulatory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frameworks and standards to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measure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our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existing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security controls are </a:t>
            </a:r>
            <a:r>
              <a:rPr lang="it-IT" b="1" dirty="0">
                <a:solidFill>
                  <a:srgbClr val="0E0E0E"/>
                </a:solidFill>
                <a:effectLst/>
                <a:latin typeface="+mj-lt"/>
              </a:rPr>
              <a:t>SOC 2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</a:t>
            </a:r>
            <a:r>
              <a:rPr lang="it-IT" b="1" dirty="0">
                <a:solidFill>
                  <a:srgbClr val="0E0E0E"/>
                </a:solidFill>
                <a:effectLst/>
                <a:latin typeface="+mj-lt"/>
              </a:rPr>
              <a:t>HIPAA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and </a:t>
            </a:r>
            <a:r>
              <a:rPr lang="it-IT" b="1" dirty="0">
                <a:solidFill>
                  <a:srgbClr val="0E0E0E"/>
                </a:solidFill>
                <a:effectLst/>
                <a:latin typeface="+mj-lt"/>
              </a:rPr>
              <a:t>ISO/IEC 27001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.</a:t>
            </a:r>
          </a:p>
          <a:p>
            <a:br>
              <a:rPr lang="it-IT" dirty="0">
                <a:solidFill>
                  <a:srgbClr val="0E0E0E"/>
                </a:solidFill>
                <a:effectLst/>
                <a:latin typeface="+mj-lt"/>
              </a:rPr>
            </a:br>
            <a:endParaRPr lang="it-IT" dirty="0">
              <a:solidFill>
                <a:srgbClr val="0E0E0E"/>
              </a:solidFill>
              <a:effectLst/>
              <a:latin typeface="+mj-lt"/>
            </a:endParaRPr>
          </a:p>
          <a:p>
            <a:pPr marL="342900" indent="-342900">
              <a:buAutoNum type="arabicPeriod"/>
            </a:pPr>
            <a:r>
              <a:rPr lang="it-IT" b="1" dirty="0">
                <a:solidFill>
                  <a:srgbClr val="0E0E0E"/>
                </a:solidFill>
                <a:effectLst/>
                <a:latin typeface="+mj-lt"/>
              </a:rPr>
              <a:t>SOC 2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: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This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framework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critical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focuses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on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five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trust service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criteria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: security,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availability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processing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integrity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confidentiality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and privacy.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Since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SwiftTech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aims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to serve large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organizations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including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healthcare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providers and government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agencies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,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achieving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SOC 2 compliance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will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help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establish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a strong baseline for cybersecurity controls and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provide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assurance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to customers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that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their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data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handled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securely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.</a:t>
            </a:r>
          </a:p>
          <a:p>
            <a:pPr marL="342900" indent="-342900">
              <a:buAutoNum type="arabicPeriod"/>
            </a:pPr>
            <a:endParaRPr lang="it-IT" dirty="0">
              <a:solidFill>
                <a:srgbClr val="0E0E0E"/>
              </a:solidFill>
              <a:effectLst/>
              <a:latin typeface="+mj-lt"/>
            </a:endParaRPr>
          </a:p>
          <a:p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2. </a:t>
            </a:r>
            <a:r>
              <a:rPr lang="it-IT" b="1" dirty="0">
                <a:solidFill>
                  <a:srgbClr val="0E0E0E"/>
                </a:solidFill>
                <a:effectLst/>
                <a:latin typeface="+mj-lt"/>
              </a:rPr>
              <a:t>HIPAA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: Given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that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one of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our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potential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customers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a large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healthcare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system in Minnesota, compliance with the Health Insurance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Portability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and Accountability Act (HIPAA)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essential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. HIPAA sets the standard for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protecting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sensitive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patient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data, and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incorporating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its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guidelines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into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our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risk management framework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will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ensure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that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SwiftTech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meets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the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stringent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privacy and security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requirements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expected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by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healthcare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providers.</a:t>
            </a:r>
          </a:p>
          <a:p>
            <a:endParaRPr lang="it-IT" dirty="0">
              <a:solidFill>
                <a:srgbClr val="0E0E0E"/>
              </a:solidFill>
              <a:effectLst/>
              <a:latin typeface="+mj-lt"/>
            </a:endParaRPr>
          </a:p>
          <a:p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3. </a:t>
            </a:r>
            <a:r>
              <a:rPr lang="it-IT" b="1" dirty="0">
                <a:solidFill>
                  <a:srgbClr val="0E0E0E"/>
                </a:solidFill>
                <a:effectLst/>
                <a:latin typeface="+mj-lt"/>
              </a:rPr>
              <a:t>ISO/IEC 27001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: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This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international standard for information security management systems (ISMS)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provides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a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comprehensive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approach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to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managing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information security risks.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Adopting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ISO/IEC 27001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will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help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SwiftTech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align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its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security practices with global best practices,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further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reinforcing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our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commitment to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maintaining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high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levels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of security and risk management in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our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 SaaS </a:t>
            </a:r>
            <a:r>
              <a:rPr lang="it-IT" dirty="0" err="1">
                <a:solidFill>
                  <a:srgbClr val="0E0E0E"/>
                </a:solidFill>
                <a:effectLst/>
                <a:latin typeface="+mj-lt"/>
              </a:rPr>
              <a:t>offerings</a:t>
            </a:r>
            <a:r>
              <a:rPr lang="it-IT" dirty="0">
                <a:solidFill>
                  <a:srgbClr val="0E0E0E"/>
                </a:solidFill>
                <a:effectLst/>
                <a:latin typeface="+mj-lt"/>
              </a:rPr>
              <a:t>.</a:t>
            </a:r>
          </a:p>
          <a:p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237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Against Frameworks (3.)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8DEF6-0865-4BFE-96B0-DA45D18E2775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C660F717-6642-4208-894C-60E0BCBA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-132573"/>
            <a:ext cx="764749" cy="7647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92264A-CEBB-4B03-A35B-CAFC8C7E7636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0279CC-A734-FE0F-4766-304F2E1D86BC}"/>
              </a:ext>
            </a:extLst>
          </p:cNvPr>
          <p:cNvSpPr txBox="1"/>
          <p:nvPr/>
        </p:nvSpPr>
        <p:spPr>
          <a:xfrm>
            <a:off x="247173" y="1440299"/>
            <a:ext cx="57275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1. AES-128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Encryption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for File Storage (VPC3)</a:t>
            </a:r>
            <a:br>
              <a:rPr lang="it-IT" sz="1000" dirty="0">
                <a:solidFill>
                  <a:srgbClr val="0E0E0E"/>
                </a:solidFill>
                <a:effectLst/>
                <a:latin typeface=".SF NS"/>
              </a:rPr>
            </a:br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SOC 2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ISO/IEC 27001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both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recommend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using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strong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encryption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for data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rest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.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While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AES-128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considered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secure,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current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best practices favor AES-256 for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stronger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protection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especially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for sensitive data.</a:t>
            </a: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Recommendation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: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Upgrade to AES-256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encryption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for file storage to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align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with best practices and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provide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stronger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protection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for customer data.</a:t>
            </a:r>
          </a:p>
          <a:p>
            <a:br>
              <a:rPr lang="it-IT" sz="1000" dirty="0">
                <a:solidFill>
                  <a:srgbClr val="0E0E0E"/>
                </a:solidFill>
                <a:effectLst/>
                <a:latin typeface=".SF NS"/>
              </a:rPr>
            </a:br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2.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Unencrypted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Databases in Production Environment</a:t>
            </a:r>
            <a:br>
              <a:rPr lang="it-IT" sz="1000" dirty="0">
                <a:solidFill>
                  <a:srgbClr val="0E0E0E"/>
                </a:solidFill>
                <a:effectLst/>
                <a:latin typeface=".SF NS"/>
              </a:rPr>
            </a:br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Both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HIPAA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SOC 2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emphasize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the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need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to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encrypt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sensitive data,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particularly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in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environments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handling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personal health information (PHI) or customer data.</a:t>
            </a: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Recommendation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: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Encrypt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all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production databases to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comply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with HIPAA and SOC 2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requirements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ensure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that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sensitive data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adequately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protected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br>
              <a:rPr lang="it-IT" sz="1000" dirty="0">
                <a:solidFill>
                  <a:srgbClr val="0E0E0E"/>
                </a:solidFill>
                <a:effectLst/>
                <a:latin typeface=".SF NS"/>
              </a:rPr>
            </a:br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3. End User Management - 7-Character Passwords with No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Expiration</a:t>
            </a:r>
            <a:br>
              <a:rPr lang="it-IT" sz="1000" dirty="0">
                <a:solidFill>
                  <a:srgbClr val="0E0E0E"/>
                </a:solidFill>
                <a:effectLst/>
                <a:latin typeface=".SF NS"/>
              </a:rPr>
            </a:br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ISO/IEC 27001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SOC 2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both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advocate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for strong password policies,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which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typically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recommend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passwords of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least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8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characters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periodic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expiration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to mitigate risks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associated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with password compromise.</a:t>
            </a: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Recommendation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: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Increase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the minimum password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length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to 8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characters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implement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 password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expiration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policy to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enhance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security and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align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with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industry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standards.</a:t>
            </a:r>
          </a:p>
          <a:p>
            <a:endParaRPr lang="it-IT" sz="1000" dirty="0">
              <a:solidFill>
                <a:srgbClr val="0E0E0E"/>
              </a:solidFill>
              <a:latin typeface=".SF NS"/>
            </a:endParaRPr>
          </a:p>
          <a:p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4. VPN Access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Without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MFA</a:t>
            </a:r>
            <a:br>
              <a:rPr lang="it-IT" sz="1000" dirty="0">
                <a:solidFill>
                  <a:srgbClr val="0E0E0E"/>
                </a:solidFill>
                <a:effectLst/>
                <a:latin typeface=".SF NS"/>
              </a:rPr>
            </a:br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Multi-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factor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authentication (MFA)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critical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control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recommended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by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SOC 2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ISO/IEC 27001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to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protect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remote access points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such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VPNs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Recommendation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: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Implement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MFA for VPN access to reduce the risk of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unauthorized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access and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strengthen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compliance with security frameworks.</a:t>
            </a:r>
          </a:p>
          <a:p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63BD36-A865-4FEA-0DC2-C353B3BAE843}"/>
              </a:ext>
            </a:extLst>
          </p:cNvPr>
          <p:cNvSpPr txBox="1"/>
          <p:nvPr/>
        </p:nvSpPr>
        <p:spPr>
          <a:xfrm>
            <a:off x="5974733" y="1440299"/>
            <a:ext cx="57275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5. Use of TLS v1.1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Between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Cloud and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Physical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Location</a:t>
            </a:r>
          </a:p>
          <a:p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SOC 2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ISO/IEC 27001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recommend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the use of the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latest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versions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of secure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protocols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for data transmission. TLS v1.1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considered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outdated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may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be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vulnerable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to security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threats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Recommendation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: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Upgrade to TLS v1.2 or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higher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to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ensure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secure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communication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between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the cloud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environment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SwiftTech’s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physical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location.</a:t>
            </a:r>
          </a:p>
          <a:p>
            <a:br>
              <a:rPr lang="it-IT" sz="1000" dirty="0">
                <a:solidFill>
                  <a:srgbClr val="0E0E0E"/>
                </a:solidFill>
                <a:effectLst/>
                <a:latin typeface=".SF NS"/>
              </a:rPr>
            </a:br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6.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Lack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of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Logical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Segmentation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Between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Application Development Tiers and Business Application Servers</a:t>
            </a:r>
            <a:endParaRPr lang="it-IT" sz="1000" b="1" dirty="0">
              <a:solidFill>
                <a:srgbClr val="0E0E0E"/>
              </a:solidFill>
              <a:latin typeface=".SF NS"/>
            </a:endParaRPr>
          </a:p>
          <a:p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HIPAA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SOC 2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both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emphasize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the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importance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of network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segmentation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to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limit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access to sensitive data and reduce the impact of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potential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breaches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Recommendation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: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Implement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logical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segmentation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between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development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production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environments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to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prevent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unauthorized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access and reduce risk.</a:t>
            </a:r>
            <a:br>
              <a:rPr lang="it-IT" sz="1000" dirty="0">
                <a:solidFill>
                  <a:srgbClr val="0E0E0E"/>
                </a:solidFill>
                <a:effectLst/>
                <a:latin typeface=".SF NS"/>
              </a:rPr>
            </a:br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7.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Unpatched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Development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Tier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Servers with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Vulnerabilities</a:t>
            </a:r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Regular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patching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vulnerability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management are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critical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aspects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of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ISO/IEC 27001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SOC 2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frameworks.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Unpatched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systems are a common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attack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vector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for cyber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threats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Recommendation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: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Establish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 regular patch management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process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to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ensure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that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all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servers,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particularly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those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in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development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, are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kept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up to date with the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latest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security patches.</a:t>
            </a:r>
          </a:p>
          <a:p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8.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Lack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of Code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Vulnerability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Scanning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Before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 Production Deployment</a:t>
            </a:r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endParaRPr lang="it-IT" sz="1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SOC 2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ISO/IEC 27001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advocate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for secure software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development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practices,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including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regular code reviews and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vulnerability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scanning.</a:t>
            </a:r>
          </a:p>
          <a:p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• </a:t>
            </a:r>
            <a:r>
              <a:rPr lang="it-IT" sz="1000" b="1" dirty="0" err="1">
                <a:solidFill>
                  <a:srgbClr val="0E0E0E"/>
                </a:solidFill>
                <a:effectLst/>
                <a:latin typeface=".SF NS"/>
              </a:rPr>
              <a:t>Recommendation</a:t>
            </a:r>
            <a:r>
              <a:rPr lang="it-IT" sz="1000" b="1" dirty="0">
                <a:solidFill>
                  <a:srgbClr val="0E0E0E"/>
                </a:solidFill>
                <a:effectLst/>
                <a:latin typeface=".SF NS"/>
              </a:rPr>
              <a:t>: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Implement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automated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code scanning tools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as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part of the software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development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lifecycle (SDLC) to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detect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and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remediate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vulnerabilities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before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code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is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it-IT" sz="1000" dirty="0" err="1">
                <a:solidFill>
                  <a:srgbClr val="0E0E0E"/>
                </a:solidFill>
                <a:effectLst/>
                <a:latin typeface=".SF NS"/>
              </a:rPr>
              <a:t>deployed</a:t>
            </a:r>
            <a:r>
              <a:rPr lang="it-IT" sz="1000" dirty="0">
                <a:solidFill>
                  <a:srgbClr val="0E0E0E"/>
                </a:solidFill>
                <a:effectLst/>
                <a:latin typeface=".SF NS"/>
              </a:rPr>
              <a:t> to production.</a:t>
            </a:r>
          </a:p>
        </p:txBody>
      </p:sp>
    </p:spTree>
    <p:extLst>
      <p:ext uri="{BB962C8B-B14F-4D97-AF65-F5344CB8AC3E}">
        <p14:creationId xmlns:p14="http://schemas.microsoft.com/office/powerpoint/2010/main" val="276472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D0B-1FCB-4168-B9BB-7179B7C3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Mechanisms for End-User Management Controls (6.)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8DEDB7-4B11-4F63-A1A7-AC6CA25B097A}"/>
              </a:ext>
            </a:extLst>
          </p:cNvPr>
          <p:cNvSpPr txBox="1">
            <a:spLocks/>
          </p:cNvSpPr>
          <p:nvPr/>
        </p:nvSpPr>
        <p:spPr>
          <a:xfrm>
            <a:off x="10028116" y="316297"/>
            <a:ext cx="2515842" cy="135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  <a:latin typeface="Eras Bold ITC" panose="020B0907030504020204" pitchFamily="34" charset="0"/>
              </a:rPr>
              <a:t>SwiftTech</a:t>
            </a:r>
            <a:endParaRPr lang="en-US" sz="2800" i="1" dirty="0">
              <a:solidFill>
                <a:schemeClr val="accent3">
                  <a:lumMod val="50000"/>
                </a:schemeClr>
              </a:solidFill>
              <a:latin typeface="Eras Bold ITC" panose="020B0907030504020204" pitchFamily="34" charset="0"/>
            </a:endParaRP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351C62C8-4686-433C-8B81-A0C79502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6037" y="-132573"/>
            <a:ext cx="764749" cy="7647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31930C-8DF5-49B9-BC9B-2C2E769E1E78}"/>
              </a:ext>
            </a:extLst>
          </p:cNvPr>
          <p:cNvSpPr/>
          <p:nvPr/>
        </p:nvSpPr>
        <p:spPr>
          <a:xfrm>
            <a:off x="0" y="6636412"/>
            <a:ext cx="12192000" cy="2215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864566-2589-EE39-2AAB-7908CC5430B2}"/>
              </a:ext>
            </a:extLst>
          </p:cNvPr>
          <p:cNvSpPr txBox="1"/>
          <p:nvPr/>
        </p:nvSpPr>
        <p:spPr>
          <a:xfrm>
            <a:off x="677636" y="1774763"/>
            <a:ext cx="5274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Password Policy Enforcement and Compliance Auditing</a:t>
            </a:r>
            <a:b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sz="1200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Policy Enforcement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policy enforcement tool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user accounts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adhere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minimum password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expiration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updated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Information Security Policy.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tool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enforce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A minimum password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12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characters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The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inclusion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least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uppercase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letter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one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lowercase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letter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one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one special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Password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expiration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90 days.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Compliance Auditing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Set up regular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audits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generate reports on password compliance. The audit reports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flag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accounts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policy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corrective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actions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taken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immediately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Non-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compliant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accounts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update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passwords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upon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login.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30B849E-F6A9-1045-86E6-2F635AA025A9}"/>
              </a:ext>
            </a:extLst>
          </p:cNvPr>
          <p:cNvSpPr txBox="1"/>
          <p:nvPr/>
        </p:nvSpPr>
        <p:spPr>
          <a:xfrm>
            <a:off x="6394282" y="1775673"/>
            <a:ext cx="52741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Multi-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Authentication (MFA) Enforcement and Monitoring</a:t>
            </a:r>
            <a:b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sz="1200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MFA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MFA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enforced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users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accessing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VPN and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remote access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solutions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managed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 Identity and Access Management (IAM) system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integrates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SwiftTech’s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Monitoring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monitoring system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MFA-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activities.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attempts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bypass or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MFA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trigger an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alert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security team. Regular reviews of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conducted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MFA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consistently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across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users.</a:t>
            </a:r>
          </a:p>
          <a:p>
            <a:b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sz="1200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3F3F7B-90CF-30C6-2301-F7167569F3FE}"/>
              </a:ext>
            </a:extLst>
          </p:cNvPr>
          <p:cNvSpPr txBox="1"/>
          <p:nvPr/>
        </p:nvSpPr>
        <p:spPr>
          <a:xfrm>
            <a:off x="677636" y="4898571"/>
            <a:ext cx="10931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Access Control Reviews and User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Audits</a:t>
            </a:r>
            <a:endParaRPr lang="it-IT" sz="1200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200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Access Control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Regularly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review user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access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are appropriate for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user’s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include: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An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baseline review of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user accounts and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Periodic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audits (e.g.,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quarterly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to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access controls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remain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appropriate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users’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Immediate reviews following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organizational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restructures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mergers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it-IT" sz="1200" b="1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Audit </a:t>
            </a:r>
            <a:r>
              <a:rPr lang="it-IT" sz="1200" b="1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Trails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Maintain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detailed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audit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trails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user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roles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permissions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made the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made, and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Regularly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review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logs to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unauthorized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changes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20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it-IT" sz="12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made.</a:t>
            </a:r>
          </a:p>
        </p:txBody>
      </p:sp>
    </p:spTree>
    <p:extLst>
      <p:ext uri="{BB962C8B-B14F-4D97-AF65-F5344CB8AC3E}">
        <p14:creationId xmlns:p14="http://schemas.microsoft.com/office/powerpoint/2010/main" val="395895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1828</Words>
  <Application>Microsoft Macintosh PowerPoint</Application>
  <PresentationFormat>Widescreen</PresentationFormat>
  <Paragraphs>177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.SF NS</vt:lpstr>
      <vt:lpstr>Arial</vt:lpstr>
      <vt:lpstr>Calibri</vt:lpstr>
      <vt:lpstr>Calibri Light</vt:lpstr>
      <vt:lpstr>Eras Bold ITC</vt:lpstr>
      <vt:lpstr>Helvetica Neue Medium</vt:lpstr>
      <vt:lpstr>Office Theme</vt:lpstr>
      <vt:lpstr>Presentazione standard di PowerPoint</vt:lpstr>
      <vt:lpstr>Presentazione standard di PowerPoint</vt:lpstr>
      <vt:lpstr>SwiftTech</vt:lpstr>
      <vt:lpstr>Presentazione standard di PowerPoint</vt:lpstr>
      <vt:lpstr>Presentazione standard di PowerPoint</vt:lpstr>
      <vt:lpstr>Security Posture (1.)</vt:lpstr>
      <vt:lpstr>Relevant Frameworks (2.)</vt:lpstr>
      <vt:lpstr>Audit Against Frameworks (3.)</vt:lpstr>
      <vt:lpstr>Governance Mechanisms for End-User Management Controls (6.)</vt:lpstr>
      <vt:lpstr>Governance Mechanisms for End-User Management Controls (6.)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SwiftTech</dc:title>
  <dc:creator>Christopher Pike</dc:creator>
  <cp:lastModifiedBy>Filippo calabrese</cp:lastModifiedBy>
  <cp:revision>32</cp:revision>
  <dcterms:created xsi:type="dcterms:W3CDTF">2020-04-13T05:32:58Z</dcterms:created>
  <dcterms:modified xsi:type="dcterms:W3CDTF">2024-08-18T14:29:59Z</dcterms:modified>
</cp:coreProperties>
</file>