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2" d="100"/>
          <a:sy n="52" d="100"/>
        </p:scale>
        <p:origin x="122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F68788-D613-0F45-69D3-54F2A6275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14D7FE-2F6E-FAF6-9AB8-A7E02DA7A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542E69-F590-0669-9908-B4AC8C88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B581-DE06-490A-9A72-E07CD8086723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C92291-ACA5-0BE0-1F54-C689FA1D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7CD18B-3E43-D149-C789-30FE0E8D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7E1E-91D0-4370-B235-C1987FBE86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58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700B77-A610-1495-5D7B-A362BBB7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3F8A3E0-F843-CE50-B423-44F6684D1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450E15-B1D6-ADF5-5042-B28E9F5C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B581-DE06-490A-9A72-E07CD8086723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F9B272-2204-993C-C1C3-19D86022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E33C9C-DFB8-C64F-0D4A-8D205A5D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7E1E-91D0-4370-B235-C1987FBE86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26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FE0BDFA-4655-94AA-F3D0-FF00B255A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3A024EE-6549-380B-CC65-B2196F0C8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C9C7C5-D80B-F16F-DDC3-DE308CF2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B581-DE06-490A-9A72-E07CD8086723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D0D25C-984F-3834-988B-79B9B85A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07CB75-491E-F587-2A87-6296188B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7E1E-91D0-4370-B235-C1987FBE86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17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ACD17E-4162-241F-2FFB-92F94FD0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F13F70-1DB5-836E-FEBC-CAC57C9E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6E5D3C-9BFC-C05B-7242-25E0B263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B581-DE06-490A-9A72-E07CD8086723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69B6B2-0294-5FC6-DFEC-061EA9E9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83B744-DE46-B157-9553-CB1D4D16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7E1E-91D0-4370-B235-C1987FBE86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16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BB13D-6119-324E-5013-0FC0F227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A64C5C-394A-9507-E1EE-5858959C2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1BD884-A46C-A4BA-0105-C4E50CEE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B581-DE06-490A-9A72-E07CD8086723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7D94AF-27B5-3F5A-F702-39843512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F59576-1E59-B866-7682-89E28A1C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7E1E-91D0-4370-B235-C1987FBE86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1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A717B-A4DA-00AD-C412-C41A6CAD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F8689-7A2C-CB96-83D0-9D1294964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26CED8-69C5-19ED-9A60-F6C556B54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EFCFC1-059E-C62B-5BE9-D0FAD055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B581-DE06-490A-9A72-E07CD8086723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4D1E45-042F-EC35-1595-039AA879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0C0EEB-031D-4036-D77E-64F37ECB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7E1E-91D0-4370-B235-C1987FBE86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97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5C2518-E241-542D-DDEC-AE3026AB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5E0C8F-5097-C511-DD95-F973CAFCC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2BB284-EF70-32B1-8085-E8AB64F7F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782419-CCBE-4967-29A0-6BC8C404B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A2DCD67-C36D-F2EE-6541-7A4C35285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D53D500-6AAC-15CE-B461-30A11887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B581-DE06-490A-9A72-E07CD8086723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7400DE1-7242-1183-A2BD-3B5E5A91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EE6C6B5-5494-60AD-5E71-81CCA1CD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7E1E-91D0-4370-B235-C1987FBE86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311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87BB40-DB46-8EEE-46AB-1C96872F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6380999-7659-04EF-177A-572A5FE5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B581-DE06-490A-9A72-E07CD8086723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27EA4D-29DA-93E7-8C5C-CA5F4E98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201DDE-FE13-B731-332F-5D922760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7E1E-91D0-4370-B235-C1987FBE86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85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50AA54A-6204-AEBA-7757-F70E41EE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B581-DE06-490A-9A72-E07CD8086723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F4074B3-A72F-D7AC-5A8F-D0E33BEB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9ABE69-7B51-59EA-B4E3-B70DC2DA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7E1E-91D0-4370-B235-C1987FBE86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05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9C4AEC-7E09-4200-5909-9AD17E61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D12552-27F1-485A-6851-BFB1FA75E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F4DE9F6-C444-D4E6-AD9F-BFC7C385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DCBBC9-476C-64AA-E7CC-9A546C19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B581-DE06-490A-9A72-E07CD8086723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A7E247-2491-391F-6759-E6695C98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F5DE6F-5C02-FDD4-DF55-73CA6296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7E1E-91D0-4370-B235-C1987FBE86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370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391587-46D2-C3E4-9972-2CE472DE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9035722-CBAA-D0F7-2AF3-1536B2D3E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3E414DA-BDEE-1ADB-826F-A7ED70E8B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493EAC-DEB6-AE63-430C-9F879FDE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B581-DE06-490A-9A72-E07CD8086723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B71154-CEBD-73BD-B49B-7F3D37CC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D8A030-42F7-08EB-941D-38279B4B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7E1E-91D0-4370-B235-C1987FBE86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2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11F9B62-058E-E77A-B6AE-FEBBB8F4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E1E877-28A1-C67B-889E-52B9A303C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64A049-2755-1891-6671-1BB812175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5B581-DE06-490A-9A72-E07CD8086723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5A18DD-0855-41D8-105D-AD8D243F6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478AB5-6A1E-583B-B96B-71680849A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97E1E-91D0-4370-B235-C1987FBE86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188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E87879-6AD6-5345-9475-03EADA033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8272" y="2024508"/>
            <a:ext cx="3323176" cy="1297115"/>
          </a:xfrm>
        </p:spPr>
        <p:txBody>
          <a:bodyPr anchor="t">
            <a:normAutofit/>
          </a:bodyPr>
          <a:lstStyle/>
          <a:p>
            <a:pPr algn="l"/>
            <a:r>
              <a:rPr lang="it-IT" sz="8000" dirty="0">
                <a:solidFill>
                  <a:schemeClr val="tx2"/>
                </a:solidFill>
              </a:rPr>
              <a:t>ALGISE</a:t>
            </a:r>
            <a:endParaRPr lang="it-IT" sz="8000" u="sng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A9A71F-0DFA-B1A8-4DC8-E1374762E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7136" y="4184934"/>
            <a:ext cx="5185023" cy="1904773"/>
          </a:xfrm>
        </p:spPr>
        <p:txBody>
          <a:bodyPr anchor="b">
            <a:noAutofit/>
          </a:bodyPr>
          <a:lstStyle/>
          <a:p>
            <a:pPr algn="r"/>
            <a:r>
              <a:rPr lang="it-IT" sz="3200" dirty="0">
                <a:solidFill>
                  <a:schemeClr val="tx2"/>
                </a:solidFill>
              </a:rPr>
              <a:t>Filippo Comastri,</a:t>
            </a:r>
          </a:p>
          <a:p>
            <a:pPr algn="r"/>
            <a:r>
              <a:rPr lang="it-IT" sz="3200" dirty="0">
                <a:solidFill>
                  <a:schemeClr val="tx2"/>
                </a:solidFill>
              </a:rPr>
              <a:t>Davide Filoni, </a:t>
            </a:r>
          </a:p>
          <a:p>
            <a:pPr algn="r"/>
            <a:r>
              <a:rPr lang="it-IT" sz="3200" dirty="0">
                <a:solidFill>
                  <a:schemeClr val="tx2"/>
                </a:solidFill>
              </a:rPr>
              <a:t>Fabio Scagliarini</a:t>
            </a:r>
          </a:p>
        </p:txBody>
      </p:sp>
      <p:pic>
        <p:nvPicPr>
          <p:cNvPr id="7" name="Graphic 6" descr="Castle scene">
            <a:extLst>
              <a:ext uri="{FF2B5EF4-FFF2-40B4-BE49-F238E27FC236}">
                <a16:creationId xmlns:a16="http://schemas.microsoft.com/office/drawing/2014/main" id="{16E44287-5F89-FF8B-22BF-5F2601C1A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56" y="648348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52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C7A4DBF-4BAF-FC18-6288-C3F0597E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23" y="507281"/>
            <a:ext cx="5493596" cy="1122249"/>
          </a:xfrm>
          <a:ln>
            <a:solidFill>
              <a:schemeClr val="accent1"/>
            </a:solidFill>
          </a:ln>
        </p:spPr>
        <p:txBody>
          <a:bodyPr anchor="b">
            <a:normAutofit/>
          </a:bodyPr>
          <a:lstStyle/>
          <a:p>
            <a:r>
              <a:rPr lang="it-IT" sz="6600">
                <a:solidFill>
                  <a:srgbClr val="0070C0"/>
                </a:solidFill>
              </a:rPr>
              <a:t> LIBRERIA AIMA </a:t>
            </a:r>
            <a:endParaRPr lang="it-IT" sz="6600" dirty="0">
              <a:solidFill>
                <a:srgbClr val="0070C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C01C8C-32EE-379E-B42F-84077F50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23" y="2136810"/>
            <a:ext cx="9536207" cy="4021156"/>
          </a:xfrm>
        </p:spPr>
        <p:txBody>
          <a:bodyPr>
            <a:normAutofit/>
          </a:bodyPr>
          <a:lstStyle/>
          <a:p>
            <a:r>
              <a:rPr lang="it-IT" sz="3200" b="1" i="1" dirty="0"/>
              <a:t>Iterative </a:t>
            </a:r>
            <a:r>
              <a:rPr lang="it-IT" sz="3200" b="1" i="1" dirty="0" err="1"/>
              <a:t>deepening</a:t>
            </a:r>
            <a:r>
              <a:rPr lang="it-IT" sz="3200" b="1" i="1" dirty="0"/>
              <a:t> alpha-beta search</a:t>
            </a:r>
          </a:p>
          <a:p>
            <a:r>
              <a:rPr lang="it-IT" sz="3200" b="1" i="1" dirty="0" err="1"/>
              <a:t>getActions</a:t>
            </a:r>
            <a:r>
              <a:rPr lang="it-IT" sz="3200" dirty="0"/>
              <a:t> : per ogni pedina generiamo tutte le possibili azioni verso l’alto, il basso, destra e sinistra fermandoci al primo ostacolo </a:t>
            </a:r>
            <a:r>
              <a:rPr lang="it-IT" sz="3200" b="1" dirty="0">
                <a:solidFill>
                  <a:srgbClr val="0070C0"/>
                </a:solidFill>
              </a:rPr>
              <a:t>incontrato</a:t>
            </a:r>
            <a:r>
              <a:rPr lang="it-IT" sz="3200" dirty="0"/>
              <a:t> (pedina, trono o accampamento)</a:t>
            </a:r>
          </a:p>
          <a:p>
            <a:endParaRPr lang="it-IT" sz="2000" dirty="0"/>
          </a:p>
        </p:txBody>
      </p:sp>
      <p:pic>
        <p:nvPicPr>
          <p:cNvPr id="9" name="Graphic 8" descr="Castle scene">
            <a:extLst>
              <a:ext uri="{FF2B5EF4-FFF2-40B4-BE49-F238E27FC236}">
                <a16:creationId xmlns:a16="http://schemas.microsoft.com/office/drawing/2014/main" id="{1B98EB3C-483F-42B9-9DE3-5D102F5BF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4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C7A4DBF-4BAF-FC18-6288-C3F0597E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37" y="483900"/>
            <a:ext cx="6417369" cy="1107792"/>
          </a:xfrm>
          <a:ln>
            <a:solidFill>
              <a:schemeClr val="accent1"/>
            </a:solidFill>
          </a:ln>
        </p:spPr>
        <p:txBody>
          <a:bodyPr anchor="b">
            <a:noAutofit/>
          </a:bodyPr>
          <a:lstStyle/>
          <a:p>
            <a:r>
              <a:rPr lang="it-IT" sz="6600" dirty="0">
                <a:solidFill>
                  <a:srgbClr val="0070C0"/>
                </a:solidFill>
              </a:rPr>
              <a:t> BLACK HEURISTIC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C01C8C-32EE-379E-B42F-84077F50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837" y="1877682"/>
            <a:ext cx="9931278" cy="4496418"/>
          </a:xfrm>
        </p:spPr>
        <p:txBody>
          <a:bodyPr>
            <a:normAutofit/>
          </a:bodyPr>
          <a:lstStyle/>
          <a:p>
            <a:r>
              <a:rPr lang="it-IT" sz="3200" b="1" i="1" dirty="0" err="1"/>
              <a:t>PawnsB</a:t>
            </a:r>
            <a:r>
              <a:rPr lang="it-IT" sz="3200" dirty="0"/>
              <a:t>: numero pedine nere rimaste in gioco</a:t>
            </a:r>
          </a:p>
          <a:p>
            <a:r>
              <a:rPr lang="it-IT" sz="3200" b="1" i="1" dirty="0" err="1"/>
              <a:t>PawnsW</a:t>
            </a:r>
            <a:r>
              <a:rPr lang="it-IT" sz="3200" dirty="0"/>
              <a:t>: numero pedine bianche rimaste in gioco</a:t>
            </a:r>
          </a:p>
          <a:p>
            <a:r>
              <a:rPr lang="it-IT" sz="3200" b="1" i="1" dirty="0" err="1"/>
              <a:t>BlackNearKing</a:t>
            </a:r>
            <a:r>
              <a:rPr lang="it-IT" sz="3200" dirty="0"/>
              <a:t>: numero di pedine nere vicino al re</a:t>
            </a:r>
          </a:p>
          <a:p>
            <a:r>
              <a:rPr lang="it-IT" sz="3200" b="1" i="1" dirty="0" err="1"/>
              <a:t>FreeWayForKing</a:t>
            </a:r>
            <a:r>
              <a:rPr lang="it-IT" sz="3200" dirty="0"/>
              <a:t>: via libera per raggiungere la cella di </a:t>
            </a:r>
            <a:r>
              <a:rPr lang="it-IT" sz="3200" i="1" dirty="0" err="1"/>
              <a:t>escape</a:t>
            </a:r>
            <a:r>
              <a:rPr lang="it-IT" sz="3200" dirty="0"/>
              <a:t> da parte del re</a:t>
            </a:r>
          </a:p>
          <a:p>
            <a:r>
              <a:rPr lang="it-IT" sz="3200" b="1" i="1" dirty="0" err="1"/>
              <a:t>TotalDistanceFromBlackThroneCamps</a:t>
            </a:r>
            <a:r>
              <a:rPr lang="it-IT" sz="3200" dirty="0"/>
              <a:t>: coefficiente di accerchiamento</a:t>
            </a:r>
            <a:endParaRPr lang="it-IT" sz="3200" b="1" i="1" dirty="0"/>
          </a:p>
          <a:p>
            <a:endParaRPr lang="it-IT" sz="3200" b="1" i="1" dirty="0"/>
          </a:p>
          <a:p>
            <a:endParaRPr lang="it-IT" sz="3200" b="1" i="1" dirty="0"/>
          </a:p>
          <a:p>
            <a:endParaRPr lang="it-IT" sz="3200" b="1" i="1" dirty="0"/>
          </a:p>
          <a:p>
            <a:endParaRPr lang="it-IT" sz="3200" dirty="0"/>
          </a:p>
        </p:txBody>
      </p:sp>
      <p:pic>
        <p:nvPicPr>
          <p:cNvPr id="9" name="Graphic 8" descr="Castle scene">
            <a:extLst>
              <a:ext uri="{FF2B5EF4-FFF2-40B4-BE49-F238E27FC236}">
                <a16:creationId xmlns:a16="http://schemas.microsoft.com/office/drawing/2014/main" id="{1B98EB3C-483F-42B9-9DE3-5D102F5BF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1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C7A4DBF-4BAF-FC18-6288-C3F0597E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38" y="483900"/>
            <a:ext cx="6224864" cy="1107791"/>
          </a:xfrm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b">
            <a:noAutofit/>
          </a:bodyPr>
          <a:lstStyle/>
          <a:p>
            <a:r>
              <a:rPr lang="it-IT" sz="6600" dirty="0">
                <a:solidFill>
                  <a:srgbClr val="0070C0"/>
                </a:solidFill>
              </a:rPr>
              <a:t>WHITE HEURISTIC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C01C8C-32EE-379E-B42F-84077F50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837" y="1877682"/>
            <a:ext cx="9931278" cy="4496418"/>
          </a:xfrm>
        </p:spPr>
        <p:txBody>
          <a:bodyPr>
            <a:normAutofit/>
          </a:bodyPr>
          <a:lstStyle/>
          <a:p>
            <a:r>
              <a:rPr lang="it-IT" sz="3200" b="1" i="1" dirty="0" err="1"/>
              <a:t>PawnsB</a:t>
            </a:r>
            <a:r>
              <a:rPr lang="it-IT" sz="3200" dirty="0"/>
              <a:t>: numero pedine nere rimaste in gioco</a:t>
            </a:r>
          </a:p>
          <a:p>
            <a:r>
              <a:rPr lang="it-IT" sz="3200" b="1" i="1" dirty="0" err="1"/>
              <a:t>PawnsW</a:t>
            </a:r>
            <a:r>
              <a:rPr lang="it-IT" sz="3200" dirty="0"/>
              <a:t>: numero pedine bianche rimaste in gioco</a:t>
            </a:r>
          </a:p>
          <a:p>
            <a:r>
              <a:rPr lang="it-IT" sz="3200" b="1" i="1" dirty="0" err="1"/>
              <a:t>FreeWayForKing</a:t>
            </a:r>
            <a:r>
              <a:rPr lang="it-IT" sz="3200" dirty="0"/>
              <a:t>: via libera per raggiungere la cella di </a:t>
            </a:r>
            <a:r>
              <a:rPr lang="it-IT" sz="3200" i="1" dirty="0" err="1"/>
              <a:t>escape</a:t>
            </a:r>
            <a:r>
              <a:rPr lang="it-IT" sz="3200" dirty="0"/>
              <a:t> da parte del re</a:t>
            </a:r>
          </a:p>
          <a:p>
            <a:r>
              <a:rPr lang="it-IT" sz="3200" b="1" i="1" dirty="0" err="1"/>
              <a:t>BlackNearKing</a:t>
            </a:r>
            <a:r>
              <a:rPr lang="it-IT" sz="3200" b="1" i="1" dirty="0"/>
              <a:t>: </a:t>
            </a:r>
            <a:r>
              <a:rPr lang="it-IT" sz="3200" dirty="0"/>
              <a:t>numero di pedine nere vicino al re</a:t>
            </a:r>
          </a:p>
          <a:p>
            <a:r>
              <a:rPr lang="it-IT" sz="3200" b="1" i="1" dirty="0" err="1"/>
              <a:t>PositionSum</a:t>
            </a:r>
            <a:r>
              <a:rPr lang="it-IT" sz="3200" b="1" i="1" dirty="0"/>
              <a:t>: </a:t>
            </a:r>
            <a:r>
              <a:rPr lang="it-IT" sz="3200" dirty="0"/>
              <a:t>assegna un peso alla posizione del re per valutare quanto sia vantaggiosa</a:t>
            </a:r>
          </a:p>
          <a:p>
            <a:r>
              <a:rPr lang="it-IT" sz="3200" b="1" i="1" dirty="0" err="1"/>
              <a:t>CRStrategicFree</a:t>
            </a:r>
            <a:r>
              <a:rPr lang="it-IT" sz="3200" b="1" i="1" dirty="0"/>
              <a:t>: </a:t>
            </a:r>
            <a:r>
              <a:rPr lang="it-IT" sz="3200" dirty="0"/>
              <a:t>righe e colonne «strategiche» libere</a:t>
            </a:r>
            <a:endParaRPr lang="it-IT" sz="3200" b="1" i="1" dirty="0"/>
          </a:p>
          <a:p>
            <a:endParaRPr lang="it-IT" sz="3200" b="1" i="1" dirty="0"/>
          </a:p>
          <a:p>
            <a:endParaRPr lang="it-IT" sz="3200" b="1" i="1" dirty="0"/>
          </a:p>
          <a:p>
            <a:endParaRPr lang="it-IT" sz="3200" b="1" i="1" dirty="0"/>
          </a:p>
          <a:p>
            <a:endParaRPr lang="it-IT" sz="3200" dirty="0"/>
          </a:p>
        </p:txBody>
      </p:sp>
      <p:pic>
        <p:nvPicPr>
          <p:cNvPr id="9" name="Graphic 8" descr="Castle scene">
            <a:extLst>
              <a:ext uri="{FF2B5EF4-FFF2-40B4-BE49-F238E27FC236}">
                <a16:creationId xmlns:a16="http://schemas.microsoft.com/office/drawing/2014/main" id="{1B98EB3C-483F-42B9-9DE3-5D102F5BF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81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158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ALGISE</vt:lpstr>
      <vt:lpstr> LIBRERIA AIMA </vt:lpstr>
      <vt:lpstr> BLACK HEURISTIC</vt:lpstr>
      <vt:lpstr>WHITE HEURISTIC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ALGISE</dc:title>
  <dc:creator>Filippo Comastri</dc:creator>
  <cp:lastModifiedBy>Filippo Comastri</cp:lastModifiedBy>
  <cp:revision>3</cp:revision>
  <dcterms:created xsi:type="dcterms:W3CDTF">2022-05-19T13:27:53Z</dcterms:created>
  <dcterms:modified xsi:type="dcterms:W3CDTF">2022-05-19T14:35:32Z</dcterms:modified>
</cp:coreProperties>
</file>