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Old Standard TT"/>
      <p:regular r:id="rId18"/>
      <p:bold r:id="rId19"/>
      <p: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9514439-53F8-4AB2-B3A5-790E1EEEBFB9}">
  <a:tblStyle styleId="{99514439-53F8-4AB2-B3A5-790E1EEEBFB9}"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OldStandardT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ldStandardTT-bold.fntdata"/><Relationship Id="rId6" Type="http://schemas.openxmlformats.org/officeDocument/2006/relationships/slide" Target="slides/slide1.xml"/><Relationship Id="rId18" Type="http://schemas.openxmlformats.org/officeDocument/2006/relationships/font" Target="fonts/OldStandardT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Image ref: https://github.com/python-telegram-bot/logos/blob/master/logo/png/ptb-logo_240.png?raw=true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1" name="Shape 11"/>
          <p:cNvCxnSpPr/>
          <p:nvPr/>
        </p:nvCxnSpPr>
        <p:spPr>
          <a:xfrm>
            <a:off x="641934" y="3597500"/>
            <a:ext cx="390300" cy="0"/>
          </a:xfrm>
          <a:prstGeom prst="straightConnector1">
            <a:avLst/>
          </a:prstGeom>
          <a:noFill/>
          <a:ln cap="flat" cmpd="sng" w="28575">
            <a:solidFill>
              <a:schemeClr val="accent1"/>
            </a:solidFill>
            <a:prstDash val="solid"/>
            <a:round/>
            <a:headEnd len="med" w="med" type="none"/>
            <a:tailEnd len="med" w="med" type="none"/>
          </a:ln>
        </p:spPr>
      </p:cxnSp>
      <p:sp>
        <p:nvSpPr>
          <p:cNvPr id="12" name="Shape 12"/>
          <p:cNvSpPr txBox="1"/>
          <p:nvPr>
            <p:ph type="ctr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Shape 13"/>
          <p:cNvSpPr txBox="1"/>
          <p:nvPr>
            <p:ph idx="1" type="subTitle"/>
          </p:nvPr>
        </p:nvSpPr>
        <p:spPr>
          <a:xfrm>
            <a:off x="512700" y="3840639"/>
            <a:ext cx="8118600" cy="7875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accent1"/>
                </a:solidFill>
              </a:defRPr>
            </a:lvl1pPr>
            <a:lvl2pPr lvl="1">
              <a:spcBef>
                <a:spcPts val="0"/>
              </a:spcBef>
              <a:buNone/>
              <a:defRPr>
                <a:solidFill>
                  <a:schemeClr val="accent1"/>
                </a:solidFill>
              </a:defRPr>
            </a:lvl2pPr>
            <a:lvl3pPr lvl="2">
              <a:spcBef>
                <a:spcPts val="0"/>
              </a:spcBef>
              <a:buNone/>
              <a:defRPr>
                <a:solidFill>
                  <a:schemeClr val="accent1"/>
                </a:solidFill>
              </a:defRPr>
            </a:lvl3pPr>
            <a:lvl4pPr lvl="3">
              <a:spcBef>
                <a:spcPts val="0"/>
              </a:spcBef>
              <a:buNone/>
              <a:defRPr>
                <a:solidFill>
                  <a:schemeClr val="accent1"/>
                </a:solidFill>
              </a:defRPr>
            </a:lvl4pPr>
            <a:lvl5pPr lvl="4">
              <a:spcBef>
                <a:spcPts val="0"/>
              </a:spcBef>
              <a:buNone/>
              <a:defRPr>
                <a:solidFill>
                  <a:schemeClr val="accent1"/>
                </a:solidFill>
              </a:defRPr>
            </a:lvl5pPr>
            <a:lvl6pPr lvl="5">
              <a:spcBef>
                <a:spcPts val="0"/>
              </a:spcBef>
              <a:buNone/>
              <a:defRPr>
                <a:solidFill>
                  <a:schemeClr val="accent1"/>
                </a:solidFill>
              </a:defRPr>
            </a:lvl6pPr>
            <a:lvl7pPr lvl="6">
              <a:spcBef>
                <a:spcPts val="0"/>
              </a:spcBef>
              <a:buNone/>
              <a:defRPr>
                <a:solidFill>
                  <a:schemeClr val="accent1"/>
                </a:solidFill>
              </a:defRPr>
            </a:lvl7pPr>
            <a:lvl8pPr lvl="7">
              <a:spcBef>
                <a:spcPts val="0"/>
              </a:spcBef>
              <a:buNone/>
              <a:defRPr>
                <a:solidFill>
                  <a:schemeClr val="accent1"/>
                </a:solidFill>
              </a:defRPr>
            </a:lvl8pPr>
            <a:lvl9pPr lvl="8">
              <a:spcBef>
                <a:spcPts val="0"/>
              </a:spcBef>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039650"/>
            <a:ext cx="8520600" cy="2106300"/>
          </a:xfrm>
          <a:prstGeom prst="rect">
            <a:avLst/>
          </a:prstGeom>
        </p:spPr>
        <p:txBody>
          <a:bodyPr anchorCtr="0" anchor="b"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5" name="Shape 15"/>
        <p:cNvGrpSpPr/>
        <p:nvPr/>
      </p:nvGrpSpPr>
      <p:grpSpPr>
        <a:xfrm>
          <a:off x="0" y="0"/>
          <a:ext cx="0" cy="0"/>
          <a:chOff x="0" y="0"/>
          <a:chExt cx="0" cy="0"/>
        </a:xfrm>
      </p:grpSpPr>
      <p:cxnSp>
        <p:nvCxnSpPr>
          <p:cNvPr id="16" name="Shape 16"/>
          <p:cNvCxnSpPr/>
          <p:nvPr/>
        </p:nvCxnSpPr>
        <p:spPr>
          <a:xfrm>
            <a:off x="641934" y="3597500"/>
            <a:ext cx="390300" cy="0"/>
          </a:xfrm>
          <a:prstGeom prst="straightConnector1">
            <a:avLst/>
          </a:prstGeom>
          <a:noFill/>
          <a:ln cap="flat" cmpd="sng" w="28575">
            <a:solidFill>
              <a:schemeClr val="lt2"/>
            </a:solidFill>
            <a:prstDash val="solid"/>
            <a:round/>
            <a:headEnd len="med" w="med" type="none"/>
            <a:tailEnd len="med" w="med" type="none"/>
          </a:ln>
        </p:spPr>
      </p:cxnSp>
      <p:sp>
        <p:nvSpPr>
          <p:cNvPr id="17" name="Shape 17"/>
          <p:cNvSpPr txBox="1"/>
          <p:nvPr>
            <p:ph type="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accent1"/>
                </a:solidFill>
              </a:defRPr>
            </a:lvl1pPr>
            <a:lvl2pPr lvl="1">
              <a:spcBef>
                <a:spcPts val="0"/>
              </a:spcBef>
              <a:buNone/>
              <a:defRPr>
                <a:solidFill>
                  <a:schemeClr val="accent1"/>
                </a:solidFill>
              </a:defRPr>
            </a:lvl2pPr>
            <a:lvl3pPr lvl="2">
              <a:spcBef>
                <a:spcPts val="0"/>
              </a:spcBef>
              <a:buNone/>
              <a:defRPr>
                <a:solidFill>
                  <a:schemeClr val="accent1"/>
                </a:solidFill>
              </a:defRPr>
            </a:lvl3pPr>
            <a:lvl4pPr lvl="3">
              <a:spcBef>
                <a:spcPts val="0"/>
              </a:spcBef>
              <a:buNone/>
              <a:defRPr>
                <a:solidFill>
                  <a:schemeClr val="accent1"/>
                </a:solidFill>
              </a:defRPr>
            </a:lvl4pPr>
            <a:lvl5pPr lvl="4">
              <a:spcBef>
                <a:spcPts val="0"/>
              </a:spcBef>
              <a:buNone/>
              <a:defRPr>
                <a:solidFill>
                  <a:schemeClr val="accent1"/>
                </a:solidFill>
              </a:defRPr>
            </a:lvl5pPr>
            <a:lvl6pPr lvl="5">
              <a:spcBef>
                <a:spcPts val="0"/>
              </a:spcBef>
              <a:buNone/>
              <a:defRPr>
                <a:solidFill>
                  <a:schemeClr val="accent1"/>
                </a:solidFill>
              </a:defRPr>
            </a:lvl6pPr>
            <a:lvl7pPr lvl="6">
              <a:spcBef>
                <a:spcPts val="0"/>
              </a:spcBef>
              <a:buNone/>
              <a:defRPr>
                <a:solidFill>
                  <a:schemeClr val="accent1"/>
                </a:solidFill>
              </a:defRPr>
            </a:lvl7pPr>
            <a:lvl8pPr lvl="7">
              <a:spcBef>
                <a:spcPts val="0"/>
              </a:spcBef>
              <a:buNone/>
              <a:defRPr>
                <a:solidFill>
                  <a:schemeClr val="accent1"/>
                </a:solidFill>
              </a:defRPr>
            </a:lvl8pPr>
            <a:lvl9pPr lvl="8">
              <a:spcBef>
                <a:spcPts val="0"/>
              </a:spcBef>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171600"/>
            <a:ext cx="8520600" cy="3397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3117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2" type="body"/>
          </p:nvPr>
        </p:nvSpPr>
        <p:spPr>
          <a:xfrm>
            <a:off x="48324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accent1"/>
                </a:solidFill>
              </a:defRPr>
            </a:lvl1pPr>
            <a:lvl2pPr lvl="1">
              <a:spcBef>
                <a:spcPts val="0"/>
              </a:spcBef>
              <a:buNone/>
              <a:defRPr>
                <a:solidFill>
                  <a:schemeClr val="accent1"/>
                </a:solidFill>
              </a:defRPr>
            </a:lvl2pPr>
            <a:lvl3pPr lvl="2">
              <a:spcBef>
                <a:spcPts val="0"/>
              </a:spcBef>
              <a:buNone/>
              <a:defRPr>
                <a:solidFill>
                  <a:schemeClr val="accent1"/>
                </a:solidFill>
              </a:defRPr>
            </a:lvl3pPr>
            <a:lvl4pPr lvl="3">
              <a:spcBef>
                <a:spcPts val="0"/>
              </a:spcBef>
              <a:buNone/>
              <a:defRPr>
                <a:solidFill>
                  <a:schemeClr val="accent1"/>
                </a:solidFill>
              </a:defRPr>
            </a:lvl4pPr>
            <a:lvl5pPr lvl="4">
              <a:spcBef>
                <a:spcPts val="0"/>
              </a:spcBef>
              <a:buNone/>
              <a:defRPr>
                <a:solidFill>
                  <a:schemeClr val="accent1"/>
                </a:solidFill>
              </a:defRPr>
            </a:lvl5pPr>
            <a:lvl6pPr lvl="5">
              <a:spcBef>
                <a:spcPts val="0"/>
              </a:spcBef>
              <a:buNone/>
              <a:defRPr>
                <a:solidFill>
                  <a:schemeClr val="accent1"/>
                </a:solidFill>
              </a:defRPr>
            </a:lvl6pPr>
            <a:lvl7pPr lvl="6">
              <a:spcBef>
                <a:spcPts val="0"/>
              </a:spcBef>
              <a:buNone/>
              <a:defRPr>
                <a:solidFill>
                  <a:schemeClr val="accent1"/>
                </a:solidFill>
              </a:defRPr>
            </a:lvl7pPr>
            <a:lvl8pPr lvl="7">
              <a:spcBef>
                <a:spcPts val="0"/>
              </a:spcBef>
              <a:buNone/>
              <a:defRPr>
                <a:solidFill>
                  <a:schemeClr val="accent1"/>
                </a:solidFill>
              </a:defRPr>
            </a:lvl8pPr>
            <a:lvl9pPr lvl="8">
              <a:spcBef>
                <a:spcPts val="0"/>
              </a:spcBef>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Shape 41"/>
          <p:cNvCxnSpPr/>
          <p:nvPr/>
        </p:nvCxnSpPr>
        <p:spPr>
          <a:xfrm>
            <a:off x="5029675" y="4495500"/>
            <a:ext cx="686400" cy="0"/>
          </a:xfrm>
          <a:prstGeom prst="straightConnector1">
            <a:avLst/>
          </a:prstGeom>
          <a:noFill/>
          <a:ln cap="flat" cmpd="sng" w="19050">
            <a:solidFill>
              <a:schemeClr val="lt2"/>
            </a:solidFill>
            <a:prstDash val="solid"/>
            <a:round/>
            <a:headEnd len="med" w="med" type="none"/>
            <a:tailEnd len="med" w="med" type="none"/>
          </a:ln>
        </p:spPr>
      </p:cxnSp>
      <p:sp>
        <p:nvSpPr>
          <p:cNvPr id="42" name="Shape 42"/>
          <p:cNvSpPr txBox="1"/>
          <p:nvPr>
            <p:ph type="title"/>
          </p:nvPr>
        </p:nvSpPr>
        <p:spPr>
          <a:xfrm>
            <a:off x="265500" y="1382350"/>
            <a:ext cx="4045200" cy="1333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Shape 43"/>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accent1"/>
                </a:solidFill>
              </a:defRPr>
            </a:lvl1pPr>
            <a:lvl2pPr lvl="1">
              <a:spcBef>
                <a:spcPts val="0"/>
              </a:spcBef>
              <a:buNone/>
              <a:defRPr>
                <a:solidFill>
                  <a:schemeClr val="accent1"/>
                </a:solidFill>
              </a:defRPr>
            </a:lvl2pPr>
            <a:lvl3pPr lvl="2">
              <a:spcBef>
                <a:spcPts val="0"/>
              </a:spcBef>
              <a:buNone/>
              <a:defRPr>
                <a:solidFill>
                  <a:schemeClr val="accent1"/>
                </a:solidFill>
              </a:defRPr>
            </a:lvl3pPr>
            <a:lvl4pPr lvl="3">
              <a:spcBef>
                <a:spcPts val="0"/>
              </a:spcBef>
              <a:buNone/>
              <a:defRPr>
                <a:solidFill>
                  <a:schemeClr val="accent1"/>
                </a:solidFill>
              </a:defRPr>
            </a:lvl4pPr>
            <a:lvl5pPr lvl="4">
              <a:spcBef>
                <a:spcPts val="0"/>
              </a:spcBef>
              <a:buNone/>
              <a:defRPr>
                <a:solidFill>
                  <a:schemeClr val="accent1"/>
                </a:solidFill>
              </a:defRPr>
            </a:lvl5pPr>
            <a:lvl6pPr lvl="5">
              <a:spcBef>
                <a:spcPts val="0"/>
              </a:spcBef>
              <a:buNone/>
              <a:defRPr>
                <a:solidFill>
                  <a:schemeClr val="accent1"/>
                </a:solidFill>
              </a:defRPr>
            </a:lvl6pPr>
            <a:lvl7pPr lvl="6">
              <a:spcBef>
                <a:spcPts val="0"/>
              </a:spcBef>
              <a:buNone/>
              <a:defRPr>
                <a:solidFill>
                  <a:schemeClr val="accent1"/>
                </a:solidFill>
              </a:defRPr>
            </a:lvl7pPr>
            <a:lvl8pPr lvl="7">
              <a:spcBef>
                <a:spcPts val="0"/>
              </a:spcBef>
              <a:buNone/>
              <a:defRPr>
                <a:solidFill>
                  <a:schemeClr val="accent1"/>
                </a:solidFill>
              </a:defRPr>
            </a:lvl8pPr>
            <a:lvl9pPr lvl="8">
              <a:spcBef>
                <a:spcPts val="0"/>
              </a:spcBef>
              <a:buNone/>
              <a:defRPr>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Shape 7"/>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1"/>
                </a:solidFill>
                <a:latin typeface="Old Standard TT"/>
                <a:ea typeface="Old Standard TT"/>
                <a:cs typeface="Old Standard TT"/>
                <a:sym typeface="Old Standard TT"/>
              </a:defRPr>
            </a:lvl1pPr>
            <a:lvl2pPr lvl="1" algn="r">
              <a:spcBef>
                <a:spcPts val="0"/>
              </a:spcBef>
              <a:buNone/>
              <a:defRPr sz="1000">
                <a:solidFill>
                  <a:schemeClr val="dk1"/>
                </a:solidFill>
                <a:latin typeface="Old Standard TT"/>
                <a:ea typeface="Old Standard TT"/>
                <a:cs typeface="Old Standard TT"/>
                <a:sym typeface="Old Standard TT"/>
              </a:defRPr>
            </a:lvl2pPr>
            <a:lvl3pPr lvl="2" algn="r">
              <a:spcBef>
                <a:spcPts val="0"/>
              </a:spcBef>
              <a:buNone/>
              <a:defRPr sz="1000">
                <a:solidFill>
                  <a:schemeClr val="dk1"/>
                </a:solidFill>
                <a:latin typeface="Old Standard TT"/>
                <a:ea typeface="Old Standard TT"/>
                <a:cs typeface="Old Standard TT"/>
                <a:sym typeface="Old Standard TT"/>
              </a:defRPr>
            </a:lvl3pPr>
            <a:lvl4pPr lvl="3" algn="r">
              <a:spcBef>
                <a:spcPts val="0"/>
              </a:spcBef>
              <a:buNone/>
              <a:defRPr sz="1000">
                <a:solidFill>
                  <a:schemeClr val="dk1"/>
                </a:solidFill>
                <a:latin typeface="Old Standard TT"/>
                <a:ea typeface="Old Standard TT"/>
                <a:cs typeface="Old Standard TT"/>
                <a:sym typeface="Old Standard TT"/>
              </a:defRPr>
            </a:lvl4pPr>
            <a:lvl5pPr lvl="4" algn="r">
              <a:spcBef>
                <a:spcPts val="0"/>
              </a:spcBef>
              <a:buNone/>
              <a:defRPr sz="1000">
                <a:solidFill>
                  <a:schemeClr val="dk1"/>
                </a:solidFill>
                <a:latin typeface="Old Standard TT"/>
                <a:ea typeface="Old Standard TT"/>
                <a:cs typeface="Old Standard TT"/>
                <a:sym typeface="Old Standard TT"/>
              </a:defRPr>
            </a:lvl5pPr>
            <a:lvl6pPr lvl="5" algn="r">
              <a:spcBef>
                <a:spcPts val="0"/>
              </a:spcBef>
              <a:buNone/>
              <a:defRPr sz="1000">
                <a:solidFill>
                  <a:schemeClr val="dk1"/>
                </a:solidFill>
                <a:latin typeface="Old Standard TT"/>
                <a:ea typeface="Old Standard TT"/>
                <a:cs typeface="Old Standard TT"/>
                <a:sym typeface="Old Standard TT"/>
              </a:defRPr>
            </a:lvl6pPr>
            <a:lvl7pPr lvl="6" algn="r">
              <a:spcBef>
                <a:spcPts val="0"/>
              </a:spcBef>
              <a:buNone/>
              <a:defRPr sz="1000">
                <a:solidFill>
                  <a:schemeClr val="dk1"/>
                </a:solidFill>
                <a:latin typeface="Old Standard TT"/>
                <a:ea typeface="Old Standard TT"/>
                <a:cs typeface="Old Standard TT"/>
                <a:sym typeface="Old Standard TT"/>
              </a:defRPr>
            </a:lvl7pPr>
            <a:lvl8pPr lvl="7" algn="r">
              <a:spcBef>
                <a:spcPts val="0"/>
              </a:spcBef>
              <a:buNone/>
              <a:defRPr sz="1000">
                <a:solidFill>
                  <a:schemeClr val="dk1"/>
                </a:solidFill>
                <a:latin typeface="Old Standard TT"/>
                <a:ea typeface="Old Standard TT"/>
                <a:cs typeface="Old Standard TT"/>
                <a:sym typeface="Old Standard TT"/>
              </a:defRPr>
            </a:lvl8pPr>
            <a:lvl9pPr lvl="8" algn="r">
              <a:spcBef>
                <a:spcPts val="0"/>
              </a:spcBef>
              <a:buNone/>
              <a:defRPr sz="1000">
                <a:solidFill>
                  <a:schemeClr val="dk1"/>
                </a:solidFill>
                <a:latin typeface="Old Standard TT"/>
                <a:ea typeface="Old Standard TT"/>
                <a:cs typeface="Old Standard TT"/>
                <a:sym typeface="Old Standard TT"/>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Conversation Bot in python</a:t>
            </a:r>
            <a:endParaRPr/>
          </a:p>
        </p:txBody>
      </p:sp>
      <p:sp>
        <p:nvSpPr>
          <p:cNvPr id="60" name="Shape 60"/>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By Erik Di Biase &amp; Filippo M. Libardi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Reflections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graphicFrame>
        <p:nvGraphicFramePr>
          <p:cNvPr id="120" name="Shape 120"/>
          <p:cNvGraphicFramePr/>
          <p:nvPr/>
        </p:nvGraphicFramePr>
        <p:xfrm>
          <a:off x="311700" y="1198675"/>
          <a:ext cx="3000000" cy="3000000"/>
        </p:xfrm>
        <a:graphic>
          <a:graphicData uri="http://schemas.openxmlformats.org/drawingml/2006/table">
            <a:tbl>
              <a:tblPr>
                <a:noFill/>
                <a:tableStyleId>{99514439-53F8-4AB2-B3A5-790E1EEEBFB9}</a:tableStyleId>
              </a:tblPr>
              <a:tblGrid>
                <a:gridCol w="4260300"/>
                <a:gridCol w="4260300"/>
              </a:tblGrid>
              <a:tr h="3699950">
                <a:tc>
                  <a:txBody>
                    <a:bodyPr>
                      <a:noAutofit/>
                    </a:bodyPr>
                    <a:lstStyle/>
                    <a:p>
                      <a:pPr indent="-317500" lvl="0" marL="457200" rtl="0">
                        <a:spcBef>
                          <a:spcPts val="0"/>
                        </a:spcBef>
                        <a:spcAft>
                          <a:spcPts val="0"/>
                        </a:spcAft>
                        <a:buSzPts val="1400"/>
                        <a:buFont typeface="Old Standard TT"/>
                        <a:buChar char="●"/>
                      </a:pPr>
                      <a:r>
                        <a:rPr lang="en">
                          <a:latin typeface="Old Standard TT"/>
                          <a:ea typeface="Old Standard TT"/>
                          <a:cs typeface="Old Standard TT"/>
                          <a:sym typeface="Old Standard TT"/>
                        </a:rPr>
                        <a:t>Telegram library unable to receive multiple message update during each states</a:t>
                      </a:r>
                      <a:endParaRPr>
                        <a:latin typeface="Old Standard TT"/>
                        <a:ea typeface="Old Standard TT"/>
                        <a:cs typeface="Old Standard TT"/>
                        <a:sym typeface="Old Standard TT"/>
                      </a:endParaRPr>
                    </a:p>
                    <a:p>
                      <a:pPr indent="0" lvl="0" marL="0">
                        <a:spcBef>
                          <a:spcPts val="0"/>
                        </a:spcBef>
                        <a:spcAft>
                          <a:spcPts val="0"/>
                        </a:spcAft>
                        <a:buNone/>
                      </a:pPr>
                      <a:r>
                        <a:t/>
                      </a:r>
                      <a:endParaRPr>
                        <a:latin typeface="Old Standard TT"/>
                        <a:ea typeface="Old Standard TT"/>
                        <a:cs typeface="Old Standard TT"/>
                        <a:sym typeface="Old Standard TT"/>
                      </a:endParaRPr>
                    </a:p>
                    <a:p>
                      <a:pPr indent="-317500" lvl="0" marL="457200" rtl="0">
                        <a:spcBef>
                          <a:spcPts val="0"/>
                        </a:spcBef>
                        <a:spcAft>
                          <a:spcPts val="0"/>
                        </a:spcAft>
                        <a:buSzPts val="1400"/>
                        <a:buFont typeface="Old Standard TT"/>
                        <a:buChar char="●"/>
                      </a:pPr>
                      <a:r>
                        <a:rPr lang="en">
                          <a:latin typeface="Old Standard TT"/>
                          <a:ea typeface="Old Standard TT"/>
                          <a:cs typeface="Old Standard TT"/>
                          <a:sym typeface="Old Standard TT"/>
                        </a:rPr>
                        <a:t>The bot was unable to distinguish new and old questions, confusing the user</a:t>
                      </a:r>
                      <a:endParaRPr>
                        <a:latin typeface="Old Standard TT"/>
                        <a:ea typeface="Old Standard TT"/>
                        <a:cs typeface="Old Standard TT"/>
                        <a:sym typeface="Old Standard TT"/>
                      </a:endParaRPr>
                    </a:p>
                    <a:p>
                      <a:pPr indent="0" lvl="0" marL="0">
                        <a:spcBef>
                          <a:spcPts val="0"/>
                        </a:spcBef>
                        <a:spcAft>
                          <a:spcPts val="0"/>
                        </a:spcAft>
                        <a:buNone/>
                      </a:pPr>
                      <a:r>
                        <a:t/>
                      </a:r>
                      <a:endParaRPr>
                        <a:latin typeface="Old Standard TT"/>
                        <a:ea typeface="Old Standard TT"/>
                        <a:cs typeface="Old Standard TT"/>
                        <a:sym typeface="Old Standard TT"/>
                      </a:endParaRPr>
                    </a:p>
                    <a:p>
                      <a:pPr indent="0" lvl="0" marL="0" rtl="0">
                        <a:spcBef>
                          <a:spcPts val="0"/>
                        </a:spcBef>
                        <a:spcAft>
                          <a:spcPts val="0"/>
                        </a:spcAft>
                        <a:buNone/>
                      </a:pPr>
                      <a:r>
                        <a:t/>
                      </a:r>
                      <a:endParaRPr>
                        <a:latin typeface="Old Standard TT"/>
                        <a:ea typeface="Old Standard TT"/>
                        <a:cs typeface="Old Standard TT"/>
                        <a:sym typeface="Old Standard TT"/>
                      </a:endParaRPr>
                    </a:p>
                    <a:p>
                      <a:pPr indent="0" lvl="0" marL="0">
                        <a:spcBef>
                          <a:spcPts val="0"/>
                        </a:spcBef>
                        <a:spcAft>
                          <a:spcPts val="0"/>
                        </a:spcAft>
                        <a:buNone/>
                      </a:pPr>
                      <a:r>
                        <a:t/>
                      </a:r>
                      <a:endParaRPr>
                        <a:latin typeface="Old Standard TT"/>
                        <a:ea typeface="Old Standard TT"/>
                        <a:cs typeface="Old Standard TT"/>
                        <a:sym typeface="Old Standard TT"/>
                      </a:endParaRPr>
                    </a:p>
                    <a:p>
                      <a:pPr indent="-317500" lvl="0" marL="457200">
                        <a:spcBef>
                          <a:spcPts val="0"/>
                        </a:spcBef>
                        <a:spcAft>
                          <a:spcPts val="0"/>
                        </a:spcAft>
                        <a:buSzPts val="1400"/>
                        <a:buFont typeface="Old Standard TT"/>
                        <a:buChar char="●"/>
                      </a:pPr>
                      <a:r>
                        <a:rPr lang="en">
                          <a:latin typeface="Old Standard TT"/>
                          <a:ea typeface="Old Standard TT"/>
                          <a:cs typeface="Old Standard TT"/>
                          <a:sym typeface="Old Standard TT"/>
                        </a:rPr>
                        <a:t>The manual implementation of grammatical rules and semantic analysis, could only have been completed with an </a:t>
                      </a:r>
                      <a:r>
                        <a:rPr lang="en">
                          <a:latin typeface="Old Standard TT"/>
                          <a:ea typeface="Old Standard TT"/>
                          <a:cs typeface="Old Standard TT"/>
                          <a:sym typeface="Old Standard TT"/>
                        </a:rPr>
                        <a:t>unbelievable</a:t>
                      </a:r>
                      <a:r>
                        <a:rPr lang="en">
                          <a:latin typeface="Old Standard TT"/>
                          <a:ea typeface="Old Standard TT"/>
                          <a:cs typeface="Old Standard TT"/>
                          <a:sym typeface="Old Standard TT"/>
                        </a:rPr>
                        <a:t> amount of time which wasn’t available</a:t>
                      </a:r>
                      <a:endParaRPr>
                        <a:latin typeface="Old Standard TT"/>
                        <a:ea typeface="Old Standard TT"/>
                        <a:cs typeface="Old Standard TT"/>
                        <a:sym typeface="Old Standard TT"/>
                      </a:endParaRPr>
                    </a:p>
                  </a:txBody>
                  <a:tcPr marT="91425" marB="91425" marR="91425" marL="91425"/>
                </a:tc>
                <a:tc>
                  <a:txBody>
                    <a:bodyPr>
                      <a:noAutofit/>
                    </a:bodyPr>
                    <a:lstStyle/>
                    <a:p>
                      <a:pPr indent="-317500" lvl="0" marL="457200" rtl="0">
                        <a:spcBef>
                          <a:spcPts val="0"/>
                        </a:spcBef>
                        <a:spcAft>
                          <a:spcPts val="0"/>
                        </a:spcAft>
                        <a:buSzPts val="1400"/>
                        <a:buFont typeface="Old Standard TT"/>
                        <a:buChar char="●"/>
                      </a:pPr>
                      <a:r>
                        <a:rPr lang="en">
                          <a:latin typeface="Old Standard TT"/>
                          <a:ea typeface="Old Standard TT"/>
                          <a:cs typeface="Old Standard TT"/>
                          <a:sym typeface="Old Standard TT"/>
                        </a:rPr>
                        <a:t>The bot has been adapted to perform question analysis and answer during sub-state</a:t>
                      </a:r>
                      <a:endParaRPr>
                        <a:latin typeface="Old Standard TT"/>
                        <a:ea typeface="Old Standard TT"/>
                        <a:cs typeface="Old Standard TT"/>
                        <a:sym typeface="Old Standard TT"/>
                      </a:endParaRPr>
                    </a:p>
                    <a:p>
                      <a:pPr indent="0" lvl="0" marL="0" rtl="0">
                        <a:spcBef>
                          <a:spcPts val="0"/>
                        </a:spcBef>
                        <a:spcAft>
                          <a:spcPts val="0"/>
                        </a:spcAft>
                        <a:buNone/>
                      </a:pPr>
                      <a:r>
                        <a:t/>
                      </a:r>
                      <a:endParaRPr>
                        <a:latin typeface="Old Standard TT"/>
                        <a:ea typeface="Old Standard TT"/>
                        <a:cs typeface="Old Standard TT"/>
                        <a:sym typeface="Old Standard TT"/>
                      </a:endParaRPr>
                    </a:p>
                    <a:p>
                      <a:pPr indent="-317500" lvl="0" marL="457200" rtl="0">
                        <a:spcBef>
                          <a:spcPts val="0"/>
                        </a:spcBef>
                        <a:spcAft>
                          <a:spcPts val="0"/>
                        </a:spcAft>
                        <a:buSzPts val="1400"/>
                        <a:buFont typeface="Old Standard TT"/>
                        <a:buChar char="●"/>
                      </a:pPr>
                      <a:r>
                        <a:rPr lang="en">
                          <a:latin typeface="Old Standard TT"/>
                          <a:ea typeface="Old Standard TT"/>
                          <a:cs typeface="Old Standard TT"/>
                          <a:sym typeface="Old Standard TT"/>
                        </a:rPr>
                        <a:t>A </a:t>
                      </a:r>
                      <a:r>
                        <a:rPr lang="en">
                          <a:latin typeface="Old Standard TT"/>
                          <a:ea typeface="Old Standard TT"/>
                          <a:cs typeface="Old Standard TT"/>
                          <a:sym typeface="Old Standard TT"/>
                        </a:rPr>
                        <a:t>preemptive</a:t>
                      </a:r>
                      <a:r>
                        <a:rPr lang="en">
                          <a:latin typeface="Old Standard TT"/>
                          <a:ea typeface="Old Standard TT"/>
                          <a:cs typeface="Old Standard TT"/>
                          <a:sym typeface="Old Standard TT"/>
                        </a:rPr>
                        <a:t> analysis of the current questions database status, allows the bot to switch topic or end the conversation when all question have been asked</a:t>
                      </a:r>
                      <a:endParaRPr>
                        <a:latin typeface="Old Standard TT"/>
                        <a:ea typeface="Old Standard TT"/>
                        <a:cs typeface="Old Standard TT"/>
                        <a:sym typeface="Old Standard TT"/>
                      </a:endParaRPr>
                    </a:p>
                    <a:p>
                      <a:pPr indent="0" lvl="0" marL="0" rtl="0">
                        <a:spcBef>
                          <a:spcPts val="0"/>
                        </a:spcBef>
                        <a:spcAft>
                          <a:spcPts val="0"/>
                        </a:spcAft>
                        <a:buNone/>
                      </a:pPr>
                      <a:r>
                        <a:t/>
                      </a:r>
                      <a:endParaRPr>
                        <a:latin typeface="Old Standard TT"/>
                        <a:ea typeface="Old Standard TT"/>
                        <a:cs typeface="Old Standard TT"/>
                        <a:sym typeface="Old Standard TT"/>
                      </a:endParaRPr>
                    </a:p>
                    <a:p>
                      <a:pPr indent="-317500" lvl="0" marL="457200">
                        <a:spcBef>
                          <a:spcPts val="0"/>
                        </a:spcBef>
                        <a:spcAft>
                          <a:spcPts val="0"/>
                        </a:spcAft>
                        <a:buSzPts val="1400"/>
                        <a:buFont typeface="Old Standard TT"/>
                        <a:buChar char="●"/>
                      </a:pPr>
                      <a:r>
                        <a:rPr lang="en">
                          <a:latin typeface="Old Standard TT"/>
                          <a:ea typeface="Old Standard TT"/>
                          <a:cs typeface="Old Standard TT"/>
                          <a:sym typeface="Old Standard TT"/>
                        </a:rPr>
                        <a:t>The bot uses a simple implementation of the NLTK lexicon, which can perform the semantic anal</a:t>
                      </a:r>
                      <a:r>
                        <a:rPr lang="en">
                          <a:latin typeface="Old Standard TT"/>
                          <a:ea typeface="Old Standard TT"/>
                          <a:cs typeface="Old Standard TT"/>
                          <a:sym typeface="Old Standard TT"/>
                        </a:rPr>
                        <a:t>ysis</a:t>
                      </a:r>
                      <a:r>
                        <a:rPr lang="en">
                          <a:latin typeface="Old Standard TT"/>
                          <a:ea typeface="Old Standard TT"/>
                          <a:cs typeface="Old Standard TT"/>
                          <a:sym typeface="Old Standard TT"/>
                        </a:rPr>
                        <a:t> required without using much computational power</a:t>
                      </a:r>
                      <a:endParaRPr>
                        <a:latin typeface="Old Standard TT"/>
                        <a:ea typeface="Old Standard TT"/>
                        <a:cs typeface="Old Standard TT"/>
                        <a:sym typeface="Old Standard TT"/>
                      </a:endParaRPr>
                    </a:p>
                  </a:txBody>
                  <a:tcPr marT="91425" marB="91425" marR="91425" marL="91425"/>
                </a:tc>
              </a:tr>
            </a:tbl>
          </a:graphicData>
        </a:graphic>
      </p:graphicFrame>
      <p:graphicFrame>
        <p:nvGraphicFramePr>
          <p:cNvPr id="121" name="Shape 121"/>
          <p:cNvGraphicFramePr/>
          <p:nvPr/>
        </p:nvGraphicFramePr>
        <p:xfrm>
          <a:off x="311700" y="349075"/>
          <a:ext cx="3000000" cy="3000000"/>
        </p:xfrm>
        <a:graphic>
          <a:graphicData uri="http://schemas.openxmlformats.org/drawingml/2006/table">
            <a:tbl>
              <a:tblPr>
                <a:noFill/>
                <a:tableStyleId>{99514439-53F8-4AB2-B3A5-790E1EEEBFB9}</a:tableStyleId>
              </a:tblPr>
              <a:tblGrid>
                <a:gridCol w="4260300"/>
                <a:gridCol w="4260300"/>
              </a:tblGrid>
              <a:tr h="611725">
                <a:tc>
                  <a:txBody>
                    <a:bodyPr>
                      <a:noAutofit/>
                    </a:bodyPr>
                    <a:lstStyle/>
                    <a:p>
                      <a:pPr indent="0" lvl="0" marL="0" rtl="0">
                        <a:spcBef>
                          <a:spcPts val="0"/>
                        </a:spcBef>
                        <a:spcAft>
                          <a:spcPts val="0"/>
                        </a:spcAft>
                        <a:buClr>
                          <a:schemeClr val="dk1"/>
                        </a:buClr>
                        <a:buSzPts val="1100"/>
                        <a:buFont typeface="Arial"/>
                        <a:buNone/>
                      </a:pPr>
                      <a:r>
                        <a:rPr lang="en" sz="3000">
                          <a:solidFill>
                            <a:schemeClr val="dk1"/>
                          </a:solidFill>
                          <a:latin typeface="Old Standard TT"/>
                          <a:ea typeface="Old Standard TT"/>
                          <a:cs typeface="Old Standard TT"/>
                          <a:sym typeface="Old Standard TT"/>
                        </a:rPr>
                        <a:t>Issues assessed</a:t>
                      </a:r>
                      <a:endParaRPr sz="3000">
                        <a:solidFill>
                          <a:schemeClr val="dk1"/>
                        </a:solidFill>
                        <a:latin typeface="Old Standard TT"/>
                        <a:ea typeface="Old Standard TT"/>
                        <a:cs typeface="Old Standard TT"/>
                        <a:sym typeface="Old Standard TT"/>
                      </a:endParaRPr>
                    </a:p>
                  </a:txBody>
                  <a:tcPr marT="91425" marB="91425" marR="91425" marL="91425"/>
                </a:tc>
                <a:tc>
                  <a:txBody>
                    <a:bodyPr>
                      <a:noAutofit/>
                    </a:bodyPr>
                    <a:lstStyle/>
                    <a:p>
                      <a:pPr indent="0" lvl="0" marL="0" rtl="0">
                        <a:spcBef>
                          <a:spcPts val="0"/>
                        </a:spcBef>
                        <a:spcAft>
                          <a:spcPts val="0"/>
                        </a:spcAft>
                        <a:buClr>
                          <a:schemeClr val="dk1"/>
                        </a:buClr>
                        <a:buSzPts val="1100"/>
                        <a:buFont typeface="Arial"/>
                        <a:buNone/>
                      </a:pPr>
                      <a:r>
                        <a:rPr lang="en" sz="3000">
                          <a:solidFill>
                            <a:schemeClr val="dk1"/>
                          </a:solidFill>
                          <a:latin typeface="Old Standard TT"/>
                          <a:ea typeface="Old Standard TT"/>
                          <a:cs typeface="Old Standard TT"/>
                          <a:sym typeface="Old Standard TT"/>
                        </a:rPr>
                        <a:t>Solutions applied</a:t>
                      </a:r>
                      <a:endParaRPr sz="3000">
                        <a:solidFill>
                          <a:schemeClr val="dk1"/>
                        </a:solidFill>
                        <a:latin typeface="Old Standard TT"/>
                        <a:ea typeface="Old Standard TT"/>
                        <a:cs typeface="Old Standard TT"/>
                        <a:sym typeface="Old Standard TT"/>
                      </a:endParaRPr>
                    </a:p>
                    <a:p>
                      <a:pPr indent="0" lvl="0" marL="0">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0" y="170550"/>
            <a:ext cx="9144000" cy="61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Conclusions</a:t>
            </a:r>
            <a:endParaRPr/>
          </a:p>
        </p:txBody>
      </p:sp>
      <p:sp>
        <p:nvSpPr>
          <p:cNvPr id="127" name="Shape 127"/>
          <p:cNvSpPr txBox="1"/>
          <p:nvPr>
            <p:ph type="title"/>
          </p:nvPr>
        </p:nvSpPr>
        <p:spPr>
          <a:xfrm>
            <a:off x="918004" y="783759"/>
            <a:ext cx="8226000" cy="4258200"/>
          </a:xfrm>
          <a:prstGeom prst="rect">
            <a:avLst/>
          </a:prstGeom>
        </p:spPr>
        <p:txBody>
          <a:bodyPr anchorCtr="0" anchor="ctr"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i="1" lang="en" sz="2000">
                <a:solidFill>
                  <a:srgbClr val="FFFFFF"/>
                </a:solidFill>
              </a:rPr>
              <a:t>Afterall, we are satisfied with the project as a proof of our concept of machine learning, although it does not achieve all the tasks we thought of (as it does not generate statistics), there is a solid structure on the top of which we can implement additional features.   </a:t>
            </a:r>
            <a:endParaRPr i="1" sz="2000">
              <a:solidFill>
                <a:srgbClr val="FFFFFF"/>
              </a:solidFill>
            </a:endParaRPr>
          </a:p>
          <a:p>
            <a:pPr indent="0" lvl="0" marL="0" rtl="0">
              <a:lnSpc>
                <a:spcPct val="115000"/>
              </a:lnSpc>
              <a:spcBef>
                <a:spcPts val="1600"/>
              </a:spcBef>
              <a:spcAft>
                <a:spcPts val="0"/>
              </a:spcAft>
              <a:buClr>
                <a:schemeClr val="dk1"/>
              </a:buClr>
              <a:buSzPts val="1100"/>
              <a:buFont typeface="Arial"/>
              <a:buNone/>
            </a:pPr>
            <a:r>
              <a:rPr i="1" lang="en" sz="2000">
                <a:solidFill>
                  <a:srgbClr val="FFFFFF"/>
                </a:solidFill>
              </a:rPr>
              <a:t>The whole process however, allowed us to extend our knowledge about A.I systems, Natural Language Processing and how to configure a bot project.</a:t>
            </a:r>
            <a:br>
              <a:rPr i="1" lang="en" sz="2000">
                <a:solidFill>
                  <a:srgbClr val="FFFFFF"/>
                </a:solidFill>
              </a:rPr>
            </a:br>
            <a:r>
              <a:rPr i="1" lang="en" sz="2000">
                <a:solidFill>
                  <a:srgbClr val="FFFFFF"/>
                </a:solidFill>
              </a:rPr>
              <a:t>Each issue has been assessed correctly and the we finished in time with the project plan. </a:t>
            </a:r>
            <a:endParaRPr i="1" sz="2000">
              <a:solidFill>
                <a:srgbClr val="FFFFFF"/>
              </a:solidFill>
            </a:endParaRPr>
          </a:p>
          <a:p>
            <a:pPr indent="0" lvl="0" marL="0" rtl="0">
              <a:spcBef>
                <a:spcPts val="1600"/>
              </a:spcBef>
              <a:spcAft>
                <a:spcPts val="0"/>
              </a:spcAft>
              <a:buNone/>
            </a:pPr>
            <a:r>
              <a:t/>
            </a:r>
            <a:endParaRPr i="1" sz="20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490250" y="526350"/>
            <a:ext cx="82260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i="1" lang="en" sz="3500"/>
              <a:t>Trying to show the very </a:t>
            </a:r>
            <a:r>
              <a:rPr i="1" lang="en" sz="3500"/>
              <a:t>bottom lines</a:t>
            </a:r>
            <a:r>
              <a:rPr i="1" lang="en" sz="3500"/>
              <a:t> of machine learning. </a:t>
            </a:r>
            <a:br>
              <a:rPr i="1" lang="en" sz="3500"/>
            </a:br>
            <a:r>
              <a:rPr i="1" lang="en" sz="3500"/>
              <a:t>Where in a given knowledge based system, a given agent starts with basic grammar rules and empty databases.</a:t>
            </a:r>
            <a:br>
              <a:rPr i="1" lang="en" sz="3500"/>
            </a:br>
            <a:r>
              <a:rPr i="1" lang="en" sz="3500"/>
              <a:t>It will </a:t>
            </a:r>
            <a:r>
              <a:rPr i="1" lang="en" sz="3500"/>
              <a:t>simultaneously conversate and gain knowledge by what is told to him.</a:t>
            </a:r>
            <a:endParaRPr i="1" sz="3500"/>
          </a:p>
        </p:txBody>
      </p:sp>
      <p:sp>
        <p:nvSpPr>
          <p:cNvPr id="66" name="Shape 66"/>
          <p:cNvSpPr txBox="1"/>
          <p:nvPr>
            <p:ph type="title"/>
          </p:nvPr>
        </p:nvSpPr>
        <p:spPr>
          <a:xfrm>
            <a:off x="114200" y="59025"/>
            <a:ext cx="9029700" cy="62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Introduction</a:t>
            </a:r>
            <a:endParaRPr sz="4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The Project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Technical</a:t>
            </a:r>
            <a:r>
              <a:rPr lang="en"/>
              <a:t> details</a:t>
            </a:r>
            <a:endParaRPr/>
          </a:p>
        </p:txBody>
      </p:sp>
      <p:sp>
        <p:nvSpPr>
          <p:cNvPr id="77" name="Shape 77"/>
          <p:cNvSpPr txBox="1"/>
          <p:nvPr>
            <p:ph idx="2" type="body"/>
          </p:nvPr>
        </p:nvSpPr>
        <p:spPr>
          <a:xfrm>
            <a:off x="4754700" y="206450"/>
            <a:ext cx="4389300" cy="438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Written in:</a:t>
            </a:r>
            <a:endParaRPr/>
          </a:p>
          <a:p>
            <a:pPr indent="-342900" lvl="0" marL="457200" rtl="0">
              <a:spcBef>
                <a:spcPts val="1600"/>
              </a:spcBef>
              <a:spcAft>
                <a:spcPts val="0"/>
              </a:spcAft>
              <a:buSzPts val="1800"/>
              <a:buChar char="●"/>
            </a:pPr>
            <a:r>
              <a:rPr lang="en"/>
              <a:t>python 2.7</a:t>
            </a:r>
            <a:br>
              <a:rPr lang="en"/>
            </a:br>
            <a:endParaRPr/>
          </a:p>
          <a:p>
            <a:pPr indent="0" lvl="0" marL="0" algn="ctr">
              <a:spcBef>
                <a:spcPts val="1600"/>
              </a:spcBef>
              <a:spcAft>
                <a:spcPts val="0"/>
              </a:spcAft>
              <a:buNone/>
            </a:pPr>
            <a:r>
              <a:rPr lang="en"/>
              <a:t>External Modules Imported:</a:t>
            </a:r>
            <a:endParaRPr/>
          </a:p>
          <a:p>
            <a:pPr indent="-342900" lvl="0" marL="457200">
              <a:spcBef>
                <a:spcPts val="1600"/>
              </a:spcBef>
              <a:spcAft>
                <a:spcPts val="0"/>
              </a:spcAft>
              <a:buSzPts val="1800"/>
              <a:buChar char="●"/>
            </a:pPr>
            <a:r>
              <a:rPr lang="en"/>
              <a:t>nltk for NLP</a:t>
            </a:r>
            <a:endParaRPr/>
          </a:p>
          <a:p>
            <a:pPr indent="-342900" lvl="0" marL="457200">
              <a:spcBef>
                <a:spcPts val="1600"/>
              </a:spcBef>
              <a:spcAft>
                <a:spcPts val="0"/>
              </a:spcAft>
              <a:buSzPts val="1800"/>
              <a:buChar char="●"/>
            </a:pPr>
            <a:r>
              <a:rPr lang="en"/>
              <a:t>uuid4 for unique ID’s generation</a:t>
            </a:r>
            <a:endParaRPr/>
          </a:p>
          <a:p>
            <a:pPr indent="-342900" lvl="0" marL="457200" rtl="0">
              <a:spcBef>
                <a:spcPts val="1600"/>
              </a:spcBef>
              <a:spcAft>
                <a:spcPts val="0"/>
              </a:spcAft>
              <a:buSzPts val="1800"/>
              <a:buChar char="●"/>
            </a:pPr>
            <a:r>
              <a:rPr lang="en"/>
              <a:t>sqlite3 for sql databases management</a:t>
            </a:r>
            <a:endParaRPr b="1" sz="5400">
              <a:solidFill>
                <a:srgbClr val="646464"/>
              </a:solidFill>
              <a:latin typeface="Arial"/>
              <a:ea typeface="Arial"/>
              <a:cs typeface="Arial"/>
              <a:sym typeface="Arial"/>
            </a:endParaRPr>
          </a:p>
          <a:p>
            <a:pPr indent="-342900" lvl="0" marL="457200">
              <a:spcBef>
                <a:spcPts val="1600"/>
              </a:spcBef>
              <a:spcAft>
                <a:spcPts val="1600"/>
              </a:spcAft>
              <a:buSzPts val="1800"/>
              <a:buChar char="●"/>
            </a:pPr>
            <a:r>
              <a:rPr lang="en"/>
              <a:t>Python-telegram-bot </a:t>
            </a:r>
            <a:r>
              <a:rPr lang="en"/>
              <a:t>is a python interface for the </a:t>
            </a:r>
            <a:r>
              <a:rPr lang="en"/>
              <a:t>official</a:t>
            </a:r>
            <a:r>
              <a:rPr lang="en"/>
              <a:t> </a:t>
            </a:r>
            <a:r>
              <a:rPr lang="en"/>
              <a:t>Telegram</a:t>
            </a:r>
            <a:r>
              <a:rPr lang="en"/>
              <a:t> bot API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114200" y="59025"/>
            <a:ext cx="8520600" cy="623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4200"/>
              <a:t>Procedure</a:t>
            </a:r>
            <a:endParaRPr sz="4200"/>
          </a:p>
        </p:txBody>
      </p:sp>
      <p:sp>
        <p:nvSpPr>
          <p:cNvPr id="83" name="Shape 83"/>
          <p:cNvSpPr txBox="1"/>
          <p:nvPr>
            <p:ph idx="1" type="body"/>
          </p:nvPr>
        </p:nvSpPr>
        <p:spPr>
          <a:xfrm>
            <a:off x="1301025" y="1146150"/>
            <a:ext cx="4238100" cy="3602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AutoNum type="arabicPeriod"/>
            </a:pPr>
            <a:r>
              <a:rPr lang="en" sz="1800"/>
              <a:t>Program parses data perceived to knowledge base</a:t>
            </a:r>
            <a:br>
              <a:rPr lang="en" sz="1800"/>
            </a:br>
            <a:endParaRPr sz="1800"/>
          </a:p>
          <a:p>
            <a:pPr indent="-342900" lvl="0" marL="457200">
              <a:spcBef>
                <a:spcPts val="1600"/>
              </a:spcBef>
              <a:spcAft>
                <a:spcPts val="0"/>
              </a:spcAft>
              <a:buSzPts val="1800"/>
              <a:buAutoNum type="arabicPeriod"/>
            </a:pPr>
            <a:r>
              <a:rPr lang="en" sz="1800"/>
              <a:t>Knowledge base analyses and list possible actions consequently (is a question or an affirmation)</a:t>
            </a:r>
            <a:br>
              <a:rPr lang="en" sz="1800"/>
            </a:br>
            <a:endParaRPr sz="1800"/>
          </a:p>
          <a:p>
            <a:pPr indent="-342900" lvl="0" marL="457200">
              <a:spcBef>
                <a:spcPts val="1600"/>
              </a:spcBef>
              <a:spcAft>
                <a:spcPts val="0"/>
              </a:spcAft>
              <a:buSzPts val="1800"/>
              <a:buAutoNum type="arabicPeriod"/>
            </a:pPr>
            <a:r>
              <a:rPr lang="en" sz="1800"/>
              <a:t>Program takes action and parses back to knowledge base the choice taken</a:t>
            </a:r>
            <a:endParaRPr sz="1800"/>
          </a:p>
          <a:p>
            <a:pPr indent="0" lvl="0" marL="0">
              <a:spcBef>
                <a:spcPts val="1600"/>
              </a:spcBef>
              <a:spcAft>
                <a:spcPts val="1600"/>
              </a:spcAft>
              <a:buNone/>
            </a:pPr>
            <a:r>
              <a:t/>
            </a:r>
            <a:endParaRPr sz="1800"/>
          </a:p>
        </p:txBody>
      </p:sp>
      <p:pic>
        <p:nvPicPr>
          <p:cNvPr id="84" name="Shape 84"/>
          <p:cNvPicPr preferRelativeResize="0"/>
          <p:nvPr/>
        </p:nvPicPr>
        <p:blipFill>
          <a:blip r:embed="rId3">
            <a:alphaModFix/>
          </a:blip>
          <a:stretch>
            <a:fillRect/>
          </a:stretch>
        </p:blipFill>
        <p:spPr>
          <a:xfrm>
            <a:off x="7575375" y="1927225"/>
            <a:ext cx="890375" cy="1289050"/>
          </a:xfrm>
          <a:prstGeom prst="rect">
            <a:avLst/>
          </a:prstGeom>
          <a:noFill/>
          <a:ln>
            <a:noFill/>
          </a:ln>
        </p:spPr>
      </p:pic>
      <p:sp>
        <p:nvSpPr>
          <p:cNvPr id="85" name="Shape 85"/>
          <p:cNvSpPr/>
          <p:nvPr/>
        </p:nvSpPr>
        <p:spPr>
          <a:xfrm flipH="1" rot="10800000">
            <a:off x="5302975" y="991350"/>
            <a:ext cx="992700" cy="37572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flipH="1">
            <a:off x="342975" y="1065300"/>
            <a:ext cx="992700" cy="37641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105225" y="211625"/>
            <a:ext cx="8520600" cy="73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200"/>
              <a:t>Topics covered and researched: </a:t>
            </a:r>
            <a:endParaRPr sz="4200"/>
          </a:p>
        </p:txBody>
      </p:sp>
      <p:sp>
        <p:nvSpPr>
          <p:cNvPr id="92" name="Shape 92"/>
          <p:cNvSpPr txBox="1"/>
          <p:nvPr>
            <p:ph idx="1" type="body"/>
          </p:nvPr>
        </p:nvSpPr>
        <p:spPr>
          <a:xfrm>
            <a:off x="105225" y="1059225"/>
            <a:ext cx="8126100" cy="4084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800"/>
              <a:t>Natural Language Processing: </a:t>
            </a:r>
            <a:r>
              <a:rPr lang="en" sz="1800"/>
              <a:t>Interpreting human text inputs, understanding what is the topic of the sentence is something can only being achieved having a massive database of words and samples, this was provided us by nltk library. The Natural Language Toolkit, or more commonly NLTK, is a suite of libraries and programs for symbolic and statistical natural language processing for English written in the Python programming language.</a:t>
            </a:r>
            <a:endParaRPr sz="1100">
              <a:latin typeface="Arial"/>
              <a:ea typeface="Arial"/>
              <a:cs typeface="Arial"/>
              <a:sym typeface="Arial"/>
            </a:endParaRPr>
          </a:p>
          <a:p>
            <a:pPr indent="0" lvl="0" marL="0">
              <a:spcBef>
                <a:spcPts val="1600"/>
              </a:spcBef>
              <a:spcAft>
                <a:spcPts val="0"/>
              </a:spcAft>
              <a:buClr>
                <a:schemeClr val="dk1"/>
              </a:buClr>
              <a:buSzPts val="1100"/>
              <a:buFont typeface="Arial"/>
              <a:buNone/>
            </a:pPr>
            <a:r>
              <a:rPr lang="en" sz="1800"/>
              <a:t>Having a given sentence the module provides some tools for dividing it in “clusters”, it then generates by a developer-decided algorithm a hierarchy diagram of all the words assigning them a probability of belonging to a certain topic based on the words next to it. It so generates a class-based language model, also known as </a:t>
            </a:r>
            <a:r>
              <a:rPr i="1" lang="en" sz="1800" u="sng"/>
              <a:t>cluster n-gram model</a:t>
            </a:r>
            <a:r>
              <a:rPr lang="en" sz="1800"/>
              <a:t>.</a:t>
            </a:r>
            <a:endParaRPr sz="1800"/>
          </a:p>
          <a:p>
            <a:pPr indent="0" lvl="0" marL="0" rtl="0">
              <a:spcBef>
                <a:spcPts val="1600"/>
              </a:spcBef>
              <a:spcAft>
                <a:spcPts val="1600"/>
              </a:spcAft>
              <a:buNone/>
            </a:pPr>
            <a:r>
              <a:rPr lang="en" sz="1800"/>
              <a:t>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pic>
        <p:nvPicPr>
          <p:cNvPr id="97" name="Shape 97"/>
          <p:cNvPicPr preferRelativeResize="0"/>
          <p:nvPr/>
        </p:nvPicPr>
        <p:blipFill>
          <a:blip r:embed="rId3">
            <a:alphaModFix/>
          </a:blip>
          <a:stretch>
            <a:fillRect/>
          </a:stretch>
        </p:blipFill>
        <p:spPr>
          <a:xfrm>
            <a:off x="0" y="530025"/>
            <a:ext cx="8830324" cy="4548526"/>
          </a:xfrm>
          <a:prstGeom prst="rect">
            <a:avLst/>
          </a:prstGeom>
          <a:noFill/>
          <a:ln>
            <a:noFill/>
          </a:ln>
        </p:spPr>
      </p:pic>
      <p:sp>
        <p:nvSpPr>
          <p:cNvPr id="98" name="Shape 98"/>
          <p:cNvSpPr txBox="1"/>
          <p:nvPr>
            <p:ph type="title"/>
          </p:nvPr>
        </p:nvSpPr>
        <p:spPr>
          <a:xfrm>
            <a:off x="262575" y="-135825"/>
            <a:ext cx="8520600" cy="73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200"/>
              <a:t>Topics covered concept: </a:t>
            </a:r>
            <a:endParaRPr sz="4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105225" y="211625"/>
            <a:ext cx="8520600" cy="73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200"/>
              <a:t>Topics covered and researched: </a:t>
            </a:r>
            <a:endParaRPr sz="4200"/>
          </a:p>
        </p:txBody>
      </p:sp>
      <p:sp>
        <p:nvSpPr>
          <p:cNvPr id="104" name="Shape 104"/>
          <p:cNvSpPr txBox="1"/>
          <p:nvPr>
            <p:ph idx="1" type="body"/>
          </p:nvPr>
        </p:nvSpPr>
        <p:spPr>
          <a:xfrm>
            <a:off x="105225" y="1059225"/>
            <a:ext cx="8126100" cy="4084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800"/>
              <a:t>Finite State Machine</a:t>
            </a:r>
            <a:r>
              <a:rPr lang="en" sz="1800"/>
              <a:t>: The main conversation handler agent can change its behaviour in runtime, it in fact determines the state it is in. The states will be explained in the next class diagram. The agent sits in a </a:t>
            </a:r>
            <a:r>
              <a:rPr i="1" lang="en" sz="1800" u="sng"/>
              <a:t>deterministic environment</a:t>
            </a:r>
            <a:r>
              <a:rPr lang="en" sz="1800"/>
              <a:t>, so each single choice is based on analysis of the sentence provided.</a:t>
            </a:r>
            <a:endParaRPr sz="1800"/>
          </a:p>
          <a:p>
            <a:pPr indent="0" lvl="0" marL="0">
              <a:spcBef>
                <a:spcPts val="1600"/>
              </a:spcBef>
              <a:spcAft>
                <a:spcPts val="0"/>
              </a:spcAft>
              <a:buNone/>
            </a:pPr>
            <a:r>
              <a:rPr b="1" lang="en" sz="1800"/>
              <a:t>Machine Learning:</a:t>
            </a:r>
            <a:r>
              <a:rPr lang="en" sz="1800"/>
              <a:t> Instead of providing the agent a large local databases, we decided to give it only a small .db file where it will store users details, questions corresponding answers (three tables in total). </a:t>
            </a:r>
            <a:br>
              <a:rPr lang="en" sz="1800"/>
            </a:br>
            <a:r>
              <a:rPr lang="en" sz="1800"/>
              <a:t>Only when it will need to solve language issues it will appeal to a module provided optimised database (see next point). </a:t>
            </a:r>
            <a:br>
              <a:rPr lang="en" sz="1800"/>
            </a:br>
            <a:r>
              <a:rPr lang="en" sz="1800"/>
              <a:t>On any other occasion it will start not only enlarging its local databases but will also be in the condition to retrieve user’s data of who answered what and returning statistics. </a:t>
            </a:r>
            <a:endParaRPr sz="1800"/>
          </a:p>
          <a:p>
            <a:pPr indent="0" lvl="0" marL="0" rtl="0">
              <a:spcBef>
                <a:spcPts val="1600"/>
              </a:spcBef>
              <a:spcAft>
                <a:spcPts val="160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105225" y="211625"/>
            <a:ext cx="8520600" cy="48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States Transition Diagram</a:t>
            </a:r>
            <a:endParaRPr/>
          </a:p>
        </p:txBody>
      </p:sp>
      <p:pic>
        <p:nvPicPr>
          <p:cNvPr id="110" name="Shape 110"/>
          <p:cNvPicPr preferRelativeResize="0"/>
          <p:nvPr/>
        </p:nvPicPr>
        <p:blipFill>
          <a:blip r:embed="rId3">
            <a:alphaModFix/>
          </a:blip>
          <a:stretch>
            <a:fillRect/>
          </a:stretch>
        </p:blipFill>
        <p:spPr>
          <a:xfrm>
            <a:off x="152400" y="852425"/>
            <a:ext cx="8839197" cy="357759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