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2" r:id="rId4"/>
    <p:sldId id="283" r:id="rId5"/>
    <p:sldId id="262" r:id="rId6"/>
    <p:sldId id="261" r:id="rId7"/>
    <p:sldId id="281" r:id="rId8"/>
    <p:sldId id="28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85" r:id="rId20"/>
    <p:sldId id="28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E7E"/>
    <a:srgbClr val="15C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2915" autoAdjust="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B78C-87FE-4977-9BBA-4B758EB45EA4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93B59-DAA5-4098-93CE-08A61FAB32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64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2E3E-9CC3-4044-9002-6C044096B2AB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059D-17D6-428C-B60D-9ADA416F7053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2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323-AE48-47B7-A54E-42A0B5C2E1F3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1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DF86-F212-4D26-BF8C-08BD95D3B76C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AD35-9A15-4F08-B30B-A13D687F8062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7035-364D-43B4-AF6E-D421452F4182}" type="datetime1">
              <a:rPr lang="it-IT" smtClean="0"/>
              <a:t>09/03/2021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6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4FBB-A9E3-4AF2-AFDE-0E1173743BA3}" type="datetime1">
              <a:rPr lang="it-IT" smtClean="0"/>
              <a:t>09/03/2021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0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1A11-6141-4AE1-86D6-DC750CA93C94}" type="datetime1">
              <a:rPr lang="it-IT" smtClean="0"/>
              <a:t>09/03/2021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312E-72AB-4C01-9F96-062913FB71C8}" type="datetime1">
              <a:rPr lang="it-IT" smtClean="0"/>
              <a:t>09/03/2021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0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9ACF-E3C7-447C-A575-48D4E90C35B7}" type="datetime1">
              <a:rPr lang="it-IT" smtClean="0"/>
              <a:t>09/03/2021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1D2E-39E3-4FB0-91D1-A98BC4DBA647}" type="datetime1">
              <a:rPr lang="it-IT" smtClean="0"/>
              <a:t>09/03/2021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2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326A-15F7-4428-AFB8-F590525A406A}" type="datetime1">
              <a:rPr lang="it-IT" smtClean="0"/>
              <a:t>09/03/2021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bapps.com/blog/introduction-to-pip-and-virtualenv-python/?utm_source=feedl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latest/" TargetMode="External"/><Relationship Id="rId2" Type="http://schemas.openxmlformats.org/officeDocument/2006/relationships/hyperlink" Target="https://matplotlib.org/conten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google-colab-f2fff97f594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gif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it-it/services/cognitive-services/computer-vision/" TargetMode="External"/><Relationship Id="rId2" Type="http://schemas.openxmlformats.org/officeDocument/2006/relationships/hyperlink" Target="http://places2.csail.mit.edu/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dall-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5BAC3-1D58-4A84-84BE-A1B64C742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and Artificial Intelligence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93159C-0A4A-45A3-8CB1-FFF6E3DA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5774"/>
            <a:ext cx="6858000" cy="646043"/>
          </a:xfrm>
        </p:spPr>
        <p:txBody>
          <a:bodyPr/>
          <a:lstStyle/>
          <a:p>
            <a:r>
              <a:rPr lang="en-US" dirty="0"/>
              <a:t>Lab 01 – Introduction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E3FA3BE-41EA-47DB-9390-C4C3848DD7E1}"/>
              </a:ext>
            </a:extLst>
          </p:cNvPr>
          <p:cNvSpPr txBox="1">
            <a:spLocks/>
          </p:cNvSpPr>
          <p:nvPr/>
        </p:nvSpPr>
        <p:spPr>
          <a:xfrm>
            <a:off x="1143000" y="5936974"/>
            <a:ext cx="6858000" cy="6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09/03/2021</a:t>
            </a:r>
          </a:p>
        </p:txBody>
      </p:sp>
    </p:spTree>
    <p:extLst>
      <p:ext uri="{BB962C8B-B14F-4D97-AF65-F5344CB8AC3E}">
        <p14:creationId xmlns:p14="http://schemas.microsoft.com/office/powerpoint/2010/main" val="302028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A3D79-961E-4B29-A43E-8F54E4B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5B7C0-274E-475E-8CE6-4EF4F930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666"/>
            <a:ext cx="7886700" cy="228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Weird</a:t>
            </a:r>
            <a:r>
              <a:rPr lang="it-IT" dirty="0"/>
              <a:t> </a:t>
            </a:r>
            <a:r>
              <a:rPr lang="it-IT" dirty="0" err="1"/>
              <a:t>stuff</a:t>
            </a:r>
            <a:r>
              <a:rPr lang="it-IT" dirty="0"/>
              <a:t>:</a:t>
            </a:r>
          </a:p>
          <a:p>
            <a:r>
              <a:rPr lang="it-IT" dirty="0"/>
              <a:t>Dynamic </a:t>
            </a:r>
            <a:r>
              <a:rPr lang="it-IT" dirty="0" err="1"/>
              <a:t>typing</a:t>
            </a:r>
            <a:endParaRPr lang="it-IT" dirty="0"/>
          </a:p>
          <a:p>
            <a:r>
              <a:rPr lang="it-IT" dirty="0" err="1"/>
              <a:t>Indentation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endParaRPr lang="it-IT" dirty="0"/>
          </a:p>
          <a:p>
            <a:r>
              <a:rPr lang="it-IT" dirty="0"/>
              <a:t>Multiple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2.7 and 3+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3E58D24-1163-4FCD-B976-B225328D83ED}"/>
              </a:ext>
            </a:extLst>
          </p:cNvPr>
          <p:cNvSpPr txBox="1">
            <a:spLocks/>
          </p:cNvSpPr>
          <p:nvPr/>
        </p:nvSpPr>
        <p:spPr>
          <a:xfrm>
            <a:off x="628650" y="4177012"/>
            <a:ext cx="7886700" cy="1894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IDEs</a:t>
            </a:r>
            <a:r>
              <a:rPr lang="it-IT" dirty="0"/>
              <a:t>: </a:t>
            </a:r>
          </a:p>
          <a:p>
            <a:r>
              <a:rPr lang="it-IT" dirty="0" err="1"/>
              <a:t>PyCharm</a:t>
            </a:r>
            <a:endParaRPr lang="it-IT" dirty="0"/>
          </a:p>
          <a:p>
            <a:r>
              <a:rPr lang="it-IT" dirty="0"/>
              <a:t>VS Code</a:t>
            </a:r>
          </a:p>
          <a:p>
            <a:r>
              <a:rPr lang="it-IT" dirty="0" err="1"/>
              <a:t>Bash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i="1" dirty="0" err="1"/>
              <a:t>python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an interactive shell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5F240-169A-4CF6-B3EE-DDC90F88C8FE}"/>
              </a:ext>
            </a:extLst>
          </p:cNvPr>
          <p:cNvSpPr txBox="1">
            <a:spLocks/>
          </p:cNvSpPr>
          <p:nvPr/>
        </p:nvSpPr>
        <p:spPr>
          <a:xfrm>
            <a:off x="3053499" y="6185861"/>
            <a:ext cx="3352800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  <a:hlinkClick r:id="rId2"/>
              </a:rPr>
              <a:t>https://docs.python.org/3/tutorial/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</a:t>
            </a:r>
          </a:p>
          <a:p>
            <a:pPr>
              <a:spcBef>
                <a:spcPts val="0"/>
              </a:spcBef>
              <a:defRPr/>
            </a:pP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9B42DC-D2F4-43D7-A155-5BE2988D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A3D79-961E-4B29-A43E-8F54E4B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Python package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5B7C0-274E-475E-8CE6-4EF4F930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237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Python has an internal system for downloading, storing, and resolving packages. The most common packages (open source, third-party) are available in a repository called the Python Package Index (</a:t>
            </a:r>
            <a:r>
              <a:rPr lang="en-US" sz="2400" dirty="0" err="1"/>
              <a:t>PyPI</a:t>
            </a:r>
            <a:r>
              <a:rPr lang="en-US" sz="2400" dirty="0"/>
              <a:t>).</a:t>
            </a:r>
            <a:endParaRPr lang="it-IT" sz="2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3E58D24-1163-4FCD-B976-B225328D83ED}"/>
              </a:ext>
            </a:extLst>
          </p:cNvPr>
          <p:cNvSpPr txBox="1">
            <a:spLocks/>
          </p:cNvSpPr>
          <p:nvPr/>
        </p:nvSpPr>
        <p:spPr>
          <a:xfrm>
            <a:off x="628650" y="4667689"/>
            <a:ext cx="7886700" cy="999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requirements.txt file is handy for saving all the packages on which the project depends:</a:t>
            </a:r>
          </a:p>
          <a:p>
            <a:pPr marL="0" indent="0">
              <a:buNone/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pip install –r requirements.txt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5F240-169A-4CF6-B3EE-DDC90F88C8FE}"/>
              </a:ext>
            </a:extLst>
          </p:cNvPr>
          <p:cNvSpPr txBox="1">
            <a:spLocks/>
          </p:cNvSpPr>
          <p:nvPr/>
        </p:nvSpPr>
        <p:spPr>
          <a:xfrm>
            <a:off x="3053499" y="6185861"/>
            <a:ext cx="3352800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  <a:hlinkClick r:id="rId2"/>
              </a:rPr>
              <a:t>https://docs.python.org/3/tutorial/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</a:t>
            </a:r>
          </a:p>
          <a:p>
            <a:pPr>
              <a:spcBef>
                <a:spcPts val="0"/>
              </a:spcBef>
              <a:defRPr/>
            </a:pP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7" name="Rounded Rectangle 34">
            <a:extLst>
              <a:ext uri="{FF2B5EF4-FFF2-40B4-BE49-F238E27FC236}">
                <a16:creationId xmlns:a16="http://schemas.microsoft.com/office/drawing/2014/main" id="{5C58DA2E-5D84-419B-A923-6368972B9441}"/>
              </a:ext>
            </a:extLst>
          </p:cNvPr>
          <p:cNvSpPr/>
          <p:nvPr/>
        </p:nvSpPr>
        <p:spPr>
          <a:xfrm>
            <a:off x="614007" y="3327511"/>
            <a:ext cx="7901343" cy="1165467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D9EB3813-6577-4D52-AF6A-FEC25CEB9F3E}"/>
              </a:ext>
            </a:extLst>
          </p:cNvPr>
          <p:cNvSpPr txBox="1"/>
          <p:nvPr/>
        </p:nvSpPr>
        <p:spPr>
          <a:xfrm>
            <a:off x="758293" y="3386178"/>
            <a:ext cx="7315200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pip install numpy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pip install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scipy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==1.2.1  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pip install --user Pillow # install only for current user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FAB0D5-06B4-4BDF-8C32-97ACF4C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20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B8D85-E8B5-47A9-AE7B-1CB1DEC2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Importing</a:t>
            </a:r>
            <a:r>
              <a:rPr lang="it-IT" dirty="0"/>
              <a:t> packages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64A83-5107-41E7-BFC8-C72563F7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11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Python </a:t>
            </a:r>
            <a:r>
              <a:rPr lang="it-IT" dirty="0" err="1"/>
              <a:t>is</a:t>
            </a:r>
            <a:r>
              <a:rPr lang="it-IT" dirty="0"/>
              <a:t> so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packages and libraries. </a:t>
            </a:r>
            <a:r>
              <a:rPr lang="it-IT" dirty="0" err="1"/>
              <a:t>Here’s</a:t>
            </a:r>
            <a:r>
              <a:rPr lang="it-IT" dirty="0"/>
              <a:t> an import of </a:t>
            </a:r>
            <a:r>
              <a:rPr lang="it-IT" i="1" dirty="0" err="1"/>
              <a:t>numpy</a:t>
            </a:r>
            <a:r>
              <a:rPr lang="it-IT" dirty="0"/>
              <a:t> in the shell: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N.B.: pip installs packages system-wide (globally). It may not always be the best solution (compatibility issues between versions, need to be superuser etc.) </a:t>
            </a:r>
            <a:endParaRPr lang="it-IT" dirty="0"/>
          </a:p>
        </p:txBody>
      </p:sp>
      <p:sp>
        <p:nvSpPr>
          <p:cNvPr id="4" name="Rounded Rectangle 34">
            <a:extLst>
              <a:ext uri="{FF2B5EF4-FFF2-40B4-BE49-F238E27FC236}">
                <a16:creationId xmlns:a16="http://schemas.microsoft.com/office/drawing/2014/main" id="{142979A6-5D72-40E3-AF36-08846E319B8B}"/>
              </a:ext>
            </a:extLst>
          </p:cNvPr>
          <p:cNvSpPr/>
          <p:nvPr/>
        </p:nvSpPr>
        <p:spPr>
          <a:xfrm>
            <a:off x="614007" y="2819002"/>
            <a:ext cx="7901343" cy="609998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FFB0771F-D492-4EEF-8983-E9F68A8026FF}"/>
              </a:ext>
            </a:extLst>
          </p:cNvPr>
          <p:cNvSpPr txBox="1"/>
          <p:nvPr/>
        </p:nvSpPr>
        <p:spPr>
          <a:xfrm>
            <a:off x="753250" y="2819002"/>
            <a:ext cx="7315200" cy="38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import numpy as np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4D522-024E-4AC0-BB78-C49FCC4D288A}"/>
              </a:ext>
            </a:extLst>
          </p:cNvPr>
          <p:cNvSpPr txBox="1">
            <a:spLocks/>
          </p:cNvSpPr>
          <p:nvPr/>
        </p:nvSpPr>
        <p:spPr>
          <a:xfrm>
            <a:off x="753250" y="6189150"/>
            <a:ext cx="7637500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  <a:hlinkClick r:id="rId2"/>
              </a:rPr>
              <a:t>https://www.dabapps.com/blog/introduction-to-pip-and-virtualenv-python/?utm_source=feedly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</a:t>
            </a:r>
          </a:p>
          <a:p>
            <a:pPr>
              <a:spcBef>
                <a:spcPts val="0"/>
              </a:spcBef>
              <a:defRPr/>
            </a:pP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67DB15-EABA-46CC-B173-D71C82C7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61D42-46A4-4750-B2B0-83E4380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270B9A-84E6-48D5-836C-613238C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330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an isolated virtual environment </a:t>
            </a:r>
          </a:p>
          <a:p>
            <a:pPr marL="0" indent="0">
              <a:buNone/>
            </a:pPr>
            <a:r>
              <a:rPr lang="it-IT" sz="1600" dirty="0"/>
              <a:t>To </a:t>
            </a:r>
            <a:r>
              <a:rPr lang="it-IT" sz="1600" dirty="0" err="1"/>
              <a:t>install</a:t>
            </a:r>
            <a:r>
              <a:rPr lang="it-IT" sz="1600" dirty="0"/>
              <a:t> 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>
                <a:sym typeface="Wingdings" panose="05000000000000000000" pitchFamily="2" charset="2"/>
                <a:hlinkClick r:id="rId2"/>
              </a:rPr>
              <a:t>https://www.anaconda.com/products/individual#Downloads</a:t>
            </a:r>
            <a:endParaRPr lang="it-IT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600" dirty="0">
                <a:sym typeface="Wingdings" panose="05000000000000000000" pitchFamily="2" charset="2"/>
              </a:rPr>
              <a:t>Legacy 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>
                <a:sym typeface="Wingdings" panose="05000000000000000000" pitchFamily="2" charset="2"/>
                <a:hlinkClick r:id="rId3"/>
              </a:rPr>
              <a:t>https://repo.anaconda.com/archive/</a:t>
            </a:r>
            <a:endParaRPr lang="it-IT" sz="1600" dirty="0"/>
          </a:p>
        </p:txBody>
      </p:sp>
      <p:cxnSp>
        <p:nvCxnSpPr>
          <p:cNvPr id="5" name="Straight Connector 91">
            <a:extLst>
              <a:ext uri="{FF2B5EF4-FFF2-40B4-BE49-F238E27FC236}">
                <a16:creationId xmlns:a16="http://schemas.microsoft.com/office/drawing/2014/main" id="{DD2BBFBC-A714-4EDE-8449-F09755B16353}"/>
              </a:ext>
            </a:extLst>
          </p:cNvPr>
          <p:cNvCxnSpPr>
            <a:cxnSpLocks/>
          </p:cNvCxnSpPr>
          <p:nvPr/>
        </p:nvCxnSpPr>
        <p:spPr>
          <a:xfrm>
            <a:off x="3957484" y="2887893"/>
            <a:ext cx="0" cy="3576280"/>
          </a:xfrm>
          <a:prstGeom prst="line">
            <a:avLst/>
          </a:prstGeom>
          <a:ln w="12700" cap="rnd" cmpd="sng">
            <a:solidFill>
              <a:srgbClr val="40404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949BD8E9-D36B-484B-8405-F507D36DF627}"/>
              </a:ext>
            </a:extLst>
          </p:cNvPr>
          <p:cNvSpPr/>
          <p:nvPr/>
        </p:nvSpPr>
        <p:spPr>
          <a:xfrm>
            <a:off x="4238979" y="4288996"/>
            <a:ext cx="4567084" cy="500547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839A0E80-F778-4E25-A059-00C9FC165CD6}"/>
              </a:ext>
            </a:extLst>
          </p:cNvPr>
          <p:cNvSpPr txBox="1"/>
          <p:nvPr/>
        </p:nvSpPr>
        <p:spPr>
          <a:xfrm>
            <a:off x="4238978" y="4336144"/>
            <a:ext cx="5064837" cy="38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conda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 create –n &lt;name&gt; python=3.8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0693E9D-82CB-4F84-AA58-2FEDD08F9852}"/>
              </a:ext>
            </a:extLst>
          </p:cNvPr>
          <p:cNvSpPr txBox="1">
            <a:spLocks/>
          </p:cNvSpPr>
          <p:nvPr/>
        </p:nvSpPr>
        <p:spPr>
          <a:xfrm>
            <a:off x="4238977" y="3874970"/>
            <a:ext cx="2057400" cy="4202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Creating</a:t>
            </a:r>
            <a:r>
              <a:rPr lang="it-IT" sz="15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a </a:t>
            </a: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virtual</a:t>
            </a:r>
            <a:r>
              <a:rPr lang="it-IT" sz="15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</a:t>
            </a: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env</a:t>
            </a:r>
            <a:endParaRPr lang="it-IT" sz="15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4A6D8D-A312-4F9A-AAB4-8D10945FB783}"/>
              </a:ext>
            </a:extLst>
          </p:cNvPr>
          <p:cNvSpPr txBox="1">
            <a:spLocks/>
          </p:cNvSpPr>
          <p:nvPr/>
        </p:nvSpPr>
        <p:spPr>
          <a:xfrm>
            <a:off x="4238977" y="4919661"/>
            <a:ext cx="4384074" cy="4202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Activating</a:t>
            </a:r>
            <a:r>
              <a:rPr lang="it-IT" sz="15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and </a:t>
            </a: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deactivating</a:t>
            </a:r>
            <a:r>
              <a:rPr lang="it-IT" sz="15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the </a:t>
            </a:r>
            <a:r>
              <a:rPr lang="it-IT" sz="1500" dirty="0" err="1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env</a:t>
            </a:r>
            <a:endParaRPr lang="it-IT" sz="15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95198A7A-9D08-4C42-B854-B044892106C3}"/>
              </a:ext>
            </a:extLst>
          </p:cNvPr>
          <p:cNvSpPr/>
          <p:nvPr/>
        </p:nvSpPr>
        <p:spPr>
          <a:xfrm>
            <a:off x="4246046" y="5342854"/>
            <a:ext cx="4229099" cy="672372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47FEA2CD-EFB8-4937-BC94-1A2B575997D4}"/>
              </a:ext>
            </a:extLst>
          </p:cNvPr>
          <p:cNvSpPr txBox="1"/>
          <p:nvPr/>
        </p:nvSpPr>
        <p:spPr>
          <a:xfrm>
            <a:off x="4234140" y="5308028"/>
            <a:ext cx="4151666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conda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 activate &lt;name&gt;</a:t>
            </a:r>
          </a:p>
          <a:p>
            <a:pPr>
              <a:lnSpc>
                <a:spcPct val="150000"/>
              </a:lnSpc>
            </a:pP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conda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 deactivate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E784B6F-337B-4F6E-B1A7-AF6884FB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49" y="429552"/>
            <a:ext cx="3386102" cy="910392"/>
          </a:xfrm>
          <a:prstGeom prst="rect">
            <a:avLst/>
          </a:prstGeom>
        </p:spPr>
      </p:pic>
      <p:pic>
        <p:nvPicPr>
          <p:cNvPr id="1026" name="Picture 2" descr="Risultato immagini per conda">
            <a:extLst>
              <a:ext uri="{FF2B5EF4-FFF2-40B4-BE49-F238E27FC236}">
                <a16:creationId xmlns:a16="http://schemas.microsoft.com/office/drawing/2014/main" id="{F9CC92DD-E008-4278-9403-826D3DDD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2" y="3650211"/>
            <a:ext cx="2978707" cy="239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F2D204-A286-4750-B90C-EB93283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75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61D42-46A4-4750-B2B0-83E4380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Python: Lists, </a:t>
            </a:r>
            <a:r>
              <a:rPr lang="it-IT" sz="4000" dirty="0" err="1"/>
              <a:t>vectors</a:t>
            </a:r>
            <a:r>
              <a:rPr lang="it-IT" sz="4000" dirty="0"/>
              <a:t> and </a:t>
            </a:r>
            <a:r>
              <a:rPr lang="it-IT" sz="4000" dirty="0" err="1"/>
              <a:t>matrices</a:t>
            </a:r>
            <a:endParaRPr lang="it-IT" sz="4000" dirty="0"/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949BD8E9-D36B-484B-8405-F507D36DF627}"/>
              </a:ext>
            </a:extLst>
          </p:cNvPr>
          <p:cNvSpPr/>
          <p:nvPr/>
        </p:nvSpPr>
        <p:spPr>
          <a:xfrm>
            <a:off x="628650" y="1737838"/>
            <a:ext cx="8044010" cy="1325563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839A0E80-F778-4E25-A059-00C9FC165CD6}"/>
              </a:ext>
            </a:extLst>
          </p:cNvPr>
          <p:cNvSpPr txBox="1"/>
          <p:nvPr/>
        </p:nvSpPr>
        <p:spPr>
          <a:xfrm>
            <a:off x="628650" y="1784986"/>
            <a:ext cx="7870221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a = 5				# scalar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b = [2, 3] 		# list,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len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(b): 2 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c = [[1,2],[3,4]] 	# list of lists.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len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(c): 2 </a:t>
            </a:r>
          </a:p>
        </p:txBody>
      </p:sp>
      <p:sp>
        <p:nvSpPr>
          <p:cNvPr id="18" name="Rounded Rectangle 34">
            <a:extLst>
              <a:ext uri="{FF2B5EF4-FFF2-40B4-BE49-F238E27FC236}">
                <a16:creationId xmlns:a16="http://schemas.microsoft.com/office/drawing/2014/main" id="{FB7BA2F9-7F26-4A96-B1C0-D3B357F3C2C0}"/>
              </a:ext>
            </a:extLst>
          </p:cNvPr>
          <p:cNvSpPr/>
          <p:nvPr/>
        </p:nvSpPr>
        <p:spPr>
          <a:xfrm>
            <a:off x="628650" y="3723588"/>
            <a:ext cx="8044010" cy="1669805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53CA3909-5376-4BD5-8FD2-E0C990F55966}"/>
              </a:ext>
            </a:extLst>
          </p:cNvPr>
          <p:cNvSpPr txBox="1"/>
          <p:nvPr/>
        </p:nvSpPr>
        <p:spPr>
          <a:xfrm>
            <a:off x="628649" y="3883657"/>
            <a:ext cx="7870221" cy="134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import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numpy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d =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np.array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([0])			# scalar.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len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(d): 1,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d.shape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: (1,)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e =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np.array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([2, 3]) 		# vector (array).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len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(e): 2,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e.shape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: (2,)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F =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np.array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([[1,2],[3,4]] 	# matrix.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len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(F): 2,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F.shape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: (2,2)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6ED3838-DDAF-4DDB-B569-65DF36A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63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61D42-46A4-4750-B2B0-83E4380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Python: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</p:txBody>
      </p:sp>
      <p:sp>
        <p:nvSpPr>
          <p:cNvPr id="18" name="Rounded Rectangle 34">
            <a:extLst>
              <a:ext uri="{FF2B5EF4-FFF2-40B4-BE49-F238E27FC236}">
                <a16:creationId xmlns:a16="http://schemas.microsoft.com/office/drawing/2014/main" id="{FB7BA2F9-7F26-4A96-B1C0-D3B357F3C2C0}"/>
              </a:ext>
            </a:extLst>
          </p:cNvPr>
          <p:cNvSpPr/>
          <p:nvPr/>
        </p:nvSpPr>
        <p:spPr>
          <a:xfrm>
            <a:off x="533194" y="2875174"/>
            <a:ext cx="4434731" cy="3617700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53CA3909-5376-4BD5-8FD2-E0C990F55966}"/>
              </a:ext>
            </a:extLst>
          </p:cNvPr>
          <p:cNvSpPr txBox="1"/>
          <p:nvPr/>
        </p:nvSpPr>
        <p:spPr>
          <a:xfrm>
            <a:off x="533193" y="2875175"/>
            <a:ext cx="4682273" cy="37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B = A + A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C = A ** 2 # </a:t>
            </a:r>
            <a:r>
              <a:rPr lang="en-JM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power of 2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C = A * A </a:t>
            </a:r>
            <a:r>
              <a:rPr lang="en-JM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# element-wise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C = np.dot(A,A) 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D =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np.divide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(A,A) </a:t>
            </a:r>
            <a:r>
              <a:rPr lang="en-JM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# element-wise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D = np.dot(A,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np.linalg.inv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(A))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np.sum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np.sum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(A, axis=0) # col wise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np.mean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(A, axis=1) # row wise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597295C-8B21-419A-903A-12C4236D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94" y="1850757"/>
            <a:ext cx="7886700" cy="1024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Are of </a:t>
            </a:r>
            <a:r>
              <a:rPr lang="it-IT" sz="2400" dirty="0" err="1"/>
              <a:t>great</a:t>
            </a:r>
            <a:r>
              <a:rPr lang="it-IT" sz="2400" dirty="0"/>
              <a:t> </a:t>
            </a:r>
            <a:r>
              <a:rPr lang="it-IT" sz="2400" dirty="0" err="1"/>
              <a:t>importance</a:t>
            </a:r>
            <a:r>
              <a:rPr lang="it-IT" sz="2400" dirty="0"/>
              <a:t> in Machine Learning.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D90DA7B7-5848-467B-8936-058756ABC2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7924" y="4052581"/>
                <a:ext cx="4045474" cy="363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000" dirty="0"/>
                  <a:t>Matrix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D90DA7B7-5848-467B-8936-058756AB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24" y="4052581"/>
                <a:ext cx="4045474" cy="363717"/>
              </a:xfrm>
              <a:prstGeom prst="rect">
                <a:avLst/>
              </a:prstGeom>
              <a:blipFill>
                <a:blip r:embed="rId2"/>
                <a:stretch>
                  <a:fillRect l="-1506" t="-138983" b="-189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9D550EFF-B8E7-4477-8607-CA0AEA2C9F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7924" y="4748833"/>
                <a:ext cx="4045474" cy="363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9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atrix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division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it-IT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it-IT" sz="1900" dirty="0"/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9D550EFF-B8E7-4477-8607-CA0AEA2C9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24" y="4748833"/>
                <a:ext cx="4045474" cy="363717"/>
              </a:xfrm>
              <a:prstGeom prst="rect">
                <a:avLst/>
              </a:prstGeom>
              <a:blipFill>
                <a:blip r:embed="rId3"/>
                <a:stretch>
                  <a:fillRect l="-1506" t="-1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D2E626C-4C11-446C-9935-7675B976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706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61D42-46A4-4750-B2B0-83E4380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Extracting</a:t>
            </a:r>
            <a:r>
              <a:rPr lang="it-IT" dirty="0"/>
              <a:t> data from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18" name="Rounded Rectangle 34">
            <a:extLst>
              <a:ext uri="{FF2B5EF4-FFF2-40B4-BE49-F238E27FC236}">
                <a16:creationId xmlns:a16="http://schemas.microsoft.com/office/drawing/2014/main" id="{FB7BA2F9-7F26-4A96-B1C0-D3B357F3C2C0}"/>
              </a:ext>
            </a:extLst>
          </p:cNvPr>
          <p:cNvSpPr/>
          <p:nvPr/>
        </p:nvSpPr>
        <p:spPr>
          <a:xfrm>
            <a:off x="628650" y="1899735"/>
            <a:ext cx="5622509" cy="1738311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53CA3909-5376-4BD5-8FD2-E0C990F55966}"/>
              </a:ext>
            </a:extLst>
          </p:cNvPr>
          <p:cNvSpPr txBox="1"/>
          <p:nvPr/>
        </p:nvSpPr>
        <p:spPr>
          <a:xfrm>
            <a:off x="628650" y="1899735"/>
            <a:ext cx="5895886" cy="152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a = [10,20,30,40]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b = 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a[0:2] # b = [10,20]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A = </a:t>
            </a:r>
            <a:r>
              <a:rPr lang="en-JM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np.array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([[10,20,30],[40,50,60]])</a:t>
            </a:r>
          </a:p>
          <a:p>
            <a:pPr>
              <a:lnSpc>
                <a:spcPct val="150000"/>
              </a:lnSpc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B = A[:2,:2]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Source Sans Pro Light"/>
              <a:cs typeface="Courier New" panose="02070309020205020404" pitchFamily="49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FAF4F9-D1D2-4654-A3DB-F6665EE3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94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D013A-0BB5-4C6B-9581-F97D08BE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Python </a:t>
            </a:r>
            <a:r>
              <a:rPr lang="it-IT" sz="4000" dirty="0" err="1"/>
              <a:t>as</a:t>
            </a:r>
            <a:r>
              <a:rPr lang="it-IT" sz="4000" dirty="0"/>
              <a:t> a scripting </a:t>
            </a:r>
            <a:r>
              <a:rPr lang="it-IT" sz="4000" dirty="0" err="1"/>
              <a:t>language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93827-3A04-46E1-B8F7-A6A633ED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26860" cy="4351338"/>
          </a:xfrm>
        </p:spPr>
        <p:txBody>
          <a:bodyPr/>
          <a:lstStyle/>
          <a:p>
            <a:r>
              <a:rPr lang="en-US" dirty="0"/>
              <a:t>A script is a set of python commands that are interpreted</a:t>
            </a:r>
          </a:p>
          <a:p>
            <a:r>
              <a:rPr lang="en-US" dirty="0"/>
              <a:t>Scripts are simple text files with a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To execute a script: python &lt;name&gt;.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Debugging: depends on the IDE</a:t>
            </a:r>
          </a:p>
          <a:p>
            <a:r>
              <a:rPr lang="en-US" dirty="0"/>
              <a:t>A lot of useful information can be found in the python </a:t>
            </a:r>
            <a:r>
              <a:rPr lang="en-US" dirty="0" err="1"/>
              <a:t>cheatsheet</a:t>
            </a:r>
            <a:r>
              <a:rPr lang="en-US" dirty="0"/>
              <a:t> attached to the lesson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CBEE3B-F9A3-4F10-9370-999EB5C1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23CED-E499-4EED-B2DA-989640B3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B917C6-97BF-4A1C-A49A-7DA13664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libraries for visualization are:</a:t>
            </a:r>
          </a:p>
          <a:p>
            <a:pPr marL="0" indent="0">
              <a:buNone/>
            </a:pPr>
            <a:r>
              <a:rPr lang="en-US" dirty="0"/>
              <a:t>1. Matplotlib: for the visualization and plotting of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https://matplotlib.org/contents.html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Pillow: for the visualization of images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https://pillow.readthedocs.io/en/latest/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CCB30-EF70-43B4-BD68-F926FBB6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4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23CED-E499-4EED-B2DA-989640B3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Jupyter</a:t>
            </a:r>
            <a:r>
              <a:rPr lang="it-IT" dirty="0"/>
              <a:t> 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B917C6-97BF-4A1C-A49A-7DA13664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Unique set-up for programming: open-source web-based application that allows you to create and share documents that contain live code, equations, visualizations and narrative text. </a:t>
            </a:r>
            <a:r>
              <a:rPr lang="it-IT" dirty="0">
                <a:hlinkClick r:id="rId2"/>
              </a:rPr>
              <a:t>https://jupyter.org/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for sharing and interactive output </a:t>
            </a:r>
            <a:r>
              <a:rPr lang="it-IT" dirty="0" err="1"/>
              <a:t>functionalities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Files end with a .</a:t>
            </a:r>
            <a:r>
              <a:rPr lang="it-IT" dirty="0" err="1"/>
              <a:t>ipynb</a:t>
            </a:r>
            <a:r>
              <a:rPr lang="it-IT" dirty="0"/>
              <a:t> extension.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CCB30-EF70-43B4-BD68-F926FBB6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49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F4258-830E-470E-923C-6BFF2CC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initial FAQ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7945F4-5DC6-4B7D-A4B5-3C1973E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999"/>
            <a:ext cx="7886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will we learn in this lab? Implementations of various algorithms seen during the lectures in </a:t>
            </a:r>
            <a:r>
              <a:rPr lang="en-US" i="1" dirty="0"/>
              <a:t>Python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can we do if we have doubts regarding the arguments treated during the labs? You can contact me anytime via mail at </a:t>
            </a:r>
            <a:r>
              <a:rPr lang="en-US" u="sng" dirty="0"/>
              <a:t>geri.skenderi@univr.it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084423-DC0F-4ECF-8139-5F2B4F04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020F6-0ECA-43DE-B4A5-5F90F077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Google </a:t>
            </a:r>
            <a:r>
              <a:rPr lang="it-IT" dirty="0" err="1"/>
              <a:t>Colab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D07A6-71A5-4DBF-B506-A62C44E9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platform for developing Python code on cloud based on </a:t>
            </a:r>
            <a:r>
              <a:rPr lang="en-US" dirty="0" err="1"/>
              <a:t>Jupyter</a:t>
            </a:r>
            <a:r>
              <a:rPr lang="en-US" i="1" dirty="0"/>
              <a:t> </a:t>
            </a:r>
            <a:r>
              <a:rPr lang="en-US" dirty="0"/>
              <a:t>Notebooks.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Most scientific Python libraries already installed</a:t>
            </a:r>
          </a:p>
          <a:p>
            <a:pPr lvl="1"/>
            <a:r>
              <a:rPr lang="en-US" dirty="0"/>
              <a:t>Access to Google GPUs and TPUs</a:t>
            </a:r>
          </a:p>
          <a:p>
            <a:pPr lvl="1"/>
            <a:r>
              <a:rPr lang="en-US" dirty="0"/>
              <a:t>Ability to share code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4F6915-61EE-435E-83A7-E5FDD876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20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38664E-9B16-42A1-AEB2-A22BD41F922C}"/>
              </a:ext>
            </a:extLst>
          </p:cNvPr>
          <p:cNvSpPr txBox="1"/>
          <p:nvPr/>
        </p:nvSpPr>
        <p:spPr>
          <a:xfrm>
            <a:off x="729666" y="5407859"/>
            <a:ext cx="768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https://towardsdatascience.com/getting-started-with-google-colab-f2fff97f594c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81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-40740" y="2730500"/>
            <a:ext cx="9133848" cy="13970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cs typeface="Source Sans Pro Light"/>
              </a:rPr>
              <a:t>Excercises</a:t>
            </a:r>
            <a:endParaRPr lang="en-US" sz="3200" dirty="0">
              <a:cs typeface="Source Sans Pro Light"/>
            </a:endParaRP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2B06EBC-A1A2-4F46-A8BD-364CAEF0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21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7C0E02-9A00-4B0E-83CA-89797E65C2F5}"/>
              </a:ext>
            </a:extLst>
          </p:cNvPr>
          <p:cNvSpPr txBox="1"/>
          <p:nvPr/>
        </p:nvSpPr>
        <p:spPr>
          <a:xfrm>
            <a:off x="2976755" y="4687927"/>
            <a:ext cx="292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 the </a:t>
            </a:r>
            <a:r>
              <a:rPr lang="it-IT" dirty="0" err="1"/>
              <a:t>course’s</a:t>
            </a:r>
            <a:r>
              <a:rPr lang="it-IT" dirty="0"/>
              <a:t> </a:t>
            </a:r>
            <a:r>
              <a:rPr lang="it-IT" dirty="0" err="1"/>
              <a:t>Moodle</a:t>
            </a:r>
            <a:r>
              <a:rPr lang="it-IT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784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F4258-830E-470E-923C-6BFF2CC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to 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7945F4-5DC6-4B7D-A4B5-3C1973E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99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Machine learning: </a:t>
            </a:r>
            <a:r>
              <a:rPr lang="en-US" dirty="0"/>
              <a:t>The study of computer algorithms that improve automatically through experience. </a:t>
            </a:r>
          </a:p>
          <a:p>
            <a:endParaRPr lang="en-US" dirty="0"/>
          </a:p>
          <a:p>
            <a:r>
              <a:rPr lang="en-US" dirty="0"/>
              <a:t>Starting from a set of data, we can try to understand underlying tendencies in order to then make predictions or decisions without being explicitly programmed to do so.</a:t>
            </a:r>
          </a:p>
          <a:p>
            <a:endParaRPr lang="en-US" dirty="0"/>
          </a:p>
          <a:p>
            <a:r>
              <a:rPr lang="en-US" dirty="0"/>
              <a:t>Simple example: Given a set of images, we need to try and understand if a new never seen before image contains a cat or not.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084423-DC0F-4ECF-8139-5F2B4F04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F4258-830E-470E-923C-6BFF2CC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to 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7945F4-5DC6-4B7D-A4B5-3C1973E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999"/>
            <a:ext cx="7886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The above tasks are very intuitive and easy for humans: </a:t>
            </a:r>
            <a:r>
              <a:rPr lang="en-US" dirty="0"/>
              <a:t>because of mechanisms we don’t fully understand yet. </a:t>
            </a:r>
          </a:p>
          <a:p>
            <a:endParaRPr lang="en-US" dirty="0"/>
          </a:p>
          <a:p>
            <a:r>
              <a:rPr lang="en-US" dirty="0"/>
              <a:t>On a computing level, these tasks are not simple.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084423-DC0F-4ECF-8139-5F2B4F04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D5287-F454-4A5B-BE8F-11CF7A34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548"/>
            <a:ext cx="7886700" cy="1325563"/>
          </a:xfrm>
        </p:spPr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AB3437-56E9-421E-9FE5-554CC261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t="29404" r="80964" b="61408"/>
          <a:stretch/>
        </p:blipFill>
        <p:spPr>
          <a:xfrm>
            <a:off x="4387652" y="2040087"/>
            <a:ext cx="368696" cy="6413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4AB462-4C67-4292-B23E-3940B05EF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88" b="24358"/>
          <a:stretch/>
        </p:blipFill>
        <p:spPr>
          <a:xfrm>
            <a:off x="1016363" y="3267067"/>
            <a:ext cx="2790375" cy="284254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F2D60-299F-483C-84AA-175CAAA5865D}"/>
              </a:ext>
            </a:extLst>
          </p:cNvPr>
          <p:cNvSpPr txBox="1">
            <a:spLocks/>
          </p:cNvSpPr>
          <p:nvPr/>
        </p:nvSpPr>
        <p:spPr>
          <a:xfrm>
            <a:off x="3744138" y="1719409"/>
            <a:ext cx="1708395" cy="436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JM" b="1" dirty="0">
                <a:solidFill>
                  <a:schemeClr val="accent2"/>
                </a:solidFill>
                <a:ea typeface="Source Sans Pro Light"/>
                <a:cs typeface="Source Sans Pro"/>
              </a:rPr>
              <a:t>What we see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4FC0CF-1AEE-4736-9FB4-92921C5323A7}"/>
              </a:ext>
            </a:extLst>
          </p:cNvPr>
          <p:cNvSpPr txBox="1">
            <a:spLocks/>
          </p:cNvSpPr>
          <p:nvPr/>
        </p:nvSpPr>
        <p:spPr>
          <a:xfrm>
            <a:off x="925650" y="2908137"/>
            <a:ext cx="2971800" cy="43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50" b="1" kern="1200">
                <a:solidFill>
                  <a:srgbClr val="424C53"/>
                </a:solidFill>
                <a:latin typeface="Mission Gothic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800" dirty="0">
                <a:solidFill>
                  <a:schemeClr val="accent2"/>
                </a:solidFill>
                <a:latin typeface="+mn-lt"/>
                <a:ea typeface="Source Sans Pro Light"/>
                <a:cs typeface="Source Sans Pro"/>
              </a:rPr>
              <a:t>What the computer sees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264D4A9-5BC1-4931-B9FD-25B3FB3C6287}"/>
              </a:ext>
            </a:extLst>
          </p:cNvPr>
          <p:cNvGrpSpPr/>
          <p:nvPr/>
        </p:nvGrpSpPr>
        <p:grpSpPr>
          <a:xfrm>
            <a:off x="4953001" y="3240878"/>
            <a:ext cx="3121669" cy="2868736"/>
            <a:chOff x="4315324" y="1936377"/>
            <a:chExt cx="4200026" cy="3791994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22FEF59-E368-4B40-A2D4-D0D3450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324" y="1968649"/>
              <a:ext cx="4200026" cy="3759722"/>
            </a:xfrm>
            <a:prstGeom prst="rect">
              <a:avLst/>
            </a:prstGeom>
          </p:spPr>
        </p:pic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2CA4F38-85AB-4FC4-867A-30EA1454FE51}"/>
                </a:ext>
              </a:extLst>
            </p:cNvPr>
            <p:cNvSpPr/>
            <p:nvPr/>
          </p:nvSpPr>
          <p:spPr>
            <a:xfrm>
              <a:off x="7207622" y="2646378"/>
              <a:ext cx="441064" cy="46257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57D5DC37-B6E5-42B4-B806-55BFF3FE388B}"/>
                </a:ext>
              </a:extLst>
            </p:cNvPr>
            <p:cNvSpPr/>
            <p:nvPr/>
          </p:nvSpPr>
          <p:spPr>
            <a:xfrm>
              <a:off x="5974273" y="3013935"/>
              <a:ext cx="441064" cy="462578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0CF7021-6A33-4E4B-A1CA-2ED2D3120902}"/>
                </a:ext>
              </a:extLst>
            </p:cNvPr>
            <p:cNvSpPr/>
            <p:nvPr/>
          </p:nvSpPr>
          <p:spPr>
            <a:xfrm>
              <a:off x="5931241" y="1936377"/>
              <a:ext cx="441064" cy="462578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E0497E2-D5E3-44B7-A277-A6B07423546D}"/>
                </a:ext>
              </a:extLst>
            </p:cNvPr>
            <p:cNvSpPr/>
            <p:nvPr/>
          </p:nvSpPr>
          <p:spPr>
            <a:xfrm>
              <a:off x="4688061" y="3006762"/>
              <a:ext cx="441064" cy="46257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FBFEFA8-E05B-411A-9102-EFB3A54AD8BF}"/>
              </a:ext>
            </a:extLst>
          </p:cNvPr>
          <p:cNvSpPr txBox="1">
            <a:spLocks/>
          </p:cNvSpPr>
          <p:nvPr/>
        </p:nvSpPr>
        <p:spPr>
          <a:xfrm>
            <a:off x="4953001" y="2908138"/>
            <a:ext cx="2971800" cy="436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M" b="1" i="1" u="sng" dirty="0">
                <a:solidFill>
                  <a:schemeClr val="accent2"/>
                </a:solidFill>
                <a:ea typeface="Source Sans Pro Light"/>
                <a:cs typeface="Source Sans Pro"/>
              </a:rPr>
              <a:t>Variability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175A068-3285-4512-9E2A-47D7130C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9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3CA3C-5F11-4830-9988-AA7871BA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more </a:t>
            </a:r>
            <a:r>
              <a:rPr lang="it-IT" dirty="0" err="1"/>
              <a:t>examples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D01661-6445-4D83-B17A-B73AAB7DA3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34" l="0" r="994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10" y="1739287"/>
            <a:ext cx="754954" cy="86064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5A13781-B9D7-4F4E-A0AE-233F72831984}"/>
              </a:ext>
            </a:extLst>
          </p:cNvPr>
          <p:cNvSpPr txBox="1">
            <a:spLocks/>
          </p:cNvSpPr>
          <p:nvPr/>
        </p:nvSpPr>
        <p:spPr>
          <a:xfrm>
            <a:off x="1002056" y="2612145"/>
            <a:ext cx="3124200" cy="4635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Understand that this is an apple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6D4431-5CD6-40A1-8BBB-22723BA86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09" y="3997152"/>
            <a:ext cx="2044528" cy="116602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800C398-24D5-4818-86E2-96DEF91065A3}"/>
              </a:ext>
            </a:extLst>
          </p:cNvPr>
          <p:cNvSpPr txBox="1">
            <a:spLocks/>
          </p:cNvSpPr>
          <p:nvPr/>
        </p:nvSpPr>
        <p:spPr>
          <a:xfrm>
            <a:off x="4543121" y="3309320"/>
            <a:ext cx="3768676" cy="5437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Distinguish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different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characters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written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by hand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AD197A9-C201-481F-8632-06541AB7170F}"/>
              </a:ext>
            </a:extLst>
          </p:cNvPr>
          <p:cNvSpPr txBox="1">
            <a:spLocks/>
          </p:cNvSpPr>
          <p:nvPr/>
        </p:nvSpPr>
        <p:spPr>
          <a:xfrm>
            <a:off x="809273" y="5211770"/>
            <a:ext cx="3497606" cy="3131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Identify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the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most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important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object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in a scene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5FD27A6-E702-4C12-87E9-A7195CDE8E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90" y="1808931"/>
            <a:ext cx="2085720" cy="138214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D941C46-A22D-4A04-8A61-379B159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6</a:t>
            </a:fld>
            <a:endParaRPr lang="it-IT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54688F2-B7CF-4BA3-8B2D-C6469D245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72" y="4390487"/>
            <a:ext cx="3883378" cy="1134417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25AC667-C57F-43A0-88A7-6E15ABB1509F}"/>
              </a:ext>
            </a:extLst>
          </p:cNvPr>
          <p:cNvSpPr txBox="1">
            <a:spLocks/>
          </p:cNvSpPr>
          <p:nvPr/>
        </p:nvSpPr>
        <p:spPr>
          <a:xfrm>
            <a:off x="4709147" y="5606434"/>
            <a:ext cx="3497606" cy="5911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Predict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the future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values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of a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signal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based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 on the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Source Sans Pro Light"/>
              </a:rPr>
              <a:t>past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8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21417-459D-42FD-B243-43B82054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classic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B34AA-2C08-49A4-BD43-EC8CF433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71221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Scene </a:t>
            </a:r>
            <a:r>
              <a:rPr lang="it-IT" sz="2400" dirty="0" err="1"/>
              <a:t>recognition</a:t>
            </a:r>
            <a:r>
              <a:rPr lang="it-IT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hlinkClick r:id="rId2"/>
              </a:rPr>
              <a:t>http://places2.csail.mit.edu/demo.html</a:t>
            </a:r>
            <a:r>
              <a:rPr lang="it-IT" sz="20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Image </a:t>
            </a:r>
            <a:r>
              <a:rPr lang="it-IT" sz="2400" dirty="0" err="1"/>
              <a:t>understanding</a:t>
            </a:r>
            <a:r>
              <a:rPr lang="it-IT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hlinkClick r:id="rId3"/>
              </a:rPr>
              <a:t>https://azure.microsoft.com/it-it/services/cognitive-services/computer-vision/</a:t>
            </a:r>
            <a:r>
              <a:rPr lang="it-IT" sz="20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Image generation from text queries:</a:t>
            </a:r>
          </a:p>
          <a:p>
            <a:pPr lvl="1">
              <a:lnSpc>
                <a:spcPct val="150000"/>
              </a:lnSpc>
            </a:pPr>
            <a:r>
              <a:rPr lang="it-IT" sz="2000" dirty="0">
                <a:hlinkClick r:id="rId4"/>
              </a:rPr>
              <a:t>https://openai.com/blog/dall-e/</a:t>
            </a:r>
            <a:r>
              <a:rPr lang="it-IT" sz="2000" dirty="0"/>
              <a:t> </a:t>
            </a: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3AD7AB-3D22-4CDB-B710-9FECCA23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8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FCDEC-AD4C-49A5-881A-ED33751B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4" y="428977"/>
            <a:ext cx="7898331" cy="42107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67A95-18BA-4EC5-B71E-EA31DB9E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con angoli arrotondati 3">
            <a:extLst>
              <a:ext uri="{FF2B5EF4-FFF2-40B4-BE49-F238E27FC236}">
                <a16:creationId xmlns:a16="http://schemas.microsoft.com/office/drawing/2014/main" id="{30CA3DD4-D238-4175-9F10-3F12023BB46F}"/>
              </a:ext>
            </a:extLst>
          </p:cNvPr>
          <p:cNvSpPr/>
          <p:nvPr/>
        </p:nvSpPr>
        <p:spPr>
          <a:xfrm>
            <a:off x="2792482" y="5180347"/>
            <a:ext cx="3559034" cy="635390"/>
          </a:xfrm>
          <a:prstGeom prst="roundRect">
            <a:avLst/>
          </a:prstGeom>
          <a:solidFill>
            <a:srgbClr val="15C2C4"/>
          </a:solidFill>
          <a:ln>
            <a:solidFill>
              <a:srgbClr val="129E7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i="1" dirty="0"/>
              <a:t>Learning. From. Experience.</a:t>
            </a:r>
          </a:p>
        </p:txBody>
      </p:sp>
    </p:spTree>
    <p:extLst>
      <p:ext uri="{BB962C8B-B14F-4D97-AF65-F5344CB8AC3E}">
        <p14:creationId xmlns:p14="http://schemas.microsoft.com/office/powerpoint/2010/main" val="17485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A3D79-961E-4B29-A43E-8F54E4B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In </a:t>
            </a:r>
            <a:r>
              <a:rPr lang="it-IT" sz="3200" dirty="0" err="1"/>
              <a:t>this</a:t>
            </a:r>
            <a:r>
              <a:rPr lang="it-IT" sz="3200" dirty="0"/>
              <a:t> </a:t>
            </a:r>
            <a:r>
              <a:rPr lang="it-IT" sz="3200" dirty="0" err="1"/>
              <a:t>course</a:t>
            </a:r>
            <a:r>
              <a:rPr lang="it-IT" sz="3200" dirty="0"/>
              <a:t>: ML in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5B7C0-274E-475E-8CE6-4EF4F930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0590"/>
            <a:ext cx="7886700" cy="3226372"/>
          </a:xfrm>
        </p:spPr>
        <p:txBody>
          <a:bodyPr/>
          <a:lstStyle/>
          <a:p>
            <a:r>
              <a:rPr lang="en-US" dirty="0"/>
              <a:t>Python is a high-level, object-oriented (often used as a scripting language), multi-purpose, cross-platform programming language. </a:t>
            </a:r>
          </a:p>
          <a:p>
            <a:endParaRPr lang="en-US" dirty="0"/>
          </a:p>
          <a:p>
            <a:r>
              <a:rPr lang="en-US" dirty="0"/>
              <a:t>In recent years, it has been widely used for scientific computing.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4B9131-8221-4A8B-B3D9-AE661C8CE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0" y="1957487"/>
            <a:ext cx="1917000" cy="543687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621258-7B90-47FF-876B-DE769713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669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1943</TotalTime>
  <Words>1137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Source Sans Pro Light</vt:lpstr>
      <vt:lpstr>Tema di Office</vt:lpstr>
      <vt:lpstr>Machine Learning and Artificial Intelligence</vt:lpstr>
      <vt:lpstr>An initial FAQ</vt:lpstr>
      <vt:lpstr>Brief introduction to ML</vt:lpstr>
      <vt:lpstr>Brief introduction to ML</vt:lpstr>
      <vt:lpstr>Why is that?</vt:lpstr>
      <vt:lpstr>Some more examples</vt:lpstr>
      <vt:lpstr>Other classic examples:</vt:lpstr>
      <vt:lpstr>PowerPoint Presentation</vt:lpstr>
      <vt:lpstr>In this course: ML in Python</vt:lpstr>
      <vt:lpstr>Python</vt:lpstr>
      <vt:lpstr>Python package manager</vt:lpstr>
      <vt:lpstr>Importing packages</vt:lpstr>
      <vt:lpstr>Conda</vt:lpstr>
      <vt:lpstr>Python: Lists, vectors and matrices</vt:lpstr>
      <vt:lpstr>Python: matrix operations</vt:lpstr>
      <vt:lpstr>Extracting data from matrices</vt:lpstr>
      <vt:lpstr>Python as a scripting language</vt:lpstr>
      <vt:lpstr>Visualization</vt:lpstr>
      <vt:lpstr>Jupyter Notebook</vt:lpstr>
      <vt:lpstr>Google Colab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e tecniche del riconoscimento</dc:title>
  <dc:creator>Pietro</dc:creator>
  <cp:lastModifiedBy>Geri Skenderi</cp:lastModifiedBy>
  <cp:revision>133</cp:revision>
  <dcterms:created xsi:type="dcterms:W3CDTF">2019-03-18T13:30:41Z</dcterms:created>
  <dcterms:modified xsi:type="dcterms:W3CDTF">2021-03-09T07:07:50Z</dcterms:modified>
</cp:coreProperties>
</file>