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94" r:id="rId3"/>
    <p:sldId id="293" r:id="rId4"/>
    <p:sldId id="284" r:id="rId5"/>
    <p:sldId id="279" r:id="rId6"/>
    <p:sldId id="291" r:id="rId7"/>
    <p:sldId id="292" r:id="rId8"/>
    <p:sldId id="275" r:id="rId9"/>
    <p:sldId id="295" r:id="rId10"/>
    <p:sldId id="297" r:id="rId11"/>
    <p:sldId id="298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B262-054A-4E00-B499-00A1DC05000F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9EB38-2F9D-446E-9B34-2985CE5C18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64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9EB38-2F9D-446E-9B34-2985CE5C188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10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9EB38-2F9D-446E-9B34-2985CE5C188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83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50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22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19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61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09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0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39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2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5BAC3-1D58-4A84-84BE-A1B64C742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and Artificial Intelligence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93159C-0A4A-45A3-8CB1-FFF6E3DA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5774"/>
            <a:ext cx="6858000" cy="646043"/>
          </a:xfrm>
        </p:spPr>
        <p:txBody>
          <a:bodyPr/>
          <a:lstStyle/>
          <a:p>
            <a:r>
              <a:rPr lang="it-IT" dirty="0"/>
              <a:t>Lab 03 – 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Neighbours</a:t>
            </a:r>
            <a:r>
              <a:rPr lang="it-IT" dirty="0"/>
              <a:t> &amp; </a:t>
            </a:r>
            <a:r>
              <a:rPr lang="it-IT" dirty="0" err="1"/>
              <a:t>Parzen</a:t>
            </a:r>
            <a:r>
              <a:rPr lang="it-IT" dirty="0"/>
              <a:t> Windows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CE3FA3BE-41EA-47DB-9390-C4C3848DD7E1}"/>
              </a:ext>
            </a:extLst>
          </p:cNvPr>
          <p:cNvSpPr txBox="1">
            <a:spLocks/>
          </p:cNvSpPr>
          <p:nvPr/>
        </p:nvSpPr>
        <p:spPr>
          <a:xfrm>
            <a:off x="1221658" y="4724606"/>
            <a:ext cx="6858000" cy="64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23/03/2021</a:t>
            </a:r>
          </a:p>
        </p:txBody>
      </p:sp>
    </p:spTree>
    <p:extLst>
      <p:ext uri="{BB962C8B-B14F-4D97-AF65-F5344CB8AC3E}">
        <p14:creationId xmlns:p14="http://schemas.microsoft.com/office/powerpoint/2010/main" val="302028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Parzen</a:t>
            </a:r>
            <a:r>
              <a:rPr lang="it-IT" dirty="0"/>
              <a:t> Windows: In </a:t>
            </a:r>
            <a:r>
              <a:rPr lang="it-IT" dirty="0" err="1"/>
              <a:t>practice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65221"/>
                <a:ext cx="8347399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>
                    <a:latin typeface="+mj-lt"/>
                    <a:cs typeface="Source Sans Pro Light"/>
                  </a:rPr>
                  <a:t>A priori, I decide the width of the window h (e.g., h=0.2)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>
                  <a:latin typeface="+mj-lt"/>
                  <a:cs typeface="Source Sans Pro Light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>
                    <a:latin typeface="+mj-lt"/>
                    <a:cs typeface="Source Sans Pro Light"/>
                  </a:rPr>
                  <a:t>I divide the training dataset in two, based on the classes (the labels of the test are unknown)</a:t>
                </a:r>
                <a:endParaRPr lang="it-IT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it-IT" sz="2400" dirty="0" err="1">
                    <a:latin typeface="+mj-lt"/>
                  </a:rPr>
                  <a:t>Given</a:t>
                </a:r>
                <a:r>
                  <a:rPr lang="it-IT" sz="2400" dirty="0">
                    <a:latin typeface="+mj-lt"/>
                  </a:rPr>
                  <a:t> a test point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𝑇𝐸</m:t>
                        </m:r>
                      </m:sup>
                    </m:sSubSup>
                  </m:oMath>
                </a14:m>
                <a:r>
                  <a:rPr lang="it-IT" sz="2400" dirty="0">
                    <a:latin typeface="+mj-lt"/>
                  </a:rPr>
                  <a:t>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it-IT" sz="2000" dirty="0">
                    <a:latin typeface="+mj-lt"/>
                  </a:rPr>
                  <a:t>For </a:t>
                </a:r>
                <a:r>
                  <a:rPr lang="it-IT" sz="2000" dirty="0" err="1">
                    <a:latin typeface="+mj-lt"/>
                  </a:rPr>
                  <a:t>every</a:t>
                </a:r>
                <a:r>
                  <a:rPr lang="it-IT" sz="2000" dirty="0">
                    <a:latin typeface="+mj-lt"/>
                  </a:rPr>
                  <a:t> </a:t>
                </a:r>
                <a:r>
                  <a:rPr lang="it-IT" sz="2000" dirty="0" err="1">
                    <a:latin typeface="+mj-lt"/>
                  </a:rPr>
                  <a:t>train</a:t>
                </a:r>
                <a:r>
                  <a:rPr lang="it-IT" sz="2000" dirty="0">
                    <a:latin typeface="+mj-lt"/>
                  </a:rPr>
                  <a:t> point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𝑇𝑅</m:t>
                        </m:r>
                      </m:sup>
                    </m:sSubSup>
                  </m:oMath>
                </a14:m>
                <a:r>
                  <a:rPr lang="it-IT" sz="2000" dirty="0">
                    <a:latin typeface="+mj-lt"/>
                  </a:rPr>
                  <a:t> </a:t>
                </a:r>
                <a:r>
                  <a:rPr lang="it-IT" sz="2000" u="sng" dirty="0">
                    <a:latin typeface="+mj-lt"/>
                  </a:rPr>
                  <a:t>of class c</a:t>
                </a:r>
                <a:r>
                  <a:rPr lang="it-IT" sz="2000" dirty="0">
                    <a:latin typeface="+mj-lt"/>
                  </a:rPr>
                  <a:t>: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it-IT" dirty="0" err="1">
                    <a:latin typeface="+mj-lt"/>
                  </a:rPr>
                  <a:t>Calculate</a:t>
                </a:r>
                <a:r>
                  <a:rPr lang="it-IT" dirty="0">
                    <a:latin typeface="+mj-lt"/>
                  </a:rPr>
                  <a:t> the </a:t>
                </a:r>
                <a:r>
                  <a:rPr lang="it-IT" dirty="0" err="1">
                    <a:latin typeface="+mj-lt"/>
                  </a:rPr>
                  <a:t>function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𝑇𝐸</m:t>
                                </m:r>
                              </m:sup>
                            </m:sSub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𝑇𝑅</m:t>
                                </m:r>
                              </m:sup>
                            </m:sSubSup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endParaRPr lang="it-IT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it-IT" sz="2000" dirty="0">
                    <a:latin typeface="+mj-lt"/>
                  </a:rPr>
                  <a:t>The </a:t>
                </a:r>
                <a:r>
                  <a:rPr lang="it-IT" sz="2000" dirty="0" err="1">
                    <a:latin typeface="+mj-lt"/>
                  </a:rPr>
                  <a:t>likelihood</a:t>
                </a:r>
                <a:r>
                  <a:rPr lang="it-IT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𝑇𝐸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nary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𝑇𝐸</m:t>
                                </m:r>
                              </m:sup>
                            </m:sSubSup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bSup>
                              <m:sSubSup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𝑇𝑅</m:t>
                                </m:r>
                              </m:sup>
                            </m:sSubSup>
                          </m:num>
                          <m:den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endParaRPr lang="it-IT" sz="2000" dirty="0">
                  <a:latin typeface="+mj-lt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  <a:ea typeface="Cambria Math" panose="02040503050406030204" pitchFamily="18" charset="0"/>
                  </a:rPr>
                  <a:t> : </a:t>
                </a:r>
                <a:r>
                  <a:rPr lang="it-IT" dirty="0" err="1">
                    <a:latin typeface="+mj-lt"/>
                    <a:ea typeface="Cambria Math" panose="02040503050406030204" pitchFamily="18" charset="0"/>
                  </a:rPr>
                  <a:t>Number</a:t>
                </a:r>
                <a:r>
                  <a:rPr lang="it-IT" dirty="0">
                    <a:latin typeface="+mj-lt"/>
                    <a:ea typeface="Cambria Math" panose="02040503050406030204" pitchFamily="18" charset="0"/>
                  </a:rPr>
                  <a:t> of points </a:t>
                </a:r>
                <a:r>
                  <a:rPr lang="it-IT" dirty="0" err="1">
                    <a:latin typeface="+mj-lt"/>
                    <a:ea typeface="Cambria Math" panose="02040503050406030204" pitchFamily="18" charset="0"/>
                  </a:rPr>
                  <a:t>belonging</a:t>
                </a:r>
                <a:r>
                  <a:rPr lang="it-IT" dirty="0">
                    <a:latin typeface="+mj-lt"/>
                    <a:ea typeface="Cambria Math" panose="02040503050406030204" pitchFamily="18" charset="0"/>
                  </a:rPr>
                  <a:t> to class c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it-IT" sz="2000" dirty="0" err="1">
                    <a:latin typeface="+mj-lt"/>
                    <a:ea typeface="Cambria Math" panose="02040503050406030204" pitchFamily="18" charset="0"/>
                  </a:rPr>
                  <a:t>Assign</a:t>
                </a:r>
                <a:r>
                  <a:rPr lang="it-IT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𝑇𝐸</m:t>
                        </m:r>
                      </m:sup>
                    </m:sSubSup>
                  </m:oMath>
                </a14:m>
                <a:r>
                  <a:rPr lang="it-IT" sz="2000" dirty="0">
                    <a:latin typeface="+mj-lt"/>
                    <a:ea typeface="Cambria Math" panose="02040503050406030204" pitchFamily="18" charset="0"/>
                  </a:rPr>
                  <a:t> to the class with max. </a:t>
                </a:r>
                <a:r>
                  <a:rPr lang="it-IT" sz="2000" dirty="0" err="1">
                    <a:latin typeface="+mj-lt"/>
                    <a:ea typeface="Cambria Math" panose="02040503050406030204" pitchFamily="18" charset="0"/>
                  </a:rPr>
                  <a:t>likelihood</a:t>
                </a:r>
                <a:endParaRPr lang="it-IT" sz="20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65221"/>
                <a:ext cx="8347399" cy="4802185"/>
              </a:xfrm>
              <a:blipFill>
                <a:blip r:embed="rId3"/>
                <a:stretch>
                  <a:fillRect l="-950" t="-1015" b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BF30314-57BE-4569-86CE-41E8590B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FB9F05-CE67-42DD-AC8C-1547EE2E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6A52F7-5E22-41E1-BA15-28357E2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170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D5FCAC5-CFDC-46CA-AED2-B0105F4F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18" y="1438513"/>
            <a:ext cx="7178963" cy="4825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1D7E721-A1E9-4381-9FEF-97D0C53552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 err="1"/>
                  <a:t>Viable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for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1D7E721-A1E9-4381-9FEF-97D0C5355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631256-5955-4829-BF1A-DC0AC556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485CB1-9C60-4DDD-9BE5-2133762A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92DB7B-2E57-4571-BDA8-005C7019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11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84D68-6AA0-4035-847C-6F0927A3A612}"/>
              </a:ext>
            </a:extLst>
          </p:cNvPr>
          <p:cNvSpPr/>
          <p:nvPr/>
        </p:nvSpPr>
        <p:spPr>
          <a:xfrm>
            <a:off x="3648269" y="2034073"/>
            <a:ext cx="1380931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BF659-77D3-4E75-AA90-F65C8509C6F4}"/>
              </a:ext>
            </a:extLst>
          </p:cNvPr>
          <p:cNvSpPr txBox="1"/>
          <p:nvPr/>
        </p:nvSpPr>
        <p:spPr>
          <a:xfrm>
            <a:off x="3648269" y="2174033"/>
            <a:ext cx="138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D1C20-83D2-41BC-9F73-42259C601016}"/>
              </a:ext>
            </a:extLst>
          </p:cNvPr>
          <p:cNvSpPr/>
          <p:nvPr/>
        </p:nvSpPr>
        <p:spPr>
          <a:xfrm>
            <a:off x="3732245" y="3153747"/>
            <a:ext cx="1147665" cy="420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342F2-94CA-4186-959C-23CC1E7547A4}"/>
              </a:ext>
            </a:extLst>
          </p:cNvPr>
          <p:cNvSpPr/>
          <p:nvPr/>
        </p:nvSpPr>
        <p:spPr>
          <a:xfrm>
            <a:off x="3708917" y="4120086"/>
            <a:ext cx="1259633" cy="601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58A0B-47DD-4ACD-A4D1-3F15AE08177C}"/>
              </a:ext>
            </a:extLst>
          </p:cNvPr>
          <p:cNvSpPr txBox="1"/>
          <p:nvPr/>
        </p:nvSpPr>
        <p:spPr>
          <a:xfrm>
            <a:off x="3764901" y="3234920"/>
            <a:ext cx="1082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Triangle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2E6FB-0CCE-45AE-B2EE-E3D7FF785E4D}"/>
              </a:ext>
            </a:extLst>
          </p:cNvPr>
          <p:cNvSpPr txBox="1"/>
          <p:nvPr/>
        </p:nvSpPr>
        <p:spPr>
          <a:xfrm>
            <a:off x="3732245" y="4253081"/>
            <a:ext cx="125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Gaussian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64E42-1FDA-4D86-8486-0704374127AE}"/>
              </a:ext>
            </a:extLst>
          </p:cNvPr>
          <p:cNvSpPr/>
          <p:nvPr/>
        </p:nvSpPr>
        <p:spPr>
          <a:xfrm>
            <a:off x="3377682" y="5141167"/>
            <a:ext cx="2052734" cy="839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911E81-8C4D-46E9-B93B-5CC25E4591F2}"/>
              </a:ext>
            </a:extLst>
          </p:cNvPr>
          <p:cNvSpPr txBox="1"/>
          <p:nvPr/>
        </p:nvSpPr>
        <p:spPr>
          <a:xfrm>
            <a:off x="3648269" y="5141167"/>
            <a:ext cx="1772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Exponential (decreasing)</a:t>
            </a:r>
          </a:p>
        </p:txBody>
      </p:sp>
    </p:spTree>
    <p:extLst>
      <p:ext uri="{BB962C8B-B14F-4D97-AF65-F5344CB8AC3E}">
        <p14:creationId xmlns:p14="http://schemas.microsoft.com/office/powerpoint/2010/main" val="81490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F5698EA-B155-464A-A4DC-0343BA030288}"/>
              </a:ext>
            </a:extLst>
          </p:cNvPr>
          <p:cNvSpPr/>
          <p:nvPr/>
        </p:nvSpPr>
        <p:spPr>
          <a:xfrm>
            <a:off x="0" y="2730500"/>
            <a:ext cx="9144000" cy="139700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cs typeface="Source Sans Pro Light"/>
              </a:rPr>
              <a:t>Exercises</a:t>
            </a:r>
          </a:p>
        </p:txBody>
      </p:sp>
      <p:pic>
        <p:nvPicPr>
          <p:cNvPr id="8" name="Picture 5" descr="lab.png">
            <a:extLst>
              <a:ext uri="{FF2B5EF4-FFF2-40B4-BE49-F238E27FC236}">
                <a16:creationId xmlns:a16="http://schemas.microsoft.com/office/drawing/2014/main" id="{6C4E1C38-D5FD-495E-BFD2-139A81B0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59995"/>
            <a:ext cx="433347" cy="3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en-GB" dirty="0"/>
              <a:t>problem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7C4729-A867-4D42-A2A0-913240A1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490624"/>
            <a:ext cx="7206503" cy="450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Starting point:</a:t>
            </a:r>
          </a:p>
          <a:p>
            <a:r>
              <a:rPr lang="en-US" sz="2400" dirty="0">
                <a:latin typeface="+mj-lt"/>
              </a:rPr>
              <a:t>Train data set (400 objects, 1 feature)</a:t>
            </a:r>
          </a:p>
          <a:p>
            <a:r>
              <a:rPr lang="en-US" sz="2400" dirty="0">
                <a:latin typeface="+mj-lt"/>
              </a:rPr>
              <a:t>Test data set (100 objects, 1 feature)</a:t>
            </a:r>
          </a:p>
          <a:p>
            <a:r>
              <a:rPr lang="en-US" sz="2400" dirty="0">
                <a:latin typeface="+mj-lt"/>
              </a:rPr>
              <a:t>Train data labels</a:t>
            </a:r>
          </a:p>
          <a:p>
            <a:r>
              <a:rPr lang="en-US" sz="2400" dirty="0">
                <a:latin typeface="+mj-lt"/>
              </a:rPr>
              <a:t>Test data labels (will never be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considered except in final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validation)</a:t>
            </a:r>
          </a:p>
          <a:p>
            <a:endParaRPr lang="en-US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00D148-1646-4C6B-AEEB-46C0AA4A3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56287"/>
            <a:ext cx="4267200" cy="3200400"/>
          </a:xfrm>
          <a:prstGeom prst="rect">
            <a:avLst/>
          </a:prstGeom>
        </p:spPr>
      </p:pic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A84FD69F-704E-4BCE-B2CF-3180D3F5AC0E}"/>
              </a:ext>
            </a:extLst>
          </p:cNvPr>
          <p:cNvSpPr txBox="1">
            <a:spLocks/>
          </p:cNvSpPr>
          <p:nvPr/>
        </p:nvSpPr>
        <p:spPr>
          <a:xfrm>
            <a:off x="205273" y="3032458"/>
            <a:ext cx="4545629" cy="281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it-IT" sz="1050" dirty="0">
              <a:latin typeface="+mj-lt"/>
            </a:endParaRPr>
          </a:p>
          <a:p>
            <a:pPr lvl="1"/>
            <a:endParaRPr lang="it-IT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466FE4-9417-4E02-A0B2-41F4CBC1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97" t="45565" r="66612" b="51678"/>
          <a:stretch/>
        </p:blipFill>
        <p:spPr>
          <a:xfrm>
            <a:off x="6440556" y="6209955"/>
            <a:ext cx="530088" cy="106017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2B9A6A-B658-4861-840C-C5D4D4D0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E63BDF-9F38-4D8D-88DD-8671BBDB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53B78D-CF0A-44F6-B071-3700F799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0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75853-850A-40BB-AE17-9A545C5E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Non-</a:t>
            </a:r>
            <a:r>
              <a:rPr lang="it-IT" dirty="0" err="1"/>
              <a:t>parametric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9ACDAD-3D67-4DBF-BBCA-9EB75F5E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F6CE80-D129-4009-A2D2-16C44056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81E487-06E8-4D00-AEF1-4661BB84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3</a:t>
            </a:fld>
            <a:endParaRPr lang="it-IT"/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CA3030E9-AC45-4530-A50E-60EC20EA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1"/>
            <a:ext cx="8034584" cy="4889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Parametric methods make a </a:t>
            </a:r>
            <a:r>
              <a:rPr lang="en-US" sz="2400" i="1" dirty="0">
                <a:latin typeface="+mj-lt"/>
              </a:rPr>
              <a:t>strong </a:t>
            </a:r>
            <a:r>
              <a:rPr lang="en-US" sz="2400" dirty="0">
                <a:latin typeface="+mj-lt"/>
              </a:rPr>
              <a:t>assumption, which is that the shape of the probability densities is known. This assumption cannot be made in many problems.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Idea of non-parametric methods: estimate the probability density function from the samples directly: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+mj-lt"/>
              </a:rPr>
              <a:t>K-Nearest </a:t>
            </a:r>
            <a:r>
              <a:rPr lang="en-US">
                <a:latin typeface="+mj-lt"/>
              </a:rPr>
              <a:t>Neighbours</a:t>
            </a:r>
            <a:endParaRPr lang="en-US" dirty="0">
              <a:latin typeface="+mj-lt"/>
            </a:endParaRPr>
          </a:p>
          <a:p>
            <a:pPr lvl="1">
              <a:buFont typeface="+mj-lt"/>
              <a:buAutoNum type="arabicPeriod"/>
            </a:pPr>
            <a:r>
              <a:rPr lang="en-US" dirty="0" err="1">
                <a:latin typeface="+mj-lt"/>
              </a:rPr>
              <a:t>Parzen</a:t>
            </a:r>
            <a:r>
              <a:rPr lang="en-US" dirty="0">
                <a:latin typeface="+mj-lt"/>
              </a:rPr>
              <a:t> Windows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88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06265-47B9-4F70-AF9D-3E471837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Neighbours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4E8DCFF4-B331-4783-AEF0-3C8083BBC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182" y="1696537"/>
                <a:ext cx="7961168" cy="12387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rgbClr val="576A7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rgbClr val="576A7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rgbClr val="576A7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rgbClr val="576A7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200" kern="1200">
                    <a:solidFill>
                      <a:srgbClr val="576A7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  <a:cs typeface="Source Sans Pro Light"/>
                  </a:rPr>
                  <a:t>Idea: given a test point</a:t>
                </a:r>
                <a:r>
                  <a:rPr lang="it-IT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𝑇𝐸</m:t>
                        </m:r>
                      </m:sup>
                    </m:sSubSup>
                    <m:r>
                      <a:rPr lang="it-IT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  <a:cs typeface="Source Sans Pro Light"/>
                  </a:rPr>
                  <a:t>to be classified, I consider the K train points closest to it, according to a certain metric.</a:t>
                </a:r>
                <a:endParaRPr lang="en-JM" sz="2400" dirty="0">
                  <a:solidFill>
                    <a:schemeClr val="tx1"/>
                  </a:solidFill>
                  <a:latin typeface="+mj-lt"/>
                  <a:cs typeface="Source Sans Pro Light"/>
                </a:endParaRPr>
              </a:p>
              <a:p>
                <a:pPr>
                  <a:spcBef>
                    <a:spcPts val="0"/>
                  </a:spcBef>
                </a:pPr>
                <a:endParaRPr lang="en-JM" sz="2400" dirty="0">
                  <a:solidFill>
                    <a:schemeClr val="tx1"/>
                  </a:solidFill>
                  <a:latin typeface="+mj-lt"/>
                  <a:cs typeface="Source Sans Pro Light"/>
                </a:endParaRPr>
              </a:p>
            </p:txBody>
          </p:sp>
        </mc:Choice>
        <mc:Fallback xmlns="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4E8DCFF4-B331-4783-AEF0-3C8083BB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2" y="1696537"/>
                <a:ext cx="7961168" cy="1238772"/>
              </a:xfrm>
              <a:prstGeom prst="rect">
                <a:avLst/>
              </a:prstGeom>
              <a:blipFill>
                <a:blip r:embed="rId2"/>
                <a:stretch>
                  <a:fillRect l="-107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7AACDBA-F4DE-41C8-ADD5-EDA04135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5" y="2935309"/>
            <a:ext cx="4962960" cy="3714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B928A15-8B05-40C6-8D8C-8DFABD2F6E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182" y="3093188"/>
                <a:ext cx="3026145" cy="33992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rgbClr val="576A7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rgbClr val="576A7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rgbClr val="576A7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rgbClr val="576A7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200" kern="1200">
                    <a:solidFill>
                      <a:srgbClr val="576A7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urce Sans Pro Light"/>
                  </a:rPr>
                  <a:t>I assign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𝑇𝐸</m:t>
                        </m:r>
                      </m:sup>
                    </m:sSubSup>
                    <m:r>
                      <a:rPr lang="it-IT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Source Sans Pro Light"/>
                  </a:rPr>
                  <a:t>the most frequent class among these K points.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B928A15-8B05-40C6-8D8C-8DFABD2F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2" y="3093188"/>
                <a:ext cx="3026145" cy="3399206"/>
              </a:xfrm>
              <a:prstGeom prst="rect">
                <a:avLst/>
              </a:prstGeom>
              <a:blipFill>
                <a:blip r:embed="rId4"/>
                <a:stretch>
                  <a:fillRect l="-2823" t="-717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65CD00C4-1C4A-46BB-BED6-944EB1AC8ED9}"/>
                  </a:ext>
                </a:extLst>
              </p:cNvPr>
              <p:cNvSpPr/>
              <p:nvPr/>
            </p:nvSpPr>
            <p:spPr>
              <a:xfrm>
                <a:off x="6628175" y="3678323"/>
                <a:ext cx="601318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65CD00C4-1C4A-46BB-BED6-944EB1AC8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75" y="3678323"/>
                <a:ext cx="601318" cy="415755"/>
              </a:xfrm>
              <a:prstGeom prst="rect">
                <a:avLst/>
              </a:prstGeom>
              <a:blipFill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F192F0-62FB-419D-BE2E-E567B695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54589E-89A9-482C-8A4E-64DD95C0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1F1F394-3235-4430-8457-3C96DA47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4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K-NN: In </a:t>
            </a:r>
            <a:r>
              <a:rPr lang="it-IT" dirty="0" err="1"/>
              <a:t>practice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7C4729-A867-4D42-A2A0-913240A1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87166"/>
            <a:ext cx="7206503" cy="3869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Starting point:</a:t>
            </a:r>
          </a:p>
          <a:p>
            <a:r>
              <a:rPr lang="en-US" sz="2400" dirty="0">
                <a:latin typeface="+mj-lt"/>
              </a:rPr>
              <a:t>Train data set</a:t>
            </a:r>
          </a:p>
          <a:p>
            <a:r>
              <a:rPr lang="en-US" sz="2400" dirty="0">
                <a:latin typeface="+mj-lt"/>
              </a:rPr>
              <a:t>Train data labels</a:t>
            </a:r>
          </a:p>
          <a:p>
            <a:r>
              <a:rPr lang="en-US" sz="2400" dirty="0">
                <a:latin typeface="+mj-lt"/>
              </a:rPr>
              <a:t>Test data set</a:t>
            </a:r>
          </a:p>
          <a:p>
            <a:r>
              <a:rPr lang="en-US" sz="2400" dirty="0">
                <a:latin typeface="+mj-lt"/>
              </a:rPr>
              <a:t>Test data labels (will never be considered until final validation)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946A36-DD99-442B-9947-D13BC33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C09FE-F328-4865-9484-D20B3429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A4A2C7-8022-4DFC-BBD8-CE46602A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573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K-NN: In </a:t>
            </a:r>
            <a:r>
              <a:rPr lang="it-IT" dirty="0" err="1"/>
              <a:t>practice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87166"/>
                <a:ext cx="7206503" cy="386969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+mj-lt"/>
                  </a:rPr>
                  <a:t>A priori, I decide how many nearest </a:t>
                </a:r>
                <a:r>
                  <a:rPr lang="en-US" sz="2400" dirty="0" err="1">
                    <a:latin typeface="+mj-lt"/>
                  </a:rPr>
                  <a:t>neighbours</a:t>
                </a:r>
                <a:r>
                  <a:rPr lang="en-US" sz="2400" dirty="0">
                    <a:latin typeface="+mj-lt"/>
                  </a:rPr>
                  <a:t> K to consider. </a:t>
                </a:r>
              </a:p>
              <a:p>
                <a:r>
                  <a:rPr lang="en-US" sz="2400" dirty="0">
                    <a:latin typeface="+mj-lt"/>
                  </a:rPr>
                  <a:t>Given a test point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𝑇𝐸</m:t>
                        </m:r>
                      </m:sup>
                    </m:sSubSup>
                  </m:oMath>
                </a14:m>
                <a:r>
                  <a:rPr lang="en-US" sz="2400" dirty="0">
                    <a:latin typeface="+mj-lt"/>
                  </a:rPr>
                  <a:t>: </a:t>
                </a:r>
              </a:p>
              <a:p>
                <a:pPr lvl="1"/>
                <a:r>
                  <a:rPr lang="en-US" sz="2200" dirty="0">
                    <a:latin typeface="+mj-lt"/>
                  </a:rPr>
                  <a:t>I calculate the (Euclidean) distance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𝑇𝐸</m:t>
                        </m:r>
                      </m:sup>
                    </m:sSubSup>
                  </m:oMath>
                </a14:m>
                <a:r>
                  <a:rPr lang="en-US" sz="2200" dirty="0">
                    <a:latin typeface="+mj-lt"/>
                  </a:rPr>
                  <a:t>and all train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𝑇𝑅</m:t>
                        </m:r>
                      </m:sup>
                    </m:sSubSup>
                  </m:oMath>
                </a14:m>
                <a:r>
                  <a:rPr lang="en-US" sz="2200" dirty="0">
                    <a:latin typeface="+mj-lt"/>
                  </a:rPr>
                  <a:t>.</a:t>
                </a:r>
              </a:p>
              <a:p>
                <a:pPr lvl="1"/>
                <a:r>
                  <a:rPr lang="en-US" sz="2200" dirty="0">
                    <a:latin typeface="+mj-lt"/>
                  </a:rPr>
                  <a:t>I order the distances (ascending) and find the indices of the </a:t>
                </a:r>
                <a:r>
                  <a:rPr lang="en-US" sz="2200" dirty="0" err="1">
                    <a:latin typeface="+mj-lt"/>
                  </a:rPr>
                  <a:t>neighbouring</a:t>
                </a:r>
                <a:r>
                  <a:rPr lang="en-US" sz="2200" dirty="0">
                    <a:latin typeface="+mj-lt"/>
                  </a:rPr>
                  <a:t> K train points.</a:t>
                </a:r>
              </a:p>
              <a:p>
                <a:pPr lvl="1"/>
                <a:r>
                  <a:rPr lang="en-US" sz="2200" dirty="0">
                    <a:latin typeface="+mj-lt"/>
                  </a:rPr>
                  <a:t>I check the labels of these K points: I have to find the most frequent class label.</a:t>
                </a:r>
              </a:p>
              <a:p>
                <a:endParaRPr lang="it-IT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87166"/>
                <a:ext cx="7206503" cy="3869690"/>
              </a:xfrm>
              <a:blipFill>
                <a:blip r:embed="rId2"/>
                <a:stretch>
                  <a:fillRect l="-1100" t="-2208" r="-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215116-B718-49E5-9EE9-167CA07E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491D1-0A45-44C4-AD2C-DA650083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8C2D76-D57F-45B3-AB6E-FFCDF9C1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50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K-NN: In </a:t>
            </a:r>
            <a:r>
              <a:rPr lang="it-IT" dirty="0" err="1"/>
              <a:t>practice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87166"/>
                <a:ext cx="7206503" cy="44945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+mj-lt"/>
                  </a:rPr>
                  <a:t>To assign a class to the test instance, we use the statistical concept of </a:t>
                </a:r>
                <a:r>
                  <a:rPr lang="en-US" sz="2400" i="1" dirty="0">
                    <a:latin typeface="+mj-lt"/>
                  </a:rPr>
                  <a:t>mode: </a:t>
                </a:r>
                <a:r>
                  <a:rPr lang="en-US" sz="2400" dirty="0">
                    <a:latin typeface="+mj-lt"/>
                  </a:rPr>
                  <a:t>the value that appears most often in a set of data values. 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Given the vector of labels of K </a:t>
                </a:r>
                <a:r>
                  <a:rPr lang="en-US" sz="2400" dirty="0" err="1">
                    <a:latin typeface="+mj-lt"/>
                  </a:rPr>
                  <a:t>neighbouring</a:t>
                </a:r>
                <a:r>
                  <a:rPr lang="en-US" sz="2400" dirty="0">
                    <a:latin typeface="+mj-lt"/>
                  </a:rPr>
                  <a:t> points (the vector will be K long), we find the mode and assign the it as the class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𝑇𝐸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87166"/>
                <a:ext cx="7206503" cy="4494584"/>
              </a:xfrm>
              <a:blipFill>
                <a:blip r:embed="rId2"/>
                <a:stretch>
                  <a:fillRect l="-1100" t="-1900" r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5BB1AD-6560-40AE-B3F2-CC025947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EB40-5297-447D-A2AF-FC4D9FF3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93A4FD-966E-4AF8-9B1D-BAC35F2D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50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F5698EA-B155-464A-A4DC-0343BA030288}"/>
              </a:ext>
            </a:extLst>
          </p:cNvPr>
          <p:cNvSpPr/>
          <p:nvPr/>
        </p:nvSpPr>
        <p:spPr>
          <a:xfrm>
            <a:off x="0" y="2730500"/>
            <a:ext cx="9144000" cy="139700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cs typeface="Source Sans Pro Light"/>
              </a:rPr>
              <a:t>Exercises</a:t>
            </a:r>
          </a:p>
        </p:txBody>
      </p:sp>
      <p:pic>
        <p:nvPicPr>
          <p:cNvPr id="8" name="Picture 5" descr="lab.png">
            <a:extLst>
              <a:ext uri="{FF2B5EF4-FFF2-40B4-BE49-F238E27FC236}">
                <a16:creationId xmlns:a16="http://schemas.microsoft.com/office/drawing/2014/main" id="{6C4E1C38-D5FD-495E-BFD2-139A81B0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59995"/>
            <a:ext cx="433347" cy="3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92889F0-2FCD-49B4-A593-526F8D0B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7" y="3451689"/>
            <a:ext cx="2864499" cy="276950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2548A42-7C2B-4A83-AA4A-00DCC242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Parzen</a:t>
            </a:r>
            <a:r>
              <a:rPr lang="it-IT" dirty="0"/>
              <a:t> Windows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CCAEAC-B8F1-4A2F-8737-22C7F386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Idea: estimate the pdf (underlying probability distribution) by looking at individual regions in space.</a:t>
            </a:r>
          </a:p>
          <a:p>
            <a:r>
              <a:rPr lang="en-US" sz="2400" dirty="0">
                <a:latin typeface="+mj-lt"/>
              </a:rPr>
              <a:t>If you need to estimate p(x=x0), you look at the region in a window </a:t>
            </a:r>
            <a:r>
              <a:rPr lang="en-US" sz="2400" dirty="0" err="1">
                <a:latin typeface="+mj-lt"/>
              </a:rPr>
              <a:t>centred</a:t>
            </a:r>
            <a:r>
              <a:rPr lang="en-US" sz="2400" dirty="0">
                <a:latin typeface="+mj-lt"/>
              </a:rPr>
              <a:t> on x0 and estimate from that region.</a:t>
            </a:r>
          </a:p>
          <a:p>
            <a:r>
              <a:rPr lang="en-US" sz="2400" dirty="0">
                <a:latin typeface="+mj-lt"/>
              </a:rPr>
              <a:t>This can be repeated for all the points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to be classified.</a:t>
            </a:r>
            <a:endParaRPr lang="it-IT" sz="24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C78BD1-6273-4B52-B2E8-ED3A63A6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21E20C-95AE-4FC7-B284-397D36AE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and AI</a:t>
            </a:r>
            <a:r>
              <a:rPr lang="it-IT" dirty="0"/>
              <a:t>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688CEF-4EC9-42CB-B818-2D4BC1E8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480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3621</TotalTime>
  <Words>558</Words>
  <Application>Microsoft Office PowerPoint</Application>
  <PresentationFormat>On-screen Show (4:3)</PresentationFormat>
  <Paragraphs>85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di Office</vt:lpstr>
      <vt:lpstr>Machine Learning and Artificial Intelligence</vt:lpstr>
      <vt:lpstr>The problem</vt:lpstr>
      <vt:lpstr>Non-parametric methods</vt:lpstr>
      <vt:lpstr>K-Nearest Neighbours</vt:lpstr>
      <vt:lpstr>K-NN: In practice</vt:lpstr>
      <vt:lpstr>K-NN: In practice</vt:lpstr>
      <vt:lpstr>K-NN: In practice</vt:lpstr>
      <vt:lpstr>PowerPoint Presentation</vt:lpstr>
      <vt:lpstr>Parzen Windows</vt:lpstr>
      <vt:lpstr>Parzen Windows: In practice</vt:lpstr>
      <vt:lpstr>Viable functions for 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Artificial Intelligence</dc:title>
  <dc:creator>geri.skenderi@univr.it</dc:creator>
  <cp:lastModifiedBy>Geri Skenderi</cp:lastModifiedBy>
  <cp:revision>193</cp:revision>
  <dcterms:created xsi:type="dcterms:W3CDTF">2019-03-18T13:30:41Z</dcterms:created>
  <dcterms:modified xsi:type="dcterms:W3CDTF">2021-03-23T08:15:00Z</dcterms:modified>
</cp:coreProperties>
</file>