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83" r:id="rId3"/>
    <p:sldId id="284" r:id="rId4"/>
    <p:sldId id="279" r:id="rId5"/>
    <p:sldId id="287" r:id="rId6"/>
    <p:sldId id="263" r:id="rId7"/>
    <p:sldId id="285" r:id="rId8"/>
    <p:sldId id="286" r:id="rId9"/>
    <p:sldId id="288" r:id="rId10"/>
    <p:sldId id="294" r:id="rId11"/>
    <p:sldId id="275" r:id="rId12"/>
    <p:sldId id="290" r:id="rId13"/>
    <p:sldId id="289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B262-054A-4E00-B499-00A1DC05000F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9EB38-2F9D-446E-9B34-2985CE5C18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64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9EB38-2F9D-446E-9B34-2985CE5C188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1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2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1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61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0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0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2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linalg.eigh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5BAC3-1D58-4A84-84BE-A1B64C742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Machine Learning and </a:t>
            </a:r>
            <a:r>
              <a:rPr lang="it-IT" dirty="0" err="1"/>
              <a:t>Artificial</a:t>
            </a:r>
            <a:r>
              <a:rPr lang="it-IT" dirty="0"/>
              <a:t> Intelligence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93159C-0A4A-45A3-8CB1-FFF6E3DA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5774"/>
            <a:ext cx="6858000" cy="646043"/>
          </a:xfrm>
        </p:spPr>
        <p:txBody>
          <a:bodyPr/>
          <a:lstStyle/>
          <a:p>
            <a:r>
              <a:rPr lang="it-IT" dirty="0"/>
              <a:t>Lab 04 – </a:t>
            </a:r>
            <a:r>
              <a:rPr lang="it-IT" dirty="0" err="1"/>
              <a:t>Principal</a:t>
            </a:r>
            <a:r>
              <a:rPr lang="it-IT" dirty="0"/>
              <a:t> Component Analysis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CE3FA3BE-41EA-47DB-9390-C4C3848DD7E1}"/>
              </a:ext>
            </a:extLst>
          </p:cNvPr>
          <p:cNvSpPr txBox="1">
            <a:spLocks/>
          </p:cNvSpPr>
          <p:nvPr/>
        </p:nvSpPr>
        <p:spPr>
          <a:xfrm>
            <a:off x="1143000" y="5936974"/>
            <a:ext cx="6858000" cy="6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30/03/2021</a:t>
            </a:r>
          </a:p>
        </p:txBody>
      </p:sp>
    </p:spTree>
    <p:extLst>
      <p:ext uri="{BB962C8B-B14F-4D97-AF65-F5344CB8AC3E}">
        <p14:creationId xmlns:p14="http://schemas.microsoft.com/office/powerpoint/2010/main" val="302028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42F3EE-8495-4E01-8C3E-0DB3C07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eigenvectors to use?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8AA8CF-B690-4FA9-A8F6-11091998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1049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Each eigenvector “carries” a certain variance, which can be seen as the amount of information with respect to the data.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“Good” data, i.e., tractable, have low dimensions and high variance.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5BD303-2555-40DA-A7F4-C7385624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473839-3E58-47B9-802F-7239633C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EF7963-C598-4B03-90E5-B24B464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10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C3CF626-D223-4D32-9620-312A975D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72" y="2340078"/>
            <a:ext cx="3825871" cy="2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F5698EA-B155-464A-A4DC-0343BA030288}"/>
              </a:ext>
            </a:extLst>
          </p:cNvPr>
          <p:cNvSpPr/>
          <p:nvPr/>
        </p:nvSpPr>
        <p:spPr>
          <a:xfrm>
            <a:off x="0" y="2730500"/>
            <a:ext cx="9144000" cy="139700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Source Sans Pro Light"/>
              </a:rPr>
              <a:t>Exercises</a:t>
            </a:r>
          </a:p>
        </p:txBody>
      </p:sp>
      <p:pic>
        <p:nvPicPr>
          <p:cNvPr id="8" name="Picture 5" descr="lab.png">
            <a:extLst>
              <a:ext uri="{FF2B5EF4-FFF2-40B4-BE49-F238E27FC236}">
                <a16:creationId xmlns:a16="http://schemas.microsoft.com/office/drawing/2014/main" id="{6C4E1C38-D5FD-495E-BFD2-139A81B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9995"/>
            <a:ext cx="433347" cy="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AB2E9-8174-48D8-BA4A-118EBB74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890EADB-212A-4335-8270-3551EBEC5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err="1">
                    <a:latin typeface="+mj-lt"/>
                  </a:rPr>
                  <a:t>Appearance-based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recognition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faces</a:t>
                </a:r>
                <a:r>
                  <a:rPr lang="it-IT" dirty="0">
                    <a:latin typeface="+mj-lt"/>
                  </a:rPr>
                  <a:t>.</a:t>
                </a:r>
              </a:p>
              <a:p>
                <a:r>
                  <a:rPr lang="it-IT" dirty="0" err="1">
                    <a:latin typeface="+mj-lt"/>
                  </a:rPr>
                  <a:t>Consider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each</a:t>
                </a:r>
                <a:r>
                  <a:rPr lang="it-IT" dirty="0">
                    <a:latin typeface="+mj-lt"/>
                  </a:rPr>
                  <a:t>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</a:t>
                </a:r>
                <a:r>
                  <a:rPr lang="it-IT" dirty="0">
                    <a:latin typeface="+mj-lt"/>
                  </a:rPr>
                  <a:t> the image of a face. </a:t>
                </a:r>
              </a:p>
              <a:p>
                <a:endParaRPr lang="it-IT" i="1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890EADB-212A-4335-8270-3551EBEC5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FFCAEF-5158-43C1-814C-9ABB20AF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C8DD1F-58F6-430E-AAF7-6E7C21B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5344B-A436-492F-821D-95BBCB6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12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3B5AB5-FE6F-4882-8B2A-BE912B6D0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58449"/>
            <a:ext cx="7795596" cy="1402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B7693B-CD1E-43C6-96B3-7625EBEBFFC5}"/>
              </a:ext>
            </a:extLst>
          </p:cNvPr>
          <p:cNvSpPr/>
          <p:nvPr/>
        </p:nvSpPr>
        <p:spPr>
          <a:xfrm>
            <a:off x="3755923" y="3736258"/>
            <a:ext cx="1533832" cy="63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B77E9-9B86-42CE-8086-C53C8D84BE71}"/>
              </a:ext>
            </a:extLst>
          </p:cNvPr>
          <p:cNvSpPr txBox="1"/>
          <p:nvPr/>
        </p:nvSpPr>
        <p:spPr>
          <a:xfrm>
            <a:off x="3687097" y="4048338"/>
            <a:ext cx="153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Gray levels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AC2AAB-CC0E-4CC0-925D-CC1B4E857FB9}"/>
              </a:ext>
            </a:extLst>
          </p:cNvPr>
          <p:cNvSpPr/>
          <p:nvPr/>
        </p:nvSpPr>
        <p:spPr>
          <a:xfrm>
            <a:off x="7243379" y="4048338"/>
            <a:ext cx="1396180" cy="1565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3CA8B-8A72-4609-86FC-CC0E856A3031}"/>
              </a:ext>
            </a:extLst>
          </p:cNvPr>
          <p:cNvSpPr txBox="1"/>
          <p:nvPr/>
        </p:nvSpPr>
        <p:spPr>
          <a:xfrm>
            <a:off x="7374193" y="4605751"/>
            <a:ext cx="1396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Usually, </a:t>
            </a:r>
          </a:p>
          <a:p>
            <a:pPr algn="ctr"/>
            <a:r>
              <a:rPr lang="en-US" sz="1400" dirty="0"/>
              <a:t>M &lt;&lt; N</a:t>
            </a:r>
          </a:p>
        </p:txBody>
      </p:sp>
    </p:spTree>
    <p:extLst>
      <p:ext uri="{BB962C8B-B14F-4D97-AF65-F5344CB8AC3E}">
        <p14:creationId xmlns:p14="http://schemas.microsoft.com/office/powerpoint/2010/main" val="234773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7A813-0EBE-4F26-BFE1-A3C029C3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EigenFaces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A2A1FD-61A1-49A2-AC04-45E1BB13B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The image of a face 𝑥 can be projected in the same way in a new space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2400" dirty="0">
                    <a:latin typeface="+mj-lt"/>
                  </a:rPr>
                  <a:t>.</a:t>
                </a:r>
              </a:p>
              <a:p>
                <a:endParaRPr lang="it-IT" sz="2400" dirty="0">
                  <a:latin typeface="+mj-lt"/>
                </a:endParaRPr>
              </a:p>
              <a:p>
                <a:r>
                  <a:rPr lang="it-IT" sz="2400" dirty="0">
                    <a:latin typeface="+mj-lt"/>
                  </a:rPr>
                  <a:t>The </a:t>
                </a:r>
                <a:r>
                  <a:rPr lang="it-IT" sz="2400" dirty="0" err="1">
                    <a:latin typeface="+mj-lt"/>
                  </a:rPr>
                  <a:t>reconstruction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dirty="0" err="1">
                    <a:latin typeface="+mj-lt"/>
                  </a:rPr>
                  <a:t>is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dirty="0" err="1">
                    <a:latin typeface="+mj-lt"/>
                  </a:rPr>
                  <a:t>given</a:t>
                </a:r>
                <a:r>
                  <a:rPr lang="it-IT" sz="2400" dirty="0">
                    <a:latin typeface="+mj-lt"/>
                  </a:rPr>
                  <a:t> from the sum of the </a:t>
                </a:r>
                <a:r>
                  <a:rPr lang="it-IT" sz="2400" dirty="0" err="1">
                    <a:latin typeface="+mj-lt"/>
                  </a:rPr>
                  <a:t>multiplications</a:t>
                </a:r>
                <a:r>
                  <a:rPr lang="it-IT" sz="2400" dirty="0">
                    <a:latin typeface="+mj-lt"/>
                  </a:rPr>
                  <a:t> of the </a:t>
                </a:r>
                <a:r>
                  <a:rPr lang="it-IT" sz="2400" dirty="0" err="1">
                    <a:latin typeface="+mj-lt"/>
                  </a:rPr>
                  <a:t>components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it-IT" sz="2400" dirty="0">
                    <a:latin typeface="+mj-lt"/>
                  </a:rPr>
                  <a:t> of the image 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400" dirty="0">
                    <a:latin typeface="+mj-lt"/>
                  </a:rPr>
                  <a:t>, with the </a:t>
                </a:r>
                <a:r>
                  <a:rPr lang="it-IT" sz="2400" dirty="0" err="1">
                    <a:latin typeface="+mj-lt"/>
                  </a:rPr>
                  <a:t>corresponding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dirty="0" err="1">
                    <a:latin typeface="+mj-lt"/>
                  </a:rPr>
                  <a:t>eigenfaces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2400" dirty="0">
                    <a:latin typeface="+mj-lt"/>
                  </a:rPr>
                  <a:t> , </a:t>
                </a:r>
                <a:r>
                  <a:rPr lang="it-IT" sz="2400" dirty="0" err="1">
                    <a:latin typeface="+mj-lt"/>
                  </a:rPr>
                  <a:t>used</a:t>
                </a:r>
                <a:r>
                  <a:rPr lang="it-IT" sz="2400" dirty="0">
                    <a:latin typeface="+mj-lt"/>
                  </a:rPr>
                  <a:t> for the </a:t>
                </a:r>
                <a:r>
                  <a:rPr lang="it-IT" sz="2400" dirty="0" err="1">
                    <a:latin typeface="+mj-lt"/>
                  </a:rPr>
                  <a:t>projection</a:t>
                </a:r>
                <a:r>
                  <a:rPr lang="it-IT" sz="24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7A2A1FD-61A1-49A2-AC04-45E1BB13B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4D282-5D20-4A08-9B49-C0FE62F7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80AD8-5546-4D22-B113-4A0E8464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76DB8A-6AC1-4F17-918A-831AE353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13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1412B82-79AA-4D73-992D-AA6785A3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2" y="4492797"/>
            <a:ext cx="7788315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5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DCDC6-E646-41E1-B56B-DD89BF70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Recognition</a:t>
            </a:r>
            <a:r>
              <a:rPr lang="it-IT" dirty="0"/>
              <a:t> with </a:t>
            </a:r>
            <a:r>
              <a:rPr lang="it-IT" dirty="0" err="1"/>
              <a:t>eigenfaces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D004ACA-D693-4880-BBF5-25706A5C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24987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+mj-lt"/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it-IT" sz="2000" dirty="0">
                    <a:latin typeface="+mj-lt"/>
                  </a:rPr>
                  <a:t>Data </a:t>
                </a:r>
                <a:r>
                  <a:rPr lang="it-IT" sz="2000" dirty="0" err="1">
                    <a:latin typeface="+mj-lt"/>
                  </a:rPr>
                  <a:t>analysis</a:t>
                </a:r>
                <a:endParaRPr lang="it-IT" sz="2000" dirty="0">
                  <a:latin typeface="+mj-lt"/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it-IT" sz="1600" dirty="0" err="1">
                    <a:latin typeface="+mj-lt"/>
                  </a:rPr>
                  <a:t>Apply</a:t>
                </a:r>
                <a:r>
                  <a:rPr lang="it-IT" sz="1600" dirty="0">
                    <a:latin typeface="+mj-lt"/>
                  </a:rPr>
                  <a:t> PCA, </a:t>
                </a:r>
                <a:r>
                  <a:rPr lang="it-IT" sz="1600" dirty="0" err="1">
                    <a:latin typeface="+mj-lt"/>
                  </a:rPr>
                  <a:t>obtaining</a:t>
                </a:r>
                <a:r>
                  <a:rPr lang="it-IT" sz="1600" dirty="0">
                    <a:latin typeface="+mj-lt"/>
                  </a:rPr>
                  <a:t> the </a:t>
                </a:r>
                <a:r>
                  <a:rPr lang="it-IT" sz="1600" dirty="0" err="1">
                    <a:latin typeface="+mj-lt"/>
                  </a:rPr>
                  <a:t>eigenfaces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60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sz="1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</m:t>
                    </m:r>
                  </m:oMath>
                </a14:m>
                <a:r>
                  <a:rPr lang="it-IT" sz="1600" dirty="0"/>
                  <a:t>V </a:t>
                </a:r>
                <a:r>
                  <a:rPr lang="it-IT" sz="1600" dirty="0">
                    <a:latin typeface="+mj-lt"/>
                  </a:rPr>
                  <a:t>and the </a:t>
                </a:r>
                <a:r>
                  <a:rPr lang="it-IT" sz="1600" dirty="0" err="1">
                    <a:latin typeface="+mj-lt"/>
                  </a:rPr>
                  <a:t>components</a:t>
                </a:r>
                <a:r>
                  <a:rPr lang="it-IT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latin typeface="+mj-lt"/>
                  </a:rPr>
                  <a:t>for </a:t>
                </a:r>
                <a:r>
                  <a:rPr lang="it-IT" sz="1600" dirty="0" err="1">
                    <a:latin typeface="+mj-lt"/>
                  </a:rPr>
                  <a:t>each</a:t>
                </a:r>
                <a:r>
                  <a:rPr lang="it-IT" sz="1600" dirty="0">
                    <a:latin typeface="+mj-lt"/>
                  </a:rPr>
                  <a:t> image. 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it-IT" sz="1600" dirty="0" err="1">
                    <a:latin typeface="+mj-lt"/>
                  </a:rPr>
                  <a:t>Calculate</a:t>
                </a:r>
                <a:r>
                  <a:rPr lang="it-IT" sz="1600" dirty="0">
                    <a:latin typeface="+mj-lt"/>
                  </a:rPr>
                  <a:t> the </a:t>
                </a:r>
                <a:r>
                  <a:rPr lang="it-IT" sz="1600" dirty="0" err="1">
                    <a:latin typeface="+mj-lt"/>
                  </a:rPr>
                  <a:t>threshold</a:t>
                </a:r>
                <a:endParaRPr lang="it-IT" sz="1600" dirty="0">
                  <a:latin typeface="+mj-lt"/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endParaRPr lang="it-IT" dirty="0">
                  <a:latin typeface="+mj-lt"/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endParaRPr lang="it-IT" dirty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it-IT" sz="2000" dirty="0" err="1">
                    <a:latin typeface="+mj-lt"/>
                  </a:rPr>
                  <a:t>Given</a:t>
                </a:r>
                <a:r>
                  <a:rPr lang="it-IT" sz="2000" dirty="0">
                    <a:latin typeface="+mj-lt"/>
                  </a:rPr>
                  <a:t> a new image to </a:t>
                </a:r>
                <a:r>
                  <a:rPr lang="it-IT" sz="2000" dirty="0" err="1">
                    <a:latin typeface="+mj-lt"/>
                  </a:rPr>
                  <a:t>recognise</a:t>
                </a:r>
                <a:r>
                  <a:rPr lang="it-IT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p>
                    </m:sSup>
                  </m:oMath>
                </a14:m>
                <a:endParaRPr lang="it-IT" sz="2000" dirty="0">
                  <a:latin typeface="+mj-lt"/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it-IT" sz="1600" dirty="0" err="1">
                    <a:latin typeface="+mj-lt"/>
                  </a:rPr>
                  <a:t>Subtract</a:t>
                </a:r>
                <a:r>
                  <a:rPr lang="it-IT" sz="1600" dirty="0">
                    <a:latin typeface="+mj-lt"/>
                  </a:rPr>
                  <a:t> the </a:t>
                </a:r>
                <a:r>
                  <a:rPr lang="it-IT" sz="1600" dirty="0" err="1">
                    <a:latin typeface="+mj-lt"/>
                  </a:rPr>
                  <a:t>mean</a:t>
                </a:r>
                <a:r>
                  <a:rPr lang="it-IT" sz="1600" dirty="0">
                    <a:latin typeface="+mj-lt"/>
                  </a:rPr>
                  <a:t> of the training dataset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1600" dirty="0">
                    <a:latin typeface="+mj-lt"/>
                  </a:rPr>
                  <a:t>, </a:t>
                </a:r>
                <a:r>
                  <a:rPr lang="it-IT" sz="1600" dirty="0" err="1">
                    <a:latin typeface="+mj-lt"/>
                  </a:rPr>
                  <a:t>obtaining</a:t>
                </a:r>
                <a:r>
                  <a:rPr lang="it-IT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𝑡𝑒</m:t>
                        </m:r>
                      </m:sup>
                    </m:sSubSup>
                  </m:oMath>
                </a14:m>
                <a:endParaRPr lang="it-IT" sz="1600" dirty="0">
                  <a:latin typeface="+mj-lt"/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it-IT" sz="1600" dirty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𝑡𝑒</m:t>
                        </m:r>
                      </m:sup>
                    </m:sSubSup>
                  </m:oMath>
                </a14:m>
                <a:r>
                  <a:rPr lang="it-IT" sz="1600" dirty="0">
                    <a:latin typeface="+mj-lt"/>
                  </a:rPr>
                  <a:t> </a:t>
                </a:r>
                <a:r>
                  <a:rPr lang="it-IT" sz="1600" dirty="0" err="1">
                    <a:latin typeface="+mj-lt"/>
                  </a:rPr>
                  <a:t>into</a:t>
                </a:r>
                <a:r>
                  <a:rPr lang="it-IT" sz="1600" dirty="0">
                    <a:latin typeface="+mj-lt"/>
                  </a:rPr>
                  <a:t> the new </a:t>
                </a:r>
                <a:r>
                  <a:rPr lang="it-IT" sz="1600" dirty="0" err="1">
                    <a:latin typeface="+mj-lt"/>
                  </a:rPr>
                  <a:t>space</a:t>
                </a:r>
                <a:r>
                  <a:rPr lang="it-IT" sz="1600" dirty="0">
                    <a:latin typeface="+mj-lt"/>
                  </a:rPr>
                  <a:t> and </a:t>
                </a:r>
                <a:r>
                  <a:rPr lang="it-IT" sz="1600" dirty="0" err="1">
                    <a:latin typeface="+mj-lt"/>
                  </a:rPr>
                  <a:t>obtain</a:t>
                </a:r>
                <a:r>
                  <a:rPr lang="it-IT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1600" dirty="0">
                  <a:latin typeface="+mj-lt"/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it-IT" sz="1600" dirty="0" err="1">
                    <a:latin typeface="+mj-lt"/>
                  </a:rPr>
                  <a:t>Calculate</a:t>
                </a:r>
                <a:r>
                  <a:rPr lang="it-IT" sz="1600" dirty="0">
                    <a:latin typeface="+mj-lt"/>
                  </a:rPr>
                  <a:t> the set of </a:t>
                </a:r>
                <a:r>
                  <a:rPr lang="it-IT" sz="1600" dirty="0" err="1">
                    <a:latin typeface="+mj-lt"/>
                  </a:rPr>
                  <a:t>distances</a:t>
                </a:r>
                <a:endParaRPr lang="it-IT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D004ACA-D693-4880-BBF5-25706A5C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24987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5CA799-003E-4166-B175-1A33EE6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3ECAE-C88F-4C66-93D6-4F0AF38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09806A-EA7A-405F-978E-DF77C10A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14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E4F53C-1C59-410D-9774-82BBF0556772}"/>
              </a:ext>
            </a:extLst>
          </p:cNvPr>
          <p:cNvSpPr txBox="1"/>
          <p:nvPr/>
        </p:nvSpPr>
        <p:spPr>
          <a:xfrm rot="16200000">
            <a:off x="185043" y="2837919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TRAINING</a:t>
            </a:r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620598-85FE-472D-87EF-7E5F30383FE8}"/>
              </a:ext>
            </a:extLst>
          </p:cNvPr>
          <p:cNvSpPr txBox="1"/>
          <p:nvPr/>
        </p:nvSpPr>
        <p:spPr>
          <a:xfrm rot="16200000">
            <a:off x="261699" y="4582914"/>
            <a:ext cx="1065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TESTING</a:t>
            </a:r>
            <a:endParaRPr lang="it-I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176EEF05-028B-4046-BE87-C7D08845CD54}"/>
                  </a:ext>
                </a:extLst>
              </p:cNvPr>
              <p:cNvSpPr/>
              <p:nvPr/>
            </p:nvSpPr>
            <p:spPr>
              <a:xfrm>
                <a:off x="2160328" y="3524172"/>
                <a:ext cx="5186517" cy="50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=1,…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176EEF05-028B-4046-BE87-C7D08845C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28" y="3524172"/>
                <a:ext cx="5186517" cy="504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8EB9C3B-30FA-4FCB-8D5D-35948ACB352A}"/>
                  </a:ext>
                </a:extLst>
              </p:cNvPr>
              <p:cNvSpPr/>
              <p:nvPr/>
            </p:nvSpPr>
            <p:spPr>
              <a:xfrm>
                <a:off x="2744542" y="5396517"/>
                <a:ext cx="3981218" cy="451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8EB9C3B-30FA-4FCB-8D5D-35948ACB3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42" y="5396517"/>
                <a:ext cx="3981218" cy="451342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2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DCDC6-E646-41E1-B56B-DD89BF70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Recognition</a:t>
            </a:r>
            <a:r>
              <a:rPr lang="it-IT" dirty="0"/>
              <a:t> with </a:t>
            </a:r>
            <a:r>
              <a:rPr lang="it-IT" dirty="0" err="1"/>
              <a:t>eigenfaces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D004ACA-D693-4880-BBF5-25706A5C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9619"/>
                <a:ext cx="8249879" cy="4351338"/>
              </a:xfrm>
            </p:spPr>
            <p:txBody>
              <a:bodyPr>
                <a:normAutofit/>
              </a:bodyPr>
              <a:lstStyle/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000" dirty="0">
                    <a:latin typeface="+mj-lt"/>
                  </a:rPr>
                  <a:t>Reconstruct the face using eigenfaces and components</a:t>
                </a:r>
                <a:endParaRPr lang="it-IT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sz="2000" dirty="0">
                    <a:latin typeface="+mj-lt"/>
                  </a:rPr>
                  <a:t>Calculate the distance between the “unknown” starting face and the reconstructed face. 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it-IT" sz="20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it-IT" sz="2000" dirty="0" err="1">
                    <a:latin typeface="+mj-lt"/>
                  </a:rPr>
                  <a:t>If</a:t>
                </a:r>
                <a:endParaRPr lang="it-IT" sz="2000" dirty="0">
                  <a:latin typeface="+mj-lt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1600" dirty="0">
                    <a:latin typeface="+mj-lt"/>
                  </a:rPr>
                  <a:t>    </a:t>
                </a:r>
                <a:r>
                  <a:rPr lang="it-IT" sz="1600" dirty="0">
                    <a:latin typeface="+mj-lt"/>
                    <a:sym typeface="Wingdings" panose="05000000000000000000" pitchFamily="2" charset="2"/>
                  </a:rPr>
                  <a:t>   </a:t>
                </a:r>
                <a:r>
                  <a:rPr lang="it-IT" sz="1600" dirty="0">
                    <a:latin typeface="+mj-lt"/>
                  </a:rPr>
                  <a:t> </a:t>
                </a:r>
                <a:r>
                  <a:rPr lang="it-IT" sz="1600" dirty="0" err="1">
                    <a:latin typeface="+mj-lt"/>
                  </a:rPr>
                  <a:t>it’s</a:t>
                </a:r>
                <a:r>
                  <a:rPr lang="it-IT" sz="1600" dirty="0">
                    <a:latin typeface="+mj-lt"/>
                  </a:rPr>
                  <a:t> </a:t>
                </a:r>
                <a:r>
                  <a:rPr lang="it-IT" sz="1600" dirty="0" err="1">
                    <a:latin typeface="+mj-lt"/>
                  </a:rPr>
                  <a:t>not</a:t>
                </a:r>
                <a:r>
                  <a:rPr lang="it-IT" sz="1600" dirty="0">
                    <a:latin typeface="+mj-lt"/>
                  </a:rPr>
                  <a:t> a face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sz="1600" dirty="0">
                    <a:latin typeface="+mj-lt"/>
                  </a:rPr>
                  <a:t>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16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and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it-IT" sz="160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 , (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latin typeface="+mj-lt"/>
                  </a:rPr>
                  <a:t>      </a:t>
                </a:r>
                <a:r>
                  <a:rPr lang="it-IT" sz="1600" dirty="0">
                    <a:latin typeface="+mj-lt"/>
                    <a:sym typeface="Wingdings" panose="05000000000000000000" pitchFamily="2" charset="2"/>
                  </a:rPr>
                  <a:t>   </a:t>
                </a:r>
                <a:r>
                  <a:rPr lang="it-IT" sz="1600" dirty="0" err="1">
                    <a:latin typeface="+mj-lt"/>
                    <a:sym typeface="Wingdings" panose="05000000000000000000" pitchFamily="2" charset="2"/>
                  </a:rPr>
                  <a:t>it’s</a:t>
                </a:r>
                <a:r>
                  <a:rPr lang="it-IT" sz="1600" dirty="0">
                    <a:latin typeface="+mj-lt"/>
                    <a:sym typeface="Wingdings" panose="05000000000000000000" pitchFamily="2" charset="2"/>
                  </a:rPr>
                  <a:t> a new face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sz="1600" dirty="0"/>
                  <a:t>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1600" dirty="0"/>
                  <a:t>  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it-IT" sz="16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1600" dirty="0">
                    <a:latin typeface="+mj-lt"/>
                  </a:rPr>
                  <a:t>  </a:t>
                </a:r>
                <a:r>
                  <a:rPr lang="it-IT" sz="1600" dirty="0" err="1">
                    <a:latin typeface="+mj-lt"/>
                  </a:rPr>
                  <a:t>it’s</a:t>
                </a:r>
                <a:r>
                  <a:rPr lang="it-IT" sz="1600" dirty="0">
                    <a:latin typeface="+mj-lt"/>
                  </a:rPr>
                  <a:t> a </a:t>
                </a:r>
                <a:r>
                  <a:rPr lang="it-IT" sz="1600" dirty="0" err="1">
                    <a:latin typeface="+mj-lt"/>
                  </a:rPr>
                  <a:t>known</a:t>
                </a:r>
                <a:r>
                  <a:rPr lang="it-IT" sz="1600" dirty="0">
                    <a:latin typeface="+mj-lt"/>
                  </a:rPr>
                  <a:t> face, more </a:t>
                </a:r>
                <a:r>
                  <a:rPr lang="it-IT" sz="1600" dirty="0" err="1">
                    <a:latin typeface="+mj-lt"/>
                  </a:rPr>
                  <a:t>precicely</a:t>
                </a:r>
                <a:r>
                  <a:rPr lang="it-IT" sz="1600" dirty="0">
                    <a:latin typeface="+mj-lt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it-IT" sz="1600" dirty="0">
                    <a:latin typeface="+mj-lt"/>
                  </a:rPr>
                  <a:t>, </a:t>
                </a:r>
                <a:r>
                  <a:rPr lang="it-IT" sz="1600" dirty="0" err="1">
                    <a:latin typeface="+mj-lt"/>
                  </a:rPr>
                  <a:t>where</a:t>
                </a:r>
                <a:r>
                  <a:rPr lang="it-IT" sz="1600" dirty="0">
                    <a:latin typeface="+mj-lt"/>
                  </a:rPr>
                  <a:t>:</a:t>
                </a:r>
              </a:p>
              <a:p>
                <a:pPr lvl="2"/>
                <a:endParaRPr lang="it-IT" sz="16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D004ACA-D693-4880-BBF5-25706A5C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9619"/>
                <a:ext cx="8249879" cy="4351338"/>
              </a:xfrm>
              <a:blipFill>
                <a:blip r:embed="rId2"/>
                <a:stretch>
                  <a:fillRect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5CA799-003E-4166-B175-1A33EE6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3ECAE-C88F-4C66-93D6-4F0AF38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09806A-EA7A-405F-978E-DF77C10A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15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620598-85FE-472D-87EF-7E5F30383FE8}"/>
              </a:ext>
            </a:extLst>
          </p:cNvPr>
          <p:cNvSpPr txBox="1"/>
          <p:nvPr/>
        </p:nvSpPr>
        <p:spPr>
          <a:xfrm rot="16200000">
            <a:off x="296059" y="3232587"/>
            <a:ext cx="1065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TESTING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C642C2-7C67-4474-83E3-F59D69181B61}"/>
                  </a:ext>
                </a:extLst>
              </p:cNvPr>
              <p:cNvSpPr txBox="1"/>
              <p:nvPr/>
            </p:nvSpPr>
            <p:spPr>
              <a:xfrm>
                <a:off x="3323196" y="2112614"/>
                <a:ext cx="2497607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𝑡𝑒</m:t>
                          </m:r>
                        </m:sup>
                      </m:s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DC642C2-7C67-4474-83E3-F59D6918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96" y="2112614"/>
                <a:ext cx="2497607" cy="692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02199BB-3B64-42B6-9192-D7DB6062F3D7}"/>
                  </a:ext>
                </a:extLst>
              </p:cNvPr>
              <p:cNvSpPr txBox="1"/>
              <p:nvPr/>
            </p:nvSpPr>
            <p:spPr>
              <a:xfrm>
                <a:off x="3855425" y="3719067"/>
                <a:ext cx="14844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𝑡𝑒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02199BB-3B64-42B6-9192-D7DB6062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25" y="3719067"/>
                <a:ext cx="1484445" cy="246221"/>
              </a:xfrm>
              <a:prstGeom prst="rect">
                <a:avLst/>
              </a:prstGeom>
              <a:blipFill>
                <a:blip r:embed="rId4"/>
                <a:stretch>
                  <a:fillRect l="-245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ECDD914-3068-44EE-969D-B010AF0E9591}"/>
                  </a:ext>
                </a:extLst>
              </p:cNvPr>
              <p:cNvSpPr/>
              <p:nvPr/>
            </p:nvSpPr>
            <p:spPr>
              <a:xfrm>
                <a:off x="3553453" y="5134501"/>
                <a:ext cx="240027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{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ECDD914-3068-44EE-969D-B010AF0E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53" y="5134501"/>
                <a:ext cx="2400272" cy="374590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28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F5698EA-B155-464A-A4DC-0343BA030288}"/>
              </a:ext>
            </a:extLst>
          </p:cNvPr>
          <p:cNvSpPr/>
          <p:nvPr/>
        </p:nvSpPr>
        <p:spPr>
          <a:xfrm>
            <a:off x="0" y="2730500"/>
            <a:ext cx="9144000" cy="139700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Source Sans Pro Light"/>
              </a:rPr>
              <a:t>Exercises</a:t>
            </a:r>
          </a:p>
        </p:txBody>
      </p:sp>
      <p:pic>
        <p:nvPicPr>
          <p:cNvPr id="8" name="Picture 5" descr="lab.png">
            <a:extLst>
              <a:ext uri="{FF2B5EF4-FFF2-40B4-BE49-F238E27FC236}">
                <a16:creationId xmlns:a16="http://schemas.microsoft.com/office/drawing/2014/main" id="{6C4E1C38-D5FD-495E-BFD2-139A81B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9995"/>
            <a:ext cx="433347" cy="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06265-47B9-4F70-AF9D-3E471837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0F76DB9-0C8A-4B1D-AE93-4A57E8BE9E7E}"/>
              </a:ext>
            </a:extLst>
          </p:cNvPr>
          <p:cNvSpPr txBox="1">
            <a:spLocks/>
          </p:cNvSpPr>
          <p:nvPr/>
        </p:nvSpPr>
        <p:spPr>
          <a:xfrm>
            <a:off x="533400" y="1690689"/>
            <a:ext cx="8077200" cy="81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Source Sans Pro Light"/>
              </a:rPr>
              <a:t>We want to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Source Sans Pro Light"/>
              </a:rPr>
              <a:t>recognise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Source Sans Pro Light"/>
              </a:rPr>
              <a:t> and classify images of handwritten figures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Source Sans Pro Light"/>
                <a:hlinkClick r:id="rId3"/>
              </a:rPr>
              <a:t>https://en.wikipedia.org/wiki/MNIST_database</a:t>
            </a:r>
            <a:r>
              <a:rPr lang="en-JM" sz="2000" dirty="0">
                <a:solidFill>
                  <a:schemeClr val="accent1"/>
                </a:solidFill>
                <a:latin typeface="+mj-lt"/>
                <a:cs typeface="Source Sans Pro Light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  <a:cs typeface="Source Sans Pro Light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BA0F7D8-B14A-47DC-B7A3-FF3752F92C9F}"/>
              </a:ext>
            </a:extLst>
          </p:cNvPr>
          <p:cNvSpPr txBox="1">
            <a:spLocks/>
          </p:cNvSpPr>
          <p:nvPr/>
        </p:nvSpPr>
        <p:spPr>
          <a:xfrm>
            <a:off x="533400" y="2740929"/>
            <a:ext cx="8458200" cy="122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cs typeface="Source Sans Pro Light"/>
              </a:rPr>
              <a:t>For this lesson, we only consider images of “0” and “1”</a:t>
            </a:r>
            <a:r>
              <a:rPr lang="it-IT" sz="2000" dirty="0">
                <a:solidFill>
                  <a:schemeClr val="tx1"/>
                </a:solidFill>
                <a:latin typeface="+mj-lt"/>
                <a:cs typeface="Source Sans Pro Light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Source Sans Pro Light"/>
              </a:rPr>
              <a:t> the training set size is reduced to about 12000 images</a:t>
            </a:r>
            <a:endParaRPr lang="it-IT" sz="2000" dirty="0">
              <a:solidFill>
                <a:schemeClr val="tx1"/>
              </a:solidFill>
              <a:latin typeface="+mj-lt"/>
              <a:cs typeface="Source Sans Pro 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FCB7E3-C96A-4529-A5EF-C086A76C1A1A}"/>
              </a:ext>
            </a:extLst>
          </p:cNvPr>
          <p:cNvSpPr txBox="1"/>
          <p:nvPr/>
        </p:nvSpPr>
        <p:spPr>
          <a:xfrm>
            <a:off x="1382250" y="456939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«0»</a:t>
            </a:r>
          </a:p>
        </p:txBody>
      </p:sp>
      <p:pic>
        <p:nvPicPr>
          <p:cNvPr id="1028" name="Picture 4" descr="Risultati immagini per mnist dataset 0 1">
            <a:extLst>
              <a:ext uri="{FF2B5EF4-FFF2-40B4-BE49-F238E27FC236}">
                <a16:creationId xmlns:a16="http://schemas.microsoft.com/office/drawing/2014/main" id="{611A8751-2BE9-4C0D-B09E-2C49C12EE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6" b="80619"/>
          <a:stretch/>
        </p:blipFill>
        <p:spPr bwMode="auto">
          <a:xfrm>
            <a:off x="1434132" y="4963767"/>
            <a:ext cx="2378692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isultati immagini per mnist dataset 0 1">
            <a:extLst>
              <a:ext uri="{FF2B5EF4-FFF2-40B4-BE49-F238E27FC236}">
                <a16:creationId xmlns:a16="http://schemas.microsoft.com/office/drawing/2014/main" id="{79FABC6A-7940-4038-A3B4-3B6D3548F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7" b="90815"/>
          <a:stretch/>
        </p:blipFill>
        <p:spPr bwMode="auto">
          <a:xfrm>
            <a:off x="1434131" y="5306573"/>
            <a:ext cx="2302491" cy="3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i immagini per mnist dataset 0 1">
            <a:extLst>
              <a:ext uri="{FF2B5EF4-FFF2-40B4-BE49-F238E27FC236}">
                <a16:creationId xmlns:a16="http://schemas.microsoft.com/office/drawing/2014/main" id="{F87667EF-5437-4BE4-8379-0FA844199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6" b="80619"/>
          <a:stretch/>
        </p:blipFill>
        <p:spPr bwMode="auto">
          <a:xfrm>
            <a:off x="5407380" y="5017369"/>
            <a:ext cx="2724415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isultati immagini per mnist dataset 0 1">
            <a:extLst>
              <a:ext uri="{FF2B5EF4-FFF2-40B4-BE49-F238E27FC236}">
                <a16:creationId xmlns:a16="http://schemas.microsoft.com/office/drawing/2014/main" id="{492A5922-478A-4959-93E0-7D0FA51D7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4" t="8281" r="-128" b="80735"/>
          <a:stretch/>
        </p:blipFill>
        <p:spPr bwMode="auto">
          <a:xfrm>
            <a:off x="5407380" y="4937241"/>
            <a:ext cx="2724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2F9CBB-3572-47C8-B699-D03CDA854806}"/>
              </a:ext>
            </a:extLst>
          </p:cNvPr>
          <p:cNvSpPr txBox="1"/>
          <p:nvPr/>
        </p:nvSpPr>
        <p:spPr>
          <a:xfrm>
            <a:off x="5407380" y="45928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«1»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24F4C4-E641-4450-94DA-C65DD2EB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07561C-F316-499A-A02F-331319A9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B9036C-5D08-4782-AAD5-82203150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6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06265-47B9-4F70-AF9D-3E471837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Extraction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3DCE035-2854-49D1-AC93-2CF3C6BA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267218"/>
            <a:ext cx="8266170" cy="3314944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E8DCFF4-B331-4783-AEF0-3C8083BBC259}"/>
              </a:ext>
            </a:extLst>
          </p:cNvPr>
          <p:cNvSpPr txBox="1">
            <a:spLocks/>
          </p:cNvSpPr>
          <p:nvPr/>
        </p:nvSpPr>
        <p:spPr>
          <a:xfrm>
            <a:off x="554182" y="1696536"/>
            <a:ext cx="7961168" cy="2108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Source Sans Pro Light"/>
              </a:rPr>
              <a:t>Problem: each image is a 28x28 matrix.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Source Sans Pro Ligh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cs typeface="Source Sans Pro Light"/>
              </a:rPr>
              <a:t>Feature extraction: How can I describe the points of the training set in a compact way?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2AAF715-6267-4B6E-9D6C-53C023E55B24}"/>
              </a:ext>
            </a:extLst>
          </p:cNvPr>
          <p:cNvSpPr/>
          <p:nvPr/>
        </p:nvSpPr>
        <p:spPr>
          <a:xfrm>
            <a:off x="3920650" y="5014747"/>
            <a:ext cx="1607128" cy="1043709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E23596-406F-48C5-8859-39E09F6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7D8F9C-C9A3-46B7-8C35-F566B347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50EABC-D4BA-446F-9C1D-DCEDE16A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43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7C4729-A867-4D42-A2A0-913240A1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1946"/>
            <a:ext cx="7886700" cy="142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Reduce the dimensionality of the space, while retaining as much information as possible.</a:t>
            </a:r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81AB0A2-DD4F-4242-B857-F346CA6F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13" y="3054207"/>
            <a:ext cx="4530951" cy="3398214"/>
          </a:xfrm>
          <a:prstGeom prst="rect">
            <a:avLst/>
          </a:prstGeom>
        </p:spPr>
      </p:pic>
      <p:pic>
        <p:nvPicPr>
          <p:cNvPr id="10" name="Picture 4" descr="Risultati immagini per mnist dataset 0 1">
            <a:extLst>
              <a:ext uri="{FF2B5EF4-FFF2-40B4-BE49-F238E27FC236}">
                <a16:creationId xmlns:a16="http://schemas.microsoft.com/office/drawing/2014/main" id="{B918417E-6249-4410-9179-46DEEE899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6" b="80619"/>
          <a:stretch/>
        </p:blipFill>
        <p:spPr bwMode="auto">
          <a:xfrm>
            <a:off x="510402" y="3812069"/>
            <a:ext cx="2378692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isultati immagini per mnist dataset 0 1">
            <a:extLst>
              <a:ext uri="{FF2B5EF4-FFF2-40B4-BE49-F238E27FC236}">
                <a16:creationId xmlns:a16="http://schemas.microsoft.com/office/drawing/2014/main" id="{89382E34-5DF0-4D5A-8FF1-EADDDAD53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6" b="80619"/>
          <a:stretch/>
        </p:blipFill>
        <p:spPr bwMode="auto">
          <a:xfrm>
            <a:off x="900696" y="4251594"/>
            <a:ext cx="2724415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i immagini per mnist dataset 0 1">
            <a:extLst>
              <a:ext uri="{FF2B5EF4-FFF2-40B4-BE49-F238E27FC236}">
                <a16:creationId xmlns:a16="http://schemas.microsoft.com/office/drawing/2014/main" id="{CB4E6AE0-5F3D-4A13-9C13-1B781185C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4" t="8281" r="-128" b="80735"/>
          <a:stretch/>
        </p:blipFill>
        <p:spPr bwMode="auto">
          <a:xfrm>
            <a:off x="1005966" y="3490497"/>
            <a:ext cx="2724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isultati immagini per mnist dataset 0 1">
            <a:extLst>
              <a:ext uri="{FF2B5EF4-FFF2-40B4-BE49-F238E27FC236}">
                <a16:creationId xmlns:a16="http://schemas.microsoft.com/office/drawing/2014/main" id="{01817F52-63DF-4CCB-ACD6-F4E594BE0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6" b="80619"/>
          <a:stretch/>
        </p:blipFill>
        <p:spPr bwMode="auto">
          <a:xfrm>
            <a:off x="404944" y="4723582"/>
            <a:ext cx="2378692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isultati immagini per mnist dataset 0 1">
            <a:extLst>
              <a:ext uri="{FF2B5EF4-FFF2-40B4-BE49-F238E27FC236}">
                <a16:creationId xmlns:a16="http://schemas.microsoft.com/office/drawing/2014/main" id="{1300F79A-B6C6-49EA-B8F2-47B69E03D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7" b="90815"/>
          <a:stretch/>
        </p:blipFill>
        <p:spPr bwMode="auto">
          <a:xfrm>
            <a:off x="404943" y="5066388"/>
            <a:ext cx="2302491" cy="3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isultati immagini per mnist dataset 0 1">
            <a:extLst>
              <a:ext uri="{FF2B5EF4-FFF2-40B4-BE49-F238E27FC236}">
                <a16:creationId xmlns:a16="http://schemas.microsoft.com/office/drawing/2014/main" id="{A79D1C55-87C3-4340-A2E1-376B025F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6" b="80619"/>
          <a:stretch/>
        </p:blipFill>
        <p:spPr bwMode="auto">
          <a:xfrm>
            <a:off x="628651" y="4276921"/>
            <a:ext cx="2378692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isultati immagini per mnist dataset 0 1">
            <a:extLst>
              <a:ext uri="{FF2B5EF4-FFF2-40B4-BE49-F238E27FC236}">
                <a16:creationId xmlns:a16="http://schemas.microsoft.com/office/drawing/2014/main" id="{FBE69208-D789-4739-BD57-BC1BCAC8D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7" b="90815"/>
          <a:stretch/>
        </p:blipFill>
        <p:spPr bwMode="auto">
          <a:xfrm>
            <a:off x="628650" y="4619727"/>
            <a:ext cx="2302491" cy="3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isultati immagini per mnist dataset 0 1">
            <a:extLst>
              <a:ext uri="{FF2B5EF4-FFF2-40B4-BE49-F238E27FC236}">
                <a16:creationId xmlns:a16="http://schemas.microsoft.com/office/drawing/2014/main" id="{05AE6D32-51D8-4F1E-9833-61EB0BC09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6" b="80619"/>
          <a:stretch/>
        </p:blipFill>
        <p:spPr bwMode="auto">
          <a:xfrm>
            <a:off x="883310" y="5111409"/>
            <a:ext cx="2724415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isultati immagini per mnist dataset 0 1">
            <a:extLst>
              <a:ext uri="{FF2B5EF4-FFF2-40B4-BE49-F238E27FC236}">
                <a16:creationId xmlns:a16="http://schemas.microsoft.com/office/drawing/2014/main" id="{07F17022-932F-46D3-8C68-F35F39D58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6" b="80619"/>
          <a:stretch/>
        </p:blipFill>
        <p:spPr bwMode="auto">
          <a:xfrm>
            <a:off x="1056171" y="4753314"/>
            <a:ext cx="2724415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CC8830DE-C303-44A7-9CB3-9C9AB4023071}"/>
              </a:ext>
            </a:extLst>
          </p:cNvPr>
          <p:cNvSpPr/>
          <p:nvPr/>
        </p:nvSpPr>
        <p:spPr>
          <a:xfrm>
            <a:off x="3953447" y="4602746"/>
            <a:ext cx="618553" cy="221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D9ABBA-8229-4628-810E-66E9BC2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F399BB-6F80-4BD3-884D-57A3FF16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5D476D-5565-4DDA-B043-AC854AD7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7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7C4729-A867-4D42-A2A0-913240A1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3585"/>
            <a:ext cx="7206503" cy="5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: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569F8F5-BBC5-4E5B-B767-A8D79C2CDF6C}"/>
              </a:ext>
            </a:extLst>
          </p:cNvPr>
          <p:cNvGrpSpPr/>
          <p:nvPr/>
        </p:nvGrpSpPr>
        <p:grpSpPr>
          <a:xfrm>
            <a:off x="2001416" y="2282415"/>
            <a:ext cx="5141167" cy="3657600"/>
            <a:chOff x="839755" y="2379306"/>
            <a:chExt cx="5141167" cy="365760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DB046C4-6415-4472-9F4E-1A1ED74F9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552" t="24512" r="22143" b="18889"/>
            <a:stretch/>
          </p:blipFill>
          <p:spPr>
            <a:xfrm>
              <a:off x="839755" y="2557123"/>
              <a:ext cx="5141167" cy="3253640"/>
            </a:xfrm>
            <a:prstGeom prst="rect">
              <a:avLst/>
            </a:prstGeom>
          </p:spPr>
        </p:pic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B13E5C1-3906-4D67-B232-B1BCDD9D5427}"/>
                </a:ext>
              </a:extLst>
            </p:cNvPr>
            <p:cNvSpPr/>
            <p:nvPr/>
          </p:nvSpPr>
          <p:spPr>
            <a:xfrm>
              <a:off x="5007429" y="2379306"/>
              <a:ext cx="269031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B1180C1-4EC2-4A80-AC9C-12D39F2E34B5}"/>
                </a:ext>
              </a:extLst>
            </p:cNvPr>
            <p:cNvSpPr/>
            <p:nvPr/>
          </p:nvSpPr>
          <p:spPr>
            <a:xfrm>
              <a:off x="4152122" y="4982547"/>
              <a:ext cx="1124338" cy="94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C799871-61B7-42AC-BC76-C39635579F89}"/>
                </a:ext>
              </a:extLst>
            </p:cNvPr>
            <p:cNvSpPr/>
            <p:nvPr/>
          </p:nvSpPr>
          <p:spPr>
            <a:xfrm>
              <a:off x="4068147" y="2379306"/>
              <a:ext cx="251926" cy="3431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b="1" dirty="0">
                  <a:solidFill>
                    <a:schemeClr val="tx1"/>
                  </a:solidFill>
                </a:rPr>
                <a:t>.</a:t>
              </a:r>
              <a:endParaRPr lang="it-I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8C238F-25AC-42E9-B7A9-F42448C4C741}"/>
              </a:ext>
            </a:extLst>
          </p:cNvPr>
          <p:cNvSpPr txBox="1"/>
          <p:nvPr/>
        </p:nvSpPr>
        <p:spPr>
          <a:xfrm>
            <a:off x="3270379" y="582637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FF20918-DC9D-46DF-BE39-1C8DC33370B0}"/>
              </a:ext>
            </a:extLst>
          </p:cNvPr>
          <p:cNvSpPr txBox="1"/>
          <p:nvPr/>
        </p:nvSpPr>
        <p:spPr>
          <a:xfrm>
            <a:off x="2746778" y="6123542"/>
            <a:ext cx="14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(12000x784)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DE42B2B-1FE8-4FC2-82C0-8D896AFA7F2C}"/>
              </a:ext>
            </a:extLst>
          </p:cNvPr>
          <p:cNvSpPr txBox="1"/>
          <p:nvPr/>
        </p:nvSpPr>
        <p:spPr>
          <a:xfrm>
            <a:off x="5712666" y="5826374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2AE7C41-D7EE-4314-8150-5A6BB7AA3F71}"/>
              </a:ext>
            </a:extLst>
          </p:cNvPr>
          <p:cNvSpPr txBox="1"/>
          <p:nvPr/>
        </p:nvSpPr>
        <p:spPr>
          <a:xfrm>
            <a:off x="6628699" y="5826374"/>
            <a:ext cx="3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X’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49AB91-E66A-400A-B6B6-6DF110C8965C}"/>
              </a:ext>
            </a:extLst>
          </p:cNvPr>
          <p:cNvSpPr txBox="1"/>
          <p:nvPr/>
        </p:nvSpPr>
        <p:spPr>
          <a:xfrm>
            <a:off x="5420538" y="6111126"/>
            <a:ext cx="10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(784x2)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49D3796-A50A-4780-90E6-45123194C2F7}"/>
              </a:ext>
            </a:extLst>
          </p:cNvPr>
          <p:cNvSpPr txBox="1"/>
          <p:nvPr/>
        </p:nvSpPr>
        <p:spPr>
          <a:xfrm>
            <a:off x="6331365" y="6123542"/>
            <a:ext cx="11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(12000x2)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035FF42-4B22-437D-9240-DBE803A2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6EE27D3E-72F5-4281-AE31-5DF957D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2B88154-4A9B-4A99-B840-A234176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4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ncipal component analysis(PCA) with code on MNIST dataset – mc.ai">
            <a:extLst>
              <a:ext uri="{FF2B5EF4-FFF2-40B4-BE49-F238E27FC236}">
                <a16:creationId xmlns:a16="http://schemas.microsoft.com/office/drawing/2014/main" id="{46F2E76A-626C-425E-A09B-A23C5EA4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7" y="3429000"/>
            <a:ext cx="4513813" cy="272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Principal</a:t>
            </a:r>
            <a:r>
              <a:rPr lang="it-IT" dirty="0"/>
              <a:t> Component Analysis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7C4729-A867-4D42-A2A0-913240A1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04865"/>
            <a:ext cx="7206503" cy="4472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Project the data into a space such that: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</a:rPr>
              <a:t>The first direction is the direction of maximum variance.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</a:rPr>
              <a:t>The second direction is the one of maximum variance, orthogonal to the first one.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+mj-lt"/>
              </a:rPr>
              <a:t>And so on....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+mj-lt"/>
              </a:rPr>
              <a:t>Information </a:t>
            </a:r>
            <a:r>
              <a:rPr lang="it-IT" dirty="0">
                <a:latin typeface="+mj-lt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+mj-lt"/>
                <a:sym typeface="Wingdings" panose="05000000000000000000" pitchFamily="2" charset="2"/>
              </a:rPr>
              <a:t>Variance</a:t>
            </a:r>
            <a:endParaRPr lang="it-IT" dirty="0">
              <a:latin typeface="+mj-lt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9D185-2E00-4B7A-917B-43120DAE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A41838-18B6-4A8F-80DE-3BDCCAA5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607AF8-9018-4363-B8A5-259F0C2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9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rincipal component analysis(PCA) with code on MNIST dataset – mc.ai">
            <a:extLst>
              <a:ext uri="{FF2B5EF4-FFF2-40B4-BE49-F238E27FC236}">
                <a16:creationId xmlns:a16="http://schemas.microsoft.com/office/drawing/2014/main" id="{CD68415C-4BFD-4469-897C-1F71A6D0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54" y="3097161"/>
            <a:ext cx="5073091" cy="30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Principal</a:t>
            </a:r>
            <a:r>
              <a:rPr lang="it-IT" dirty="0"/>
              <a:t> Component Analysis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7C4729-A867-4D42-A2A0-913240A1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04865"/>
            <a:ext cx="7259206" cy="44726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The eigenvectors of the covariance matrix encode the principal directions.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The largest eigenvalues occur in the directions of maximum dispersion of the data.</a:t>
            </a:r>
            <a:endParaRPr lang="it-IT" sz="2400" dirty="0">
              <a:latin typeface="+mj-lt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27A085-0CAD-4769-B3FE-4FC28DFD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3F706B-D70E-41A2-9C4A-2868ADAF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CDCE3D-5031-4604-B1EE-09F1FB62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9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Principal</a:t>
            </a:r>
            <a:r>
              <a:rPr lang="it-IT" dirty="0"/>
              <a:t>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04865"/>
                <a:ext cx="8143770" cy="447266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dirty="0">
                    <a:latin typeface="+mj-lt"/>
                  </a:rPr>
                  <a:t>How to </a:t>
                </a:r>
                <a:r>
                  <a:rPr lang="it-IT" dirty="0" err="1">
                    <a:latin typeface="+mj-lt"/>
                  </a:rPr>
                  <a:t>apply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it</a:t>
                </a:r>
                <a:r>
                  <a:rPr lang="it-IT" dirty="0">
                    <a:latin typeface="+mj-lt"/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 err="1">
                    <a:latin typeface="+mj-lt"/>
                  </a:rPr>
                  <a:t>Subtract</a:t>
                </a:r>
                <a:r>
                  <a:rPr lang="it-IT" sz="2000" dirty="0">
                    <a:latin typeface="+mj-lt"/>
                  </a:rPr>
                  <a:t> from </a:t>
                </a:r>
                <a:r>
                  <a:rPr lang="it-IT" sz="2000" dirty="0" err="1">
                    <a:latin typeface="+mj-lt"/>
                  </a:rPr>
                  <a:t>each</a:t>
                </a:r>
                <a:r>
                  <a:rPr lang="it-IT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it-IT" sz="2000" dirty="0">
                    <a:latin typeface="+mj-lt"/>
                  </a:rPr>
                  <a:t> , the </a:t>
                </a:r>
                <a:r>
                  <a:rPr lang="it-IT" sz="2000" dirty="0" err="1">
                    <a:latin typeface="+mj-lt"/>
                  </a:rPr>
                  <a:t>mean</a:t>
                </a:r>
                <a:r>
                  <a:rPr lang="it-IT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000" dirty="0">
                    <a:latin typeface="+mj-lt"/>
                  </a:rPr>
                  <a:t> </a:t>
                </a:r>
                <a:r>
                  <a:rPr lang="it-IT" sz="2000" dirty="0" err="1">
                    <a:latin typeface="+mj-lt"/>
                  </a:rPr>
                  <a:t>obtaining</a:t>
                </a:r>
                <a:r>
                  <a:rPr lang="it-IT" sz="2000" dirty="0">
                    <a:latin typeface="+mj-lt"/>
                  </a:rPr>
                  <a:t> in </a:t>
                </a:r>
                <a:r>
                  <a:rPr lang="it-IT" sz="2000" dirty="0" err="1">
                    <a:latin typeface="+mj-lt"/>
                  </a:rPr>
                  <a:t>this</a:t>
                </a:r>
                <a:r>
                  <a:rPr lang="it-IT" sz="2000" dirty="0">
                    <a:latin typeface="+mj-lt"/>
                  </a:rPr>
                  <a:t> way the </a:t>
                </a:r>
                <a:r>
                  <a:rPr lang="it-IT" sz="2000" dirty="0" err="1">
                    <a:latin typeface="+mj-lt"/>
                  </a:rPr>
                  <a:t>centered</a:t>
                </a:r>
                <a:r>
                  <a:rPr lang="it-IT" sz="2000" dirty="0">
                    <a:latin typeface="+mj-lt"/>
                  </a:rPr>
                  <a:t>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>
                    <a:latin typeface="+mj-lt"/>
                  </a:rPr>
                  <a:t> 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 err="1">
                    <a:latin typeface="+mj-lt"/>
                  </a:rPr>
                  <a:t>Calculate</a:t>
                </a:r>
                <a:r>
                  <a:rPr lang="it-IT" sz="2000" dirty="0">
                    <a:latin typeface="+mj-lt"/>
                  </a:rPr>
                  <a:t> the </a:t>
                </a:r>
                <a:r>
                  <a:rPr lang="it-IT" sz="2000" dirty="0" err="1">
                    <a:latin typeface="+mj-lt"/>
                  </a:rPr>
                  <a:t>covariance</a:t>
                </a:r>
                <a:r>
                  <a:rPr lang="it-IT" sz="2000" dirty="0">
                    <a:latin typeface="+mj-lt"/>
                  </a:rPr>
                  <a:t> </a:t>
                </a:r>
                <a:r>
                  <a:rPr lang="it-IT" sz="2000" dirty="0" err="1">
                    <a:latin typeface="+mj-lt"/>
                  </a:rPr>
                  <a:t>matrix</a:t>
                </a:r>
                <a:r>
                  <a:rPr lang="it-IT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t-IT" sz="2000" dirty="0">
                    <a:latin typeface="+mj-lt"/>
                  </a:rPr>
                  <a:t> from the </a:t>
                </a:r>
                <a:r>
                  <a:rPr lang="it-IT" sz="2000" dirty="0" err="1">
                    <a:latin typeface="+mj-lt"/>
                  </a:rPr>
                  <a:t>centered</a:t>
                </a:r>
                <a:r>
                  <a:rPr lang="it-IT" sz="2000" dirty="0">
                    <a:latin typeface="+mj-lt"/>
                  </a:rPr>
                  <a:t> data. 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 err="1">
                    <a:latin typeface="+mj-lt"/>
                  </a:rPr>
                  <a:t>Calculate</a:t>
                </a:r>
                <a:r>
                  <a:rPr lang="it-IT" sz="2000" dirty="0">
                    <a:latin typeface="+mj-lt"/>
                  </a:rPr>
                  <a:t> the </a:t>
                </a:r>
                <a:r>
                  <a:rPr lang="it-IT" sz="2000" dirty="0" err="1">
                    <a:latin typeface="+mj-lt"/>
                  </a:rPr>
                  <a:t>eigenvalues</a:t>
                </a:r>
                <a:r>
                  <a:rPr lang="it-IT" sz="2000" dirty="0">
                    <a:latin typeface="+mj-lt"/>
                  </a:rPr>
                  <a:t> and </a:t>
                </a:r>
                <a:r>
                  <a:rPr lang="it-IT" sz="2000" dirty="0" err="1">
                    <a:latin typeface="+mj-lt"/>
                  </a:rPr>
                  <a:t>eigenvectors</a:t>
                </a:r>
                <a:r>
                  <a:rPr lang="it-IT" sz="2000" dirty="0">
                    <a:latin typeface="+mj-lt"/>
                  </a:rPr>
                  <a:t> of the </a:t>
                </a:r>
                <a:r>
                  <a:rPr lang="it-IT" sz="2000" dirty="0" err="1">
                    <a:latin typeface="+mj-lt"/>
                  </a:rPr>
                  <a:t>covariance</a:t>
                </a:r>
                <a:r>
                  <a:rPr lang="it-IT" sz="2000" dirty="0">
                    <a:latin typeface="+mj-lt"/>
                  </a:rPr>
                  <a:t> </a:t>
                </a:r>
                <a:r>
                  <a:rPr lang="it-IT" sz="2000" dirty="0" err="1">
                    <a:latin typeface="+mj-lt"/>
                  </a:rPr>
                  <a:t>matrix</a:t>
                </a:r>
                <a:r>
                  <a:rPr lang="it-IT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04865"/>
                <a:ext cx="8143770" cy="4472661"/>
              </a:xfrm>
              <a:blipFill>
                <a:blip r:embed="rId2"/>
                <a:stretch>
                  <a:fillRect l="-1497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583107-7DFC-4C72-A41F-D00BD8AFC081}"/>
              </a:ext>
            </a:extLst>
          </p:cNvPr>
          <p:cNvSpPr txBox="1">
            <a:spLocks/>
          </p:cNvSpPr>
          <p:nvPr/>
        </p:nvSpPr>
        <p:spPr>
          <a:xfrm>
            <a:off x="393256" y="5793639"/>
            <a:ext cx="8379163" cy="42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  <a:hlinkClick r:id="rId3"/>
              </a:rPr>
              <a:t>https://docs.scipy.org/doc/numpy/reference/generated/numpy.linalg.eigh.html</a:t>
            </a:r>
            <a:r>
              <a:rPr lang="en-JM" sz="1600" dirty="0">
                <a:solidFill>
                  <a:schemeClr val="tx1">
                    <a:lumMod val="75000"/>
                    <a:lumOff val="25000"/>
                  </a:schemeClr>
                </a:solidFill>
                <a:ea typeface="Source Sans Pro Light"/>
                <a:cs typeface="Source Sans Pro Light"/>
              </a:rPr>
              <a:t> 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8" name="Rounded Rectangle 34">
            <a:extLst>
              <a:ext uri="{FF2B5EF4-FFF2-40B4-BE49-F238E27FC236}">
                <a16:creationId xmlns:a16="http://schemas.microsoft.com/office/drawing/2014/main" id="{8FB8C05F-23C4-4C48-B680-BFC08074D3B5}"/>
              </a:ext>
            </a:extLst>
          </p:cNvPr>
          <p:cNvSpPr/>
          <p:nvPr/>
        </p:nvSpPr>
        <p:spPr>
          <a:xfrm>
            <a:off x="809025" y="4868525"/>
            <a:ext cx="7901343" cy="703335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16493603-C604-4F1C-AFB4-C0C49E3E4132}"/>
              </a:ext>
            </a:extLst>
          </p:cNvPr>
          <p:cNvSpPr txBox="1"/>
          <p:nvPr/>
        </p:nvSpPr>
        <p:spPr>
          <a:xfrm>
            <a:off x="914400" y="4855257"/>
            <a:ext cx="7315200" cy="70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D,V =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np.linalg.eigh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</a:t>
            </a:r>
            <a:r>
              <a:rPr lang="en-JM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# D vector of eigenvalues, V matrix with eigenvectors in its columns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C7ECCF-4424-47BF-86F9-A5A74F9D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EF31E7-DE82-479F-8848-CC3739E0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01507-8D5A-4F91-B7E5-6B73E511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4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Principal</a:t>
            </a:r>
            <a:r>
              <a:rPr lang="it-IT" dirty="0"/>
              <a:t>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04865"/>
                <a:ext cx="7206503" cy="447266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3300" dirty="0">
                    <a:latin typeface="+mj-lt"/>
                  </a:rPr>
                  <a:t>How to </a:t>
                </a:r>
                <a:r>
                  <a:rPr lang="it-IT" sz="3300" dirty="0" err="1">
                    <a:latin typeface="+mj-lt"/>
                  </a:rPr>
                  <a:t>apply</a:t>
                </a:r>
                <a:r>
                  <a:rPr lang="it-IT" sz="3300" dirty="0">
                    <a:latin typeface="+mj-lt"/>
                  </a:rPr>
                  <a:t> </a:t>
                </a:r>
                <a:r>
                  <a:rPr lang="it-IT" sz="3300" dirty="0" err="1">
                    <a:latin typeface="+mj-lt"/>
                  </a:rPr>
                  <a:t>it</a:t>
                </a:r>
                <a:r>
                  <a:rPr lang="it-IT" sz="3300" dirty="0">
                    <a:latin typeface="+mj-lt"/>
                  </a:rPr>
                  <a:t> (2):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dirty="0">
                    <a:latin typeface="+mj-lt"/>
                  </a:rPr>
                  <a:t>Sort the eigenvalues from largest to smallest (the eigenvectors corresponding to the largest eigenvalues encode the main directions).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4"/>
                </a:pPr>
                <a:endParaRPr lang="it-IT" sz="2100" dirty="0">
                  <a:latin typeface="+mj-lt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it-IT" dirty="0">
                    <a:latin typeface="+mj-lt"/>
                  </a:rPr>
                  <a:t>The </a:t>
                </a:r>
                <a:r>
                  <a:rPr lang="it-IT" dirty="0" err="1">
                    <a:latin typeface="+mj-lt"/>
                  </a:rPr>
                  <a:t>transformation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matrix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>
                    <a:latin typeface="+mj-lt"/>
                  </a:rPr>
                  <a:t>, </a:t>
                </a:r>
                <a:r>
                  <a:rPr lang="it-IT" dirty="0" err="1">
                    <a:latin typeface="+mj-lt"/>
                  </a:rPr>
                  <a:t>that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is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used</a:t>
                </a:r>
                <a:r>
                  <a:rPr lang="it-IT" dirty="0">
                    <a:latin typeface="+mj-lt"/>
                  </a:rPr>
                  <a:t> to reduce the data </a:t>
                </a:r>
                <a:r>
                  <a:rPr lang="it-IT" dirty="0" err="1">
                    <a:latin typeface="+mj-lt"/>
                  </a:rPr>
                  <a:t>into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latin typeface="+mj-lt"/>
                  </a:rPr>
                  <a:t> dimensions, </a:t>
                </a:r>
                <a:r>
                  <a:rPr lang="it-IT" dirty="0" err="1">
                    <a:latin typeface="+mj-lt"/>
                  </a:rPr>
                  <a:t>is</a:t>
                </a:r>
                <a:r>
                  <a:rPr lang="it-IT" dirty="0">
                    <a:latin typeface="+mj-lt"/>
                  </a:rPr>
                  <a:t> made of the first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latin typeface="+mj-lt"/>
                  </a:rPr>
                  <a:t>eigenvectors</a:t>
                </a:r>
                <a:r>
                  <a:rPr lang="it-IT" dirty="0">
                    <a:latin typeface="+mj-lt"/>
                  </a:rPr>
                  <a:t> (</a:t>
                </a:r>
                <a:r>
                  <a:rPr lang="it-IT" dirty="0" err="1">
                    <a:latin typeface="+mj-lt"/>
                  </a:rPr>
                  <a:t>columns</a:t>
                </a:r>
                <a:r>
                  <a:rPr lang="it-IT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>
                    <a:latin typeface="+mj-lt"/>
                  </a:rPr>
                  <a:t>), </a:t>
                </a:r>
                <a:r>
                  <a:rPr lang="en-US" dirty="0">
                    <a:latin typeface="+mj-lt"/>
                  </a:rPr>
                  <a:t>corresponding to the </a:t>
                </a:r>
                <a:r>
                  <a:rPr lang="en-US" sz="2000" dirty="0"/>
                  <a:t>𝑁 </a:t>
                </a:r>
                <a:r>
                  <a:rPr lang="en-US" dirty="0">
                    <a:latin typeface="+mj-lt"/>
                  </a:rPr>
                  <a:t>largest eigenvalues.</a:t>
                </a:r>
                <a:endParaRPr lang="it-IT" dirty="0">
                  <a:latin typeface="+mj-lt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4"/>
                </a:pPr>
                <a:endParaRPr lang="it-IT" dirty="0">
                  <a:latin typeface="+mj-lt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it-IT" dirty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dirty="0">
                    <a:latin typeface="+mj-lt"/>
                  </a:rPr>
                  <a:t>, i.e., the data </a:t>
                </a:r>
                <a:r>
                  <a:rPr lang="it-IT" dirty="0" err="1">
                    <a:latin typeface="+mj-lt"/>
                  </a:rPr>
                  <a:t>projected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into</a:t>
                </a:r>
                <a:r>
                  <a:rPr lang="it-IT" dirty="0">
                    <a:latin typeface="+mj-lt"/>
                  </a:rPr>
                  <a:t> the </a:t>
                </a:r>
                <a:r>
                  <a:rPr lang="it-IT" dirty="0" err="1">
                    <a:latin typeface="+mj-lt"/>
                  </a:rPr>
                  <a:t>desired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dimensions</a:t>
                </a:r>
                <a:r>
                  <a:rPr lang="it-IT" dirty="0">
                    <a:latin typeface="+mj-lt"/>
                  </a:rPr>
                  <a:t> by </a:t>
                </a:r>
                <a:r>
                  <a:rPr lang="it-IT" dirty="0" err="1">
                    <a:latin typeface="+mj-lt"/>
                  </a:rPr>
                  <a:t>multiplying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+mj-lt"/>
                  </a:rPr>
                  <a:t>by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>
                    <a:latin typeface="+mj-lt"/>
                  </a:rPr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is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composed</a:t>
                </a:r>
                <a:r>
                  <a:rPr lang="it-IT" dirty="0">
                    <a:latin typeface="+mj-lt"/>
                  </a:rPr>
                  <a:t> of single </a:t>
                </a:r>
                <a:r>
                  <a:rPr lang="it-IT" dirty="0" err="1">
                    <a:latin typeface="+mj-lt"/>
                  </a:rPr>
                  <a:t>components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latin typeface="+mj-lt"/>
                  </a:rPr>
                  <a:t> (the new features).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4"/>
                </a:pPr>
                <a:endParaRPr lang="it-IT" sz="19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04865"/>
                <a:ext cx="7206503" cy="4472661"/>
              </a:xfrm>
              <a:blipFill>
                <a:blip r:embed="rId2"/>
                <a:stretch>
                  <a:fillRect l="-1523" r="-338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841D3A-64D8-4381-BC8D-C2DB74AD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F66445-73FE-4558-A313-8A9D801D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C5143E-6139-497F-AA80-42A61C3C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4119</TotalTime>
  <Words>866</Words>
  <Application>Microsoft Office PowerPoint</Application>
  <PresentationFormat>On-screen Show (4:3)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Console</vt:lpstr>
      <vt:lpstr>Source Sans Pro Light</vt:lpstr>
      <vt:lpstr>Tema di Office</vt:lpstr>
      <vt:lpstr>Machine Learning and Artificial Intelligence</vt:lpstr>
      <vt:lpstr>The problem</vt:lpstr>
      <vt:lpstr>Feature Extraction</vt:lpstr>
      <vt:lpstr>Idea</vt:lpstr>
      <vt:lpstr>Idea</vt:lpstr>
      <vt:lpstr>Principal Component Analysis</vt:lpstr>
      <vt:lpstr>Principal Component Analysis</vt:lpstr>
      <vt:lpstr>Principal Component Analysis</vt:lpstr>
      <vt:lpstr>Principal Component Analysis</vt:lpstr>
      <vt:lpstr>How many eigenvectors to use?</vt:lpstr>
      <vt:lpstr>PowerPoint Presentation</vt:lpstr>
      <vt:lpstr>Practical problem</vt:lpstr>
      <vt:lpstr>EigenFaces</vt:lpstr>
      <vt:lpstr>Recognition with eigenfaces</vt:lpstr>
      <vt:lpstr>Recognition with eigenfaces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Lab4 - MLAI</dc:title>
  <dc:creator>geri.skenderi@univr.it</dc:creator>
  <cp:lastModifiedBy>Geri Skenderi</cp:lastModifiedBy>
  <cp:revision>227</cp:revision>
  <dcterms:created xsi:type="dcterms:W3CDTF">2019-03-18T13:30:41Z</dcterms:created>
  <dcterms:modified xsi:type="dcterms:W3CDTF">2021-03-29T21:32:02Z</dcterms:modified>
</cp:coreProperties>
</file>