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9" r:id="rId4"/>
    <p:sldId id="283" r:id="rId5"/>
    <p:sldId id="284" r:id="rId6"/>
    <p:sldId id="285" r:id="rId7"/>
    <p:sldId id="266" r:id="rId8"/>
    <p:sldId id="281" r:id="rId9"/>
    <p:sldId id="286" r:id="rId10"/>
    <p:sldId id="287" r:id="rId11"/>
    <p:sldId id="288" r:id="rId12"/>
    <p:sldId id="289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78" d="100"/>
          <a:sy n="78" d="100"/>
        </p:scale>
        <p:origin x="15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E65E-0459-4205-8893-978675545371}" type="datetimeFigureOut">
              <a:rPr lang="it-IT" smtClean="0"/>
              <a:t>15/03/2021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45C6-276E-4947-B037-766C2E400B0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4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5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22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919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1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61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0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2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000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439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26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Geri Skenderi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ML and AI -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B8C62-C06C-4250-AB5D-F6F21F07547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scipy.org/doc/scipy/reference/generated/scipy.stats.norm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tats.multivariate_normal.html" TargetMode="Externa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5BAC3-1D58-4A84-84BE-A1B64C742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and Artificial Intelligence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93159C-0A4A-45A3-8CB1-FFF6E3DA7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55774"/>
            <a:ext cx="6858000" cy="921026"/>
          </a:xfrm>
        </p:spPr>
        <p:txBody>
          <a:bodyPr>
            <a:normAutofit/>
          </a:bodyPr>
          <a:lstStyle/>
          <a:p>
            <a:r>
              <a:rPr lang="it-IT" dirty="0"/>
              <a:t>Lab 02 – </a:t>
            </a:r>
            <a:r>
              <a:rPr lang="en-US" dirty="0"/>
              <a:t>Bayes decision theory</a:t>
            </a:r>
          </a:p>
          <a:p>
            <a:r>
              <a:rPr lang="en-US" dirty="0"/>
              <a:t>and discriminant functions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91CE58-579D-4D97-88CE-1AF9392CB48D}"/>
              </a:ext>
            </a:extLst>
          </p:cNvPr>
          <p:cNvSpPr txBox="1"/>
          <p:nvPr/>
        </p:nvSpPr>
        <p:spPr>
          <a:xfrm>
            <a:off x="3921822" y="53358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15/03/2021</a:t>
            </a:r>
          </a:p>
        </p:txBody>
      </p:sp>
    </p:spTree>
    <p:extLst>
      <p:ext uri="{BB962C8B-B14F-4D97-AF65-F5344CB8AC3E}">
        <p14:creationId xmlns:p14="http://schemas.microsoft.com/office/powerpoint/2010/main" val="3020280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41CFD-4B06-4973-AE6C-D233D29B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Variations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A2B8120-2637-4FBE-A388-C3A89A3BD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/>
                  <a:t>    </a:t>
                </a:r>
                <a:r>
                  <a:rPr lang="it-IT" sz="2000" dirty="0">
                    <a:sym typeface="Wingdings" panose="05000000000000000000" pitchFamily="2" charset="2"/>
                  </a:rPr>
                  <a:t> </a:t>
                </a:r>
                <a:r>
                  <a:rPr lang="it-IT" sz="2000" dirty="0" err="1">
                    <a:sym typeface="Wingdings" panose="05000000000000000000" pitchFamily="2" charset="2"/>
                  </a:rPr>
                  <a:t>statistically</a:t>
                </a:r>
                <a:r>
                  <a:rPr lang="it-IT" sz="2000" dirty="0">
                    <a:sym typeface="Wingdings" panose="05000000000000000000" pitchFamily="2" charset="2"/>
                  </a:rPr>
                  <a:t> </a:t>
                </a:r>
                <a:r>
                  <a:rPr lang="it-IT" sz="2000" dirty="0" err="1">
                    <a:sym typeface="Wingdings" panose="05000000000000000000" pitchFamily="2" charset="2"/>
                  </a:rPr>
                  <a:t>independent</a:t>
                </a:r>
                <a:r>
                  <a:rPr lang="it-IT" sz="2000" dirty="0">
                    <a:sym typeface="Wingdings" panose="05000000000000000000" pitchFamily="2" charset="2"/>
                  </a:rPr>
                  <a:t> features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A2B8120-2637-4FBE-A388-C3A89A3BD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9040C5-0967-40D4-BCA3-1404D7CA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1C43C8-51ED-4280-B3C4-42A89B08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38B96C-6F02-4854-8714-79B65F0F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10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0967366-E3B8-41DE-A3B0-AC01E3B04694}"/>
                  </a:ext>
                </a:extLst>
              </p:cNvPr>
              <p:cNvSpPr txBox="1"/>
              <p:nvPr/>
            </p:nvSpPr>
            <p:spPr>
              <a:xfrm>
                <a:off x="835127" y="2432531"/>
                <a:ext cx="8230215" cy="3137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,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discriminant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defines</a:t>
                </a:r>
                <a:r>
                  <a:rPr lang="it-IT" dirty="0"/>
                  <a:t> a </a:t>
                </a:r>
                <a:r>
                  <a:rPr lang="it-IT" dirty="0" err="1"/>
                  <a:t>hyperplane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passes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orthogonal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0967366-E3B8-41DE-A3B0-AC01E3B04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27" y="2432531"/>
                <a:ext cx="8230215" cy="3137526"/>
              </a:xfrm>
              <a:prstGeom prst="rect">
                <a:avLst/>
              </a:prstGeom>
              <a:blipFill>
                <a:blip r:embed="rId3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F567A386-A312-40D7-9A50-952C90C67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235" y="3695377"/>
            <a:ext cx="2654115" cy="26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41CFD-4B06-4973-AE6C-D233D29B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Variations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A2B8120-2637-4FBE-A388-C3A89A3BD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b="0" dirty="0"/>
                  <a:t>     </a:t>
                </a:r>
                <a:r>
                  <a:rPr lang="it-IT" sz="2000" b="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it-IT" sz="2000" b="0" dirty="0"/>
                  <a:t> </a:t>
                </a:r>
                <a:r>
                  <a:rPr lang="it-IT" sz="2000" b="0" dirty="0" err="1"/>
                  <a:t>equal</a:t>
                </a:r>
                <a:r>
                  <a:rPr lang="it-IT" sz="2000" b="0" dirty="0"/>
                  <a:t> for </a:t>
                </a:r>
                <a:r>
                  <a:rPr lang="it-IT" sz="2000" b="0" dirty="0" err="1"/>
                  <a:t>all</a:t>
                </a:r>
                <a:r>
                  <a:rPr lang="it-IT" sz="2000" b="0" dirty="0"/>
                  <a:t> classes </a:t>
                </a:r>
                <a:endParaRPr lang="it-IT" b="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A2B8120-2637-4FBE-A388-C3A89A3BD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9040C5-0967-40D4-BCA3-1404D7CA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1C43C8-51ED-4280-B3C4-42A89B08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38B96C-6F02-4854-8714-79B65F0F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11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0967366-E3B8-41DE-A3B0-AC01E3B04694}"/>
                  </a:ext>
                </a:extLst>
              </p:cNvPr>
              <p:cNvSpPr txBox="1"/>
              <p:nvPr/>
            </p:nvSpPr>
            <p:spPr>
              <a:xfrm>
                <a:off x="835127" y="2432531"/>
                <a:ext cx="8230215" cy="35308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  , 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discriminant</a:t>
                </a:r>
                <a:r>
                  <a:rPr lang="it-IT" dirty="0"/>
                  <a:t> </a:t>
                </a:r>
                <a:r>
                  <a:rPr lang="it-IT" dirty="0" err="1"/>
                  <a:t>function</a:t>
                </a:r>
                <a:r>
                  <a:rPr lang="it-IT" dirty="0"/>
                  <a:t> </a:t>
                </a:r>
                <a:r>
                  <a:rPr lang="it-IT" dirty="0" err="1"/>
                  <a:t>defines</a:t>
                </a:r>
                <a:r>
                  <a:rPr lang="it-IT" dirty="0"/>
                  <a:t> a </a:t>
                </a:r>
                <a:r>
                  <a:rPr lang="it-IT" dirty="0" err="1"/>
                  <a:t>hyperplane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passes</a:t>
                </a:r>
                <a:r>
                  <a:rPr lang="it-IT" dirty="0"/>
                  <a:t> </a:t>
                </a:r>
                <a:r>
                  <a:rPr lang="it-IT" dirty="0" err="1"/>
                  <a:t>through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:r>
                  <a:rPr lang="it-IT" dirty="0" err="1"/>
                  <a:t>orthogonal</a:t>
                </a:r>
                <a:r>
                  <a:rPr lang="it-IT" dirty="0"/>
                  <a:t> 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it-IT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0967366-E3B8-41DE-A3B0-AC01E3B04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27" y="2432531"/>
                <a:ext cx="8230215" cy="3530838"/>
              </a:xfrm>
              <a:prstGeom prst="rect">
                <a:avLst/>
              </a:prstGeom>
              <a:blipFill>
                <a:blip r:embed="rId3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4C02C12E-5B59-4B00-B8EF-AEF8E2CD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543" y="3932443"/>
            <a:ext cx="2334214" cy="2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6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02881-47D3-4C02-9EB8-E5C93B56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AFCEDF-CFB7-4228-B902-4840A38C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F3975B-B7AB-4DF0-8FBE-BA84B9F2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12</a:t>
            </a:fld>
            <a:endParaRPr lang="it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056530-37EF-40B8-BF30-1E2FA2EE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3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F5698EA-B155-464A-A4DC-0343BA030288}"/>
              </a:ext>
            </a:extLst>
          </p:cNvPr>
          <p:cNvSpPr/>
          <p:nvPr/>
        </p:nvSpPr>
        <p:spPr>
          <a:xfrm>
            <a:off x="0" y="2730500"/>
            <a:ext cx="9144000" cy="1397000"/>
          </a:xfrm>
          <a:prstGeom prst="rect">
            <a:avLst/>
          </a:prstGeom>
          <a:solidFill>
            <a:srgbClr val="C00000">
              <a:alpha val="8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cs typeface="Source Sans Pro Light"/>
              </a:rPr>
              <a:t>Exercises</a:t>
            </a:r>
          </a:p>
        </p:txBody>
      </p:sp>
      <p:pic>
        <p:nvPicPr>
          <p:cNvPr id="8" name="Picture 5" descr="lab.png">
            <a:extLst>
              <a:ext uri="{FF2B5EF4-FFF2-40B4-BE49-F238E27FC236}">
                <a16:creationId xmlns:a16="http://schemas.microsoft.com/office/drawing/2014/main" id="{6C4E1C38-D5FD-495E-BFD2-139A81B0A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259995"/>
            <a:ext cx="433347" cy="33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06265-47B9-4F70-AF9D-3E471837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0F76DB9-0C8A-4B1D-AE93-4A57E8BE9E7E}"/>
              </a:ext>
            </a:extLst>
          </p:cNvPr>
          <p:cNvSpPr txBox="1">
            <a:spLocks/>
          </p:cNvSpPr>
          <p:nvPr/>
        </p:nvSpPr>
        <p:spPr>
          <a:xfrm>
            <a:off x="628650" y="1655258"/>
            <a:ext cx="8210550" cy="605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In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supervised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 machine learning, we address problems by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learning from experience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.</a:t>
            </a:r>
            <a:endParaRPr lang="en-JM" sz="2000" dirty="0">
              <a:solidFill>
                <a:schemeClr val="tx1">
                  <a:lumMod val="75000"/>
                  <a:lumOff val="25000"/>
                </a:schemeClr>
              </a:solidFill>
              <a:cs typeface="Source Sans Pro Light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BA0F7D8-B14A-47DC-B7A3-FF3752F92C9F}"/>
              </a:ext>
            </a:extLst>
          </p:cNvPr>
          <p:cNvSpPr txBox="1">
            <a:spLocks/>
          </p:cNvSpPr>
          <p:nvPr/>
        </p:nvSpPr>
        <p:spPr>
          <a:xfrm>
            <a:off x="685800" y="2288425"/>
            <a:ext cx="8458200" cy="1105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rgbClr val="576A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Each object in the training set is: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Represented by a set of features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ource Sans Pro Light"/>
              </a:rPr>
              <a:t>Labeled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C7C1EE0-D739-4A37-89DA-F9151E037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3735782"/>
            <a:ext cx="3335856" cy="2497015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1EE81971-B9D4-45CD-A848-D5E960903CBC}"/>
              </a:ext>
            </a:extLst>
          </p:cNvPr>
          <p:cNvSpPr/>
          <p:nvPr/>
        </p:nvSpPr>
        <p:spPr>
          <a:xfrm>
            <a:off x="3671679" y="4917497"/>
            <a:ext cx="765242" cy="27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BFCB7E3-C96A-4529-A5EF-C086A76C1A1A}"/>
              </a:ext>
            </a:extLst>
          </p:cNvPr>
          <p:cNvSpPr txBox="1"/>
          <p:nvPr/>
        </p:nvSpPr>
        <p:spPr>
          <a:xfrm>
            <a:off x="740928" y="373617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/>
                </a:solidFill>
              </a:rPr>
              <a:t>«0»</a:t>
            </a:r>
          </a:p>
        </p:txBody>
      </p:sp>
      <p:pic>
        <p:nvPicPr>
          <p:cNvPr id="1028" name="Picture 4" descr="Risultati immagini per mnist dataset 0 1">
            <a:extLst>
              <a:ext uri="{FF2B5EF4-FFF2-40B4-BE49-F238E27FC236}">
                <a16:creationId xmlns:a16="http://schemas.microsoft.com/office/drawing/2014/main" id="{611A8751-2BE9-4C0D-B09E-2C49C12EE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46" b="80619"/>
          <a:stretch/>
        </p:blipFill>
        <p:spPr bwMode="auto">
          <a:xfrm>
            <a:off x="792810" y="4130548"/>
            <a:ext cx="2378692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isultati immagini per mnist dataset 0 1">
            <a:extLst>
              <a:ext uri="{FF2B5EF4-FFF2-40B4-BE49-F238E27FC236}">
                <a16:creationId xmlns:a16="http://schemas.microsoft.com/office/drawing/2014/main" id="{79FABC6A-7940-4038-A3B4-3B6D3548F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7" b="90815"/>
          <a:stretch/>
        </p:blipFill>
        <p:spPr bwMode="auto">
          <a:xfrm>
            <a:off x="792809" y="4473354"/>
            <a:ext cx="2302491" cy="30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isultati immagini per mnist dataset 0 1">
            <a:extLst>
              <a:ext uri="{FF2B5EF4-FFF2-40B4-BE49-F238E27FC236}">
                <a16:creationId xmlns:a16="http://schemas.microsoft.com/office/drawing/2014/main" id="{F87667EF-5437-4BE4-8379-0FA844199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36" b="80619"/>
          <a:stretch/>
        </p:blipFill>
        <p:spPr bwMode="auto">
          <a:xfrm>
            <a:off x="740928" y="5341998"/>
            <a:ext cx="2724415" cy="6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isultati immagini per mnist dataset 0 1">
            <a:extLst>
              <a:ext uri="{FF2B5EF4-FFF2-40B4-BE49-F238E27FC236}">
                <a16:creationId xmlns:a16="http://schemas.microsoft.com/office/drawing/2014/main" id="{492A5922-478A-4959-93E0-7D0FA51D7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4" t="8281" r="-128" b="80735"/>
          <a:stretch/>
        </p:blipFill>
        <p:spPr bwMode="auto">
          <a:xfrm>
            <a:off x="740928" y="5261870"/>
            <a:ext cx="2724415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B2F9CBB-3572-47C8-B699-D03CDA854806}"/>
              </a:ext>
            </a:extLst>
          </p:cNvPr>
          <p:cNvSpPr txBox="1"/>
          <p:nvPr/>
        </p:nvSpPr>
        <p:spPr>
          <a:xfrm>
            <a:off x="740928" y="4917497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«1»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2AA0F627-A177-44F4-A79B-E293B3A4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2045982-ECDD-4DCC-9FAA-072A86B2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2</a:t>
            </a:fld>
            <a:endParaRPr lang="it-IT" dirty="0"/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F49753BA-852D-4269-997E-D50ADD0E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</p:spTree>
    <p:extLst>
      <p:ext uri="{BB962C8B-B14F-4D97-AF65-F5344CB8AC3E}">
        <p14:creationId xmlns:p14="http://schemas.microsoft.com/office/powerpoint/2010/main" val="65926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D7E721-A1E9-4381-9FEF-97D0C53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Bayes</a:t>
            </a:r>
            <a:r>
              <a:rPr lang="it-IT" dirty="0"/>
              <a:t>’ </a:t>
            </a:r>
            <a:r>
              <a:rPr lang="it-IT" dirty="0" err="1"/>
              <a:t>decision</a:t>
            </a:r>
            <a:r>
              <a:rPr lang="it-IT" dirty="0"/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86780"/>
                <a:ext cx="7206503" cy="4289798"/>
              </a:xfrm>
            </p:spPr>
            <p:txBody>
              <a:bodyPr>
                <a:normAutofit/>
              </a:bodyPr>
              <a:lstStyle/>
              <a:p>
                <a:r>
                  <a:rPr lang="it-IT" sz="2200" dirty="0" err="1"/>
                  <a:t>Given</a:t>
                </a:r>
                <a:r>
                  <a:rPr lang="it-IT" sz="2200" dirty="0"/>
                  <a:t> an input </a:t>
                </a:r>
                <a14:m>
                  <m:oMath xmlns:m="http://schemas.openxmlformats.org/officeDocument/2006/math">
                    <m:r>
                      <a:rPr lang="it-IT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sz="2200" dirty="0"/>
                  <a:t>, do I </a:t>
                </a:r>
                <a:r>
                  <a:rPr lang="it-IT" sz="2200" dirty="0" err="1"/>
                  <a:t>assign</a:t>
                </a:r>
                <a:r>
                  <a:rPr lang="it-IT" sz="2200" dirty="0"/>
                  <a:t> </a:t>
                </a:r>
                <a:r>
                  <a:rPr lang="it-IT" sz="2200" dirty="0" err="1"/>
                  <a:t>it</a:t>
                </a:r>
                <a:r>
                  <a:rPr lang="it-IT" sz="2200" dirty="0"/>
                  <a:t>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200" dirty="0"/>
                  <a:t> ? </a:t>
                </a:r>
              </a:p>
              <a:p>
                <a:endParaRPr lang="it-IT" sz="2000" b="1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B57C4729-A867-4D42-A2A0-913240A15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86780"/>
                <a:ext cx="7206503" cy="4289798"/>
              </a:xfrm>
              <a:blipFill>
                <a:blip r:embed="rId2"/>
                <a:stretch>
                  <a:fillRect l="-931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32B51D14-858C-4AC8-9542-EE1C175E5170}"/>
              </a:ext>
            </a:extLst>
          </p:cNvPr>
          <p:cNvGrpSpPr/>
          <p:nvPr/>
        </p:nvGrpSpPr>
        <p:grpSpPr>
          <a:xfrm>
            <a:off x="5476223" y="2170462"/>
            <a:ext cx="3353759" cy="2694963"/>
            <a:chOff x="3637186" y="2286880"/>
            <a:chExt cx="3353759" cy="2694963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A7B0C4F5-D94E-4F1B-B144-6328D89B2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7186" y="2286880"/>
              <a:ext cx="3353759" cy="2694963"/>
            </a:xfrm>
            <a:prstGeom prst="rect">
              <a:avLst/>
            </a:prstGeom>
          </p:spPr>
        </p:pic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4BEE7652-C78D-4CDF-A988-83E962A4A3AA}"/>
                </a:ext>
              </a:extLst>
            </p:cNvPr>
            <p:cNvSpPr/>
            <p:nvPr/>
          </p:nvSpPr>
          <p:spPr>
            <a:xfrm>
              <a:off x="6063169" y="3235960"/>
              <a:ext cx="103762" cy="1037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05A9066-B548-4B9D-93F1-C68E9C9E2BD8}"/>
                </a:ext>
              </a:extLst>
            </p:cNvPr>
            <p:cNvSpPr txBox="1"/>
            <p:nvPr/>
          </p:nvSpPr>
          <p:spPr>
            <a:xfrm>
              <a:off x="6090611" y="305129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x</a:t>
              </a:r>
            </a:p>
          </p:txBody>
        </p:sp>
      </p:grp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C9D356-8998-4CF9-8350-63637E96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4E0BD76-C038-4D4F-A471-087C4567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3</a:t>
            </a:fld>
            <a:endParaRPr lang="it-IT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10E1307-FE44-4AD6-A5C6-5306DA7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FC637D9-5EB0-4D7B-9CE2-E369108F8CF1}"/>
                  </a:ext>
                </a:extLst>
              </p:cNvPr>
              <p:cNvSpPr txBox="1"/>
              <p:nvPr/>
            </p:nvSpPr>
            <p:spPr>
              <a:xfrm>
                <a:off x="628650" y="5066372"/>
                <a:ext cx="8364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800" b="1" dirty="0" err="1">
                    <a:solidFill>
                      <a:srgbClr val="FF0000"/>
                    </a:solidFill>
                  </a:rPr>
                  <a:t>Assign</a:t>
                </a:r>
                <a:r>
                  <a:rPr lang="it-IT" sz="2800" b="1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sz="2800" b="1" dirty="0">
                    <a:solidFill>
                      <a:srgbClr val="FF0000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t-IT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it-IT" sz="2800" b="1" dirty="0">
                    <a:solidFill>
                      <a:srgbClr val="FF0000"/>
                    </a:solidFill>
                  </a:rPr>
                  <a:t> &gt;  </a:t>
                </a:r>
                <a14:m>
                  <m:oMath xmlns:m="http://schemas.openxmlformats.org/officeDocument/2006/math"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it-IT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it-IT" sz="28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it-IT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IT" sz="2800" b="1" dirty="0">
                    <a:solidFill>
                      <a:srgbClr val="FF0000"/>
                    </a:solidFill>
                  </a:rPr>
                  <a:t> otherwise  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FC637D9-5EB0-4D7B-9CE2-E369108F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066372"/>
                <a:ext cx="8364662" cy="523220"/>
              </a:xfrm>
              <a:prstGeom prst="rect">
                <a:avLst/>
              </a:prstGeom>
              <a:blipFill>
                <a:blip r:embed="rId4"/>
                <a:stretch>
                  <a:fillRect l="-1458" t="-10465" r="-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ccia in giù 36">
            <a:extLst>
              <a:ext uri="{FF2B5EF4-FFF2-40B4-BE49-F238E27FC236}">
                <a16:creationId xmlns:a16="http://schemas.microsoft.com/office/drawing/2014/main" id="{55D6219D-ADB0-4E4B-9B5E-1FCE16E9E93D}"/>
              </a:ext>
            </a:extLst>
          </p:cNvPr>
          <p:cNvSpPr/>
          <p:nvPr/>
        </p:nvSpPr>
        <p:spPr>
          <a:xfrm>
            <a:off x="2609985" y="3116920"/>
            <a:ext cx="442451" cy="9241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73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02C080-1C04-4565-86C5-DFF386F0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Bayes</a:t>
            </a:r>
            <a:r>
              <a:rPr lang="it-IT" dirty="0"/>
              <a:t>’ </a:t>
            </a:r>
            <a:r>
              <a:rPr lang="it-IT" dirty="0" err="1"/>
              <a:t>decision</a:t>
            </a:r>
            <a:r>
              <a:rPr lang="it-IT" dirty="0"/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7848165-AFBE-4C90-8BA1-FC9A70DE9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 err="1"/>
                  <a:t>Bayes</a:t>
                </a:r>
                <a:r>
                  <a:rPr lang="it-IT" b="1" dirty="0"/>
                  <a:t>’ formula</a:t>
                </a: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Steps:</a:t>
                </a:r>
              </a:p>
              <a:p>
                <a:pPr lvl="1"/>
                <a:r>
                  <a:rPr lang="it-IT" b="1" dirty="0" err="1"/>
                  <a:t>Inference</a:t>
                </a:r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</a:t>
                </a:r>
                <a:r>
                  <a:rPr lang="it-IT" dirty="0"/>
                  <a:t> </a:t>
                </a:r>
                <a:r>
                  <a:rPr lang="it-IT" dirty="0" err="1"/>
                  <a:t>calculate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it-IT" dirty="0"/>
                  <a:t> </a:t>
                </a:r>
              </a:p>
              <a:p>
                <a:pPr lvl="1"/>
                <a:r>
                  <a:rPr lang="it-IT" b="1" dirty="0" err="1"/>
                  <a:t>Decision</a:t>
                </a:r>
                <a:r>
                  <a:rPr lang="it-IT" dirty="0"/>
                  <a:t> </a:t>
                </a:r>
                <a:r>
                  <a:rPr lang="it-IT" dirty="0">
                    <a:sym typeface="Wingdings" panose="05000000000000000000" pitchFamily="2" charset="2"/>
                  </a:rPr>
                  <a:t> </a:t>
                </a:r>
                <a:r>
                  <a:rPr lang="it-IT" dirty="0" err="1">
                    <a:sym typeface="Wingdings" panose="05000000000000000000" pitchFamily="2" charset="2"/>
                  </a:rPr>
                  <a:t>using</a:t>
                </a:r>
                <a:r>
                  <a:rPr lang="it-IT" dirty="0">
                    <a:sym typeface="Wingdings" panose="05000000000000000000" pitchFamily="2" charset="2"/>
                  </a:rPr>
                  <a:t> the </a:t>
                </a:r>
                <a:r>
                  <a:rPr lang="it-IT" dirty="0" err="1">
                    <a:sym typeface="Wingdings" panose="05000000000000000000" pitchFamily="2" charset="2"/>
                  </a:rPr>
                  <a:t>decision</a:t>
                </a:r>
                <a:r>
                  <a:rPr lang="it-IT" dirty="0">
                    <a:sym typeface="Wingdings" panose="05000000000000000000" pitchFamily="2" charset="2"/>
                  </a:rPr>
                  <a:t> rule</a:t>
                </a: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7848165-AFBE-4C90-8BA1-FC9A70DE9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502881-47D3-4C02-9EB8-E5C93B56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AFCEDF-CFB7-4228-B902-4840A38C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F3975B-B7AB-4DF0-8FBE-BA84B9F2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721F7FE-1967-4C88-8709-659F960BCF62}"/>
                  </a:ext>
                </a:extLst>
              </p:cNvPr>
              <p:cNvSpPr txBox="1"/>
              <p:nvPr/>
            </p:nvSpPr>
            <p:spPr>
              <a:xfrm>
                <a:off x="2179754" y="3329043"/>
                <a:ext cx="4970906" cy="518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)=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2000" dirty="0"/>
                  <a:t> =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721F7FE-1967-4C88-8709-659F960B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754" y="3329043"/>
                <a:ext cx="4970906" cy="518988"/>
              </a:xfrm>
              <a:prstGeom prst="rect">
                <a:avLst/>
              </a:prstGeom>
              <a:blipFill>
                <a:blip r:embed="rId3"/>
                <a:stretch>
                  <a:fillRect b="-105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67A66DCC-AB4F-4BEC-80EC-B3B233B1B975}"/>
              </a:ext>
            </a:extLst>
          </p:cNvPr>
          <p:cNvCxnSpPr>
            <a:cxnSpLocks/>
          </p:cNvCxnSpPr>
          <p:nvPr/>
        </p:nvCxnSpPr>
        <p:spPr>
          <a:xfrm>
            <a:off x="4571256" y="3876115"/>
            <a:ext cx="187901" cy="217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D25A69A-EC78-4FFA-AFA4-8B21E52BFEAB}"/>
              </a:ext>
            </a:extLst>
          </p:cNvPr>
          <p:cNvSpPr txBox="1"/>
          <p:nvPr/>
        </p:nvSpPr>
        <p:spPr>
          <a:xfrm>
            <a:off x="4571256" y="4108043"/>
            <a:ext cx="10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Evidence</a:t>
            </a:r>
            <a:endParaRPr lang="it-IT" b="1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8795D3E6-915A-4827-80F5-4DDBDD8F9140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2502748" y="3882582"/>
            <a:ext cx="132772" cy="21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00FDAF-4E39-489C-8463-E8AD40DE473B}"/>
              </a:ext>
            </a:extLst>
          </p:cNvPr>
          <p:cNvSpPr txBox="1"/>
          <p:nvPr/>
        </p:nvSpPr>
        <p:spPr>
          <a:xfrm>
            <a:off x="1976546" y="4098473"/>
            <a:ext cx="10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Posterior</a:t>
            </a:r>
            <a:endParaRPr lang="it-IT" b="1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AFCC3A5-7A8D-4A2C-817B-66A7E4CCDF74}"/>
              </a:ext>
            </a:extLst>
          </p:cNvPr>
          <p:cNvCxnSpPr>
            <a:cxnSpLocks/>
          </p:cNvCxnSpPr>
          <p:nvPr/>
        </p:nvCxnSpPr>
        <p:spPr>
          <a:xfrm flipV="1">
            <a:off x="4813132" y="3031226"/>
            <a:ext cx="152158" cy="22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DEBEF65-7CA6-4A91-B28D-9B1C8C3881F5}"/>
              </a:ext>
            </a:extLst>
          </p:cNvPr>
          <p:cNvCxnSpPr>
            <a:cxnSpLocks/>
          </p:cNvCxnSpPr>
          <p:nvPr/>
        </p:nvCxnSpPr>
        <p:spPr>
          <a:xfrm flipH="1" flipV="1">
            <a:off x="3529780" y="3031226"/>
            <a:ext cx="227116" cy="21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2399A56-D389-4A3D-A42C-4711F3E2D638}"/>
              </a:ext>
            </a:extLst>
          </p:cNvPr>
          <p:cNvSpPr txBox="1"/>
          <p:nvPr/>
        </p:nvSpPr>
        <p:spPr>
          <a:xfrm>
            <a:off x="4895274" y="266189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Prior</a:t>
            </a:r>
            <a:endParaRPr lang="it-IT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83DB6A1-5CFB-4D50-BF71-81CFBD2DBC2C}"/>
              </a:ext>
            </a:extLst>
          </p:cNvPr>
          <p:cNvSpPr txBox="1"/>
          <p:nvPr/>
        </p:nvSpPr>
        <p:spPr>
          <a:xfrm>
            <a:off x="2688471" y="2623504"/>
            <a:ext cx="116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Likelihood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62410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71881-6F37-4DA7-807B-3250E942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Discriminant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FC6AAF-7014-478E-8AB9-5A27C6A39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Alternative: Inference and Decision are solved simultaneously by training a function that maps 𝑥 to the decision space.</a:t>
                </a:r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en-US" dirty="0"/>
                  <a:t>The classifier assigns the feature vector 𝑥 to the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/>
                  <a:t>if: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FC6AAF-7014-478E-8AB9-5A27C6A39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96DBA-8AB4-43BE-B072-844D4764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21D376-7928-4039-91B4-F95EC1D1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CAF2B7-472E-4B48-A7A7-519394C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5</a:t>
            </a:fld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742BBD5-9FE8-4D3E-BFFE-65DFDEFAA11B}"/>
              </a:ext>
            </a:extLst>
          </p:cNvPr>
          <p:cNvSpPr/>
          <p:nvPr/>
        </p:nvSpPr>
        <p:spPr>
          <a:xfrm>
            <a:off x="1288026" y="3696929"/>
            <a:ext cx="737419" cy="363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4F5A882-9229-4050-B333-86FE603849CD}"/>
                  </a:ext>
                </a:extLst>
              </p:cNvPr>
              <p:cNvSpPr txBox="1"/>
              <p:nvPr/>
            </p:nvSpPr>
            <p:spPr>
              <a:xfrm>
                <a:off x="2173543" y="3429000"/>
                <a:ext cx="45222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b="1" dirty="0" err="1"/>
                  <a:t>Discriminant</a:t>
                </a:r>
                <a:r>
                  <a:rPr lang="it-IT" sz="2800" b="1" dirty="0"/>
                  <a:t> </a:t>
                </a:r>
                <a:r>
                  <a:rPr lang="it-IT" sz="2800" b="1" dirty="0" err="1"/>
                  <a:t>functions</a:t>
                </a:r>
                <a:r>
                  <a:rPr lang="it-IT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it-IT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it-IT" sz="28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4F5A882-9229-4050-B333-86FE6038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43" y="3429000"/>
                <a:ext cx="4522225" cy="954107"/>
              </a:xfrm>
              <a:prstGeom prst="rect">
                <a:avLst/>
              </a:prstGeom>
              <a:blipFill>
                <a:blip r:embed="rId3"/>
                <a:stretch>
                  <a:fillRect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D05F0E1-02D7-4722-8790-F4EAAC887464}"/>
                  </a:ext>
                </a:extLst>
              </p:cNvPr>
              <p:cNvSpPr txBox="1"/>
              <p:nvPr/>
            </p:nvSpPr>
            <p:spPr>
              <a:xfrm>
                <a:off x="2448309" y="5668031"/>
                <a:ext cx="3666645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US" sz="2400"/>
                        <m:t>∀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D05F0E1-02D7-4722-8790-F4EAAC887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09" y="5668031"/>
                <a:ext cx="3666645" cy="399084"/>
              </a:xfrm>
              <a:prstGeom prst="rect">
                <a:avLst/>
              </a:prstGeom>
              <a:blipFill>
                <a:blip r:embed="rId4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28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71881-6F37-4DA7-807B-3250E942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Discriminant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FC6AAF-7014-478E-8AB9-5A27C6A39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Goal: get a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it-IT" dirty="0"/>
                  <a:t> </a:t>
                </a:r>
                <a:r>
                  <a:rPr lang="en-US" dirty="0"/>
                  <a:t>that is easy to understand and </a:t>
                </a:r>
                <a:r>
                  <a:rPr lang="en-US" i="1" u="sng" dirty="0"/>
                  <a:t>calculate</a:t>
                </a:r>
                <a:r>
                  <a:rPr lang="en-US" u="sng" dirty="0"/>
                  <a:t>.</a:t>
                </a:r>
                <a:endParaRPr lang="it-IT" u="sng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en-US" dirty="0"/>
                  <a:t>How can we model probability?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FC6AAF-7014-478E-8AB9-5A27C6A39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96DBA-8AB4-43BE-B072-844D4764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21D376-7928-4039-91B4-F95EC1D1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CAF2B7-472E-4B48-A7A7-519394C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6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4F5A882-9229-4050-B333-86FE603849CD}"/>
                  </a:ext>
                </a:extLst>
              </p:cNvPr>
              <p:cNvSpPr txBox="1"/>
              <p:nvPr/>
            </p:nvSpPr>
            <p:spPr>
              <a:xfrm>
                <a:off x="1935725" y="2808313"/>
                <a:ext cx="4522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it-IT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it-IT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b="1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4F5A882-9229-4050-B333-86FE6038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25" y="2808313"/>
                <a:ext cx="452222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F22B5E4D-2DF1-4B36-B76B-E8E3F5BE4121}"/>
              </a:ext>
            </a:extLst>
          </p:cNvPr>
          <p:cNvSpPr/>
          <p:nvPr/>
        </p:nvSpPr>
        <p:spPr>
          <a:xfrm>
            <a:off x="4037984" y="3611613"/>
            <a:ext cx="353962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EB4A970-7890-4326-BB84-F81CB5CB77EE}"/>
                  </a:ext>
                </a:extLst>
              </p:cNvPr>
              <p:cNvSpPr txBox="1"/>
              <p:nvPr/>
            </p:nvSpPr>
            <p:spPr>
              <a:xfrm>
                <a:off x="1667795" y="4314221"/>
                <a:ext cx="54483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 u="sng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sz="2800" b="1" i="1" u="sng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it-IT" sz="2800" b="1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u="sng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2800" b="1" i="1" u="sng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0" u="sng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it-IT" sz="28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800" b="1" i="1" u="sng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it-IT" sz="2800" b="1" i="1" u="sng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u="sng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800" b="1" i="1" u="sng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it-IT" sz="2800" b="1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 u="sng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1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800" b="1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800" b="1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2800" b="1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0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𝐥𝐧</m:t>
                      </m:r>
                      <m:r>
                        <a:rPr lang="it-IT" sz="2800" b="1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800" b="1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it-IT" sz="2800" b="1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800" b="1" i="1" u="sng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 u="sng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800" b="1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800" b="1" i="1" u="sn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800" b="1" u="sng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6EB4A970-7890-4326-BB84-F81CB5CB7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95" y="4314221"/>
                <a:ext cx="54483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A3D79-961E-4B29-A43E-8F54E4B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Normal</a:t>
            </a:r>
            <a:r>
              <a:rPr lang="it-IT" dirty="0"/>
              <a:t>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5B7C0-274E-475E-8CE6-4EF4F930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2372264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 err="1"/>
              <a:t>Univariate</a:t>
            </a:r>
            <a:r>
              <a:rPr lang="it-IT" sz="2400" dirty="0"/>
              <a:t> </a:t>
            </a:r>
            <a:r>
              <a:rPr lang="it-IT" sz="2400" dirty="0" err="1"/>
              <a:t>Gaussian</a:t>
            </a:r>
            <a:endParaRPr lang="it-IT" sz="2400" dirty="0"/>
          </a:p>
          <a:p>
            <a:pPr marL="0" indent="0">
              <a:buNone/>
            </a:pPr>
            <a:r>
              <a:rPr lang="it-IT" sz="2400" dirty="0" err="1"/>
              <a:t>Parameters</a:t>
            </a:r>
            <a:r>
              <a:rPr lang="it-IT" sz="2400" dirty="0"/>
              <a:t>:</a:t>
            </a:r>
          </a:p>
          <a:p>
            <a:pPr lvl="1"/>
            <a:r>
              <a:rPr lang="it-IT" dirty="0" err="1"/>
              <a:t>Mean</a:t>
            </a:r>
            <a:r>
              <a:rPr lang="it-IT" dirty="0"/>
              <a:t> 𝜇</a:t>
            </a:r>
          </a:p>
          <a:p>
            <a:pPr lvl="1"/>
            <a:r>
              <a:rPr lang="it-IT" dirty="0"/>
              <a:t>Standard </a:t>
            </a:r>
            <a:r>
              <a:rPr lang="it-IT" dirty="0" err="1"/>
              <a:t>deviation</a:t>
            </a:r>
            <a:r>
              <a:rPr lang="it-IT" dirty="0"/>
              <a:t> 𝜎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F5F240-169A-4CF6-B3EE-DDC90F88C8FE}"/>
              </a:ext>
            </a:extLst>
          </p:cNvPr>
          <p:cNvSpPr txBox="1">
            <a:spLocks/>
          </p:cNvSpPr>
          <p:nvPr/>
        </p:nvSpPr>
        <p:spPr>
          <a:xfrm>
            <a:off x="616633" y="5718765"/>
            <a:ext cx="7886699" cy="42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it-IT" sz="1600" dirty="0">
                <a:hlinkClick r:id="rId2"/>
              </a:rPr>
              <a:t>https://docs.scipy.org/doc/scipy/reference/generated/scipy.stats.norm.html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7" name="Rounded Rectangle 34">
            <a:extLst>
              <a:ext uri="{FF2B5EF4-FFF2-40B4-BE49-F238E27FC236}">
                <a16:creationId xmlns:a16="http://schemas.microsoft.com/office/drawing/2014/main" id="{44447046-0017-4177-B69D-5366091E509F}"/>
              </a:ext>
            </a:extLst>
          </p:cNvPr>
          <p:cNvSpPr/>
          <p:nvPr/>
        </p:nvSpPr>
        <p:spPr>
          <a:xfrm>
            <a:off x="691827" y="4871583"/>
            <a:ext cx="7901343" cy="703335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558B5F86-7ADD-48EA-9866-CA57BD8ED078}"/>
              </a:ext>
            </a:extLst>
          </p:cNvPr>
          <p:cNvSpPr txBox="1"/>
          <p:nvPr/>
        </p:nvSpPr>
        <p:spPr>
          <a:xfrm>
            <a:off x="797202" y="4858315"/>
            <a:ext cx="7315200" cy="70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from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scipy.stats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 import norm</a:t>
            </a: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norm.pdf(x, mu, sigma)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CC860D-1F2F-4E0C-AE5E-763FB4C4A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4020" y="1880003"/>
            <a:ext cx="4165082" cy="2574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BFD2A6-2893-4905-9337-8656AD266967}"/>
                  </a:ext>
                </a:extLst>
              </p:cNvPr>
              <p:cNvSpPr txBox="1"/>
              <p:nvPr/>
            </p:nvSpPr>
            <p:spPr>
              <a:xfrm>
                <a:off x="628650" y="3915964"/>
                <a:ext cx="3931333" cy="798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m:rPr>
                          <m:nor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BFD2A6-2893-4905-9337-8656AD26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15964"/>
                <a:ext cx="3931333" cy="798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DE902B-1057-42A4-9288-74F3EBA5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1B8512E-35DE-41B7-A102-42F89379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7</a:t>
            </a:fld>
            <a:endParaRPr lang="it-IT"/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13BCE6CC-2E1D-49DA-9CAB-C6E9440D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</p:spTree>
    <p:extLst>
      <p:ext uri="{BB962C8B-B14F-4D97-AF65-F5344CB8AC3E}">
        <p14:creationId xmlns:p14="http://schemas.microsoft.com/office/powerpoint/2010/main" val="157307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6C6EF1E-D3CA-4801-A2EF-9BB55BF9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019" y="1186060"/>
            <a:ext cx="4277557" cy="320995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85A3D79-961E-4B29-A43E-8F54E4BE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</a:t>
            </a:r>
            <a:r>
              <a:rPr lang="it-IT" dirty="0" err="1"/>
              <a:t>Normal</a:t>
            </a:r>
            <a:r>
              <a:rPr lang="it-IT" dirty="0"/>
              <a:t>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95B7C0-274E-475E-8CE6-4EF4F930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237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Multivariate Gaussian</a:t>
            </a:r>
          </a:p>
          <a:p>
            <a:pPr marL="0" indent="0">
              <a:buNone/>
            </a:pPr>
            <a:r>
              <a:rPr lang="en-US" sz="2400" dirty="0"/>
              <a:t>Parameters:</a:t>
            </a:r>
          </a:p>
          <a:p>
            <a:pPr lvl="1"/>
            <a:r>
              <a:rPr lang="en-US" dirty="0"/>
              <a:t>𝑑 number of features</a:t>
            </a:r>
          </a:p>
          <a:p>
            <a:pPr lvl="1"/>
            <a:r>
              <a:rPr lang="en-US" dirty="0"/>
              <a:t>Vector of averages μ</a:t>
            </a:r>
          </a:p>
          <a:p>
            <a:pPr lvl="1"/>
            <a:r>
              <a:rPr lang="en-US" dirty="0"/>
              <a:t>Covariance matrix Σ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F5F240-169A-4CF6-B3EE-DDC90F88C8FE}"/>
              </a:ext>
            </a:extLst>
          </p:cNvPr>
          <p:cNvSpPr txBox="1">
            <a:spLocks/>
          </p:cNvSpPr>
          <p:nvPr/>
        </p:nvSpPr>
        <p:spPr>
          <a:xfrm>
            <a:off x="482413" y="5898661"/>
            <a:ext cx="8379163" cy="42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it-IT" sz="1600" dirty="0">
                <a:hlinkClick r:id="rId3"/>
              </a:rPr>
              <a:t>https://docs.scipy.org/doc/scipy/reference/generated/scipy.stats.multivariate_normal.html</a:t>
            </a:r>
            <a:endParaRPr lang="en-JM" sz="1200" dirty="0">
              <a:solidFill>
                <a:schemeClr val="tx1">
                  <a:lumMod val="75000"/>
                  <a:lumOff val="25000"/>
                </a:schemeClr>
              </a:solidFill>
              <a:ea typeface="Source Sans Pro Light"/>
              <a:cs typeface="Source Sans Pro Light"/>
            </a:endParaRPr>
          </a:p>
        </p:txBody>
      </p:sp>
      <p:sp>
        <p:nvSpPr>
          <p:cNvPr id="7" name="Rounded Rectangle 34">
            <a:extLst>
              <a:ext uri="{FF2B5EF4-FFF2-40B4-BE49-F238E27FC236}">
                <a16:creationId xmlns:a16="http://schemas.microsoft.com/office/drawing/2014/main" id="{44447046-0017-4177-B69D-5366091E509F}"/>
              </a:ext>
            </a:extLst>
          </p:cNvPr>
          <p:cNvSpPr/>
          <p:nvPr/>
        </p:nvSpPr>
        <p:spPr>
          <a:xfrm>
            <a:off x="711491" y="5092427"/>
            <a:ext cx="7901343" cy="703335"/>
          </a:xfrm>
          <a:prstGeom prst="roundRect">
            <a:avLst>
              <a:gd name="adj" fmla="val 247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/>
              </a:solidFill>
              <a:latin typeface="Source Sans Pro Light"/>
            </a:endParaRPr>
          </a:p>
        </p:txBody>
      </p:sp>
      <p:sp>
        <p:nvSpPr>
          <p:cNvPr id="8" name="TextBox 37">
            <a:extLst>
              <a:ext uri="{FF2B5EF4-FFF2-40B4-BE49-F238E27FC236}">
                <a16:creationId xmlns:a16="http://schemas.microsoft.com/office/drawing/2014/main" id="{558B5F86-7ADD-48EA-9866-CA57BD8ED078}"/>
              </a:ext>
            </a:extLst>
          </p:cNvPr>
          <p:cNvSpPr txBox="1"/>
          <p:nvPr/>
        </p:nvSpPr>
        <p:spPr>
          <a:xfrm>
            <a:off x="816866" y="5079159"/>
            <a:ext cx="7315200" cy="70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Source Sans Pro Light"/>
              </a:rPr>
              <a:t>&gt;&gt; 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from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scipy.stats</a:t>
            </a: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 import </a:t>
            </a:r>
            <a:r>
              <a:rPr lang="en-JM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multivariate_normal</a:t>
            </a:r>
            <a:endParaRPr lang="en-JM" sz="140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Source Sans Pro Ligh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JM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Source Sans Pro Light"/>
                <a:cs typeface="Courier New" panose="02070309020205020404" pitchFamily="49" charset="0"/>
              </a:rPr>
              <a:t>&gt;&gt; multivariate_normal.pdf(x, mu, sigma)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BFD2A6-2893-4905-9337-8656AD266967}"/>
                  </a:ext>
                </a:extLst>
              </p:cNvPr>
              <p:cNvSpPr txBox="1"/>
              <p:nvPr/>
            </p:nvSpPr>
            <p:spPr>
              <a:xfrm>
                <a:off x="652686" y="4179122"/>
                <a:ext cx="5691815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it-IT" sz="2000" b="0" i="0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7BFD2A6-2893-4905-9337-8656AD266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6" y="4179122"/>
                <a:ext cx="5691815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DA20E5-7F42-4D31-854C-40CE12F9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4722ED40-C253-462E-9B05-0BE33AB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8</a:t>
            </a:fld>
            <a:endParaRPr lang="it-IT"/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BFF67D79-7878-404F-9CF7-07D515C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</p:spTree>
    <p:extLst>
      <p:ext uri="{BB962C8B-B14F-4D97-AF65-F5344CB8AC3E}">
        <p14:creationId xmlns:p14="http://schemas.microsoft.com/office/powerpoint/2010/main" val="140282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F976E-4291-449F-B5E4-5263723A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Discriminant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- </a:t>
            </a:r>
            <a:r>
              <a:rPr lang="it-IT" dirty="0" err="1"/>
              <a:t>Normal</a:t>
            </a:r>
            <a:r>
              <a:rPr lang="it-IT" dirty="0"/>
              <a:t>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7F07E-850B-4428-90E9-7FFF1E53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of the discriminant function in the case of normal probability density: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en-US" dirty="0"/>
              <a:t>Depending on 𝚺, the formula can be simplified.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C21A29-FB2A-4CFD-A145-E8DE783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Geri Skenderi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1A758F-397C-4148-B0EC-898917FD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ML and AI - Lab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6EEE9D-5E39-4788-A287-730ED918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B8C62-C06C-4250-AB5D-F6F21F07547B}" type="slidenum">
              <a:rPr lang="it-IT" smtClean="0"/>
              <a:t>9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38531FC-64C5-4F3A-B952-1787425DBF79}"/>
                  </a:ext>
                </a:extLst>
              </p:cNvPr>
              <p:cNvSpPr txBox="1"/>
              <p:nvPr/>
            </p:nvSpPr>
            <p:spPr>
              <a:xfrm>
                <a:off x="1657350" y="2983884"/>
                <a:ext cx="5448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𝐥𝐧</m:t>
                      </m:r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38531FC-64C5-4F3A-B952-1787425D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983884"/>
                <a:ext cx="5448301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3544C2C-B53D-4CDB-B9AE-E6D9F6D12AC3}"/>
              </a:ext>
            </a:extLst>
          </p:cNvPr>
          <p:cNvSpPr/>
          <p:nvPr/>
        </p:nvSpPr>
        <p:spPr>
          <a:xfrm>
            <a:off x="4385186" y="3683924"/>
            <a:ext cx="373626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99167A3-8D35-43ED-A1B4-9617AC733159}"/>
                  </a:ext>
                </a:extLst>
              </p:cNvPr>
              <p:cNvSpPr txBox="1"/>
              <p:nvPr/>
            </p:nvSpPr>
            <p:spPr>
              <a:xfrm>
                <a:off x="324464" y="4274612"/>
                <a:ext cx="8495071" cy="674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it-IT" sz="20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it-IT" sz="2000" b="1" i="0" smtClean="0"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  <m:sup>
                          <m:r>
                            <a:rPr lang="it-IT" sz="20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000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it-IT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𝐥𝐧</m:t>
                      </m:r>
                      <m:r>
                        <a:rPr lang="it-IT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0" smtClean="0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it-IT" sz="20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it-IT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𝐥𝐧</m:t>
                      </m:r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it-IT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it-IT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b="1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99167A3-8D35-43ED-A1B4-9617AC73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" y="4274612"/>
                <a:ext cx="8495071" cy="674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73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3366</TotalTime>
  <Words>646</Words>
  <Application>Microsoft Office PowerPoint</Application>
  <PresentationFormat>On-screen Show (4:3)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Lucida Console</vt:lpstr>
      <vt:lpstr>Source Sans Pro Light</vt:lpstr>
      <vt:lpstr>Tema di Office</vt:lpstr>
      <vt:lpstr>Machine Learning and Artificial Intelligence</vt:lpstr>
      <vt:lpstr>Recap</vt:lpstr>
      <vt:lpstr>Bayes’ decision rule</vt:lpstr>
      <vt:lpstr>Bayes’ decision rule</vt:lpstr>
      <vt:lpstr>Discriminant Functions</vt:lpstr>
      <vt:lpstr>Discriminant Functions</vt:lpstr>
      <vt:lpstr>The Normal Distribution</vt:lpstr>
      <vt:lpstr>The Normal Distribution</vt:lpstr>
      <vt:lpstr>Discriminant Functions - Normal Distribution</vt:lpstr>
      <vt:lpstr>Variations according to 𝚺</vt:lpstr>
      <vt:lpstr>Variations according to 𝚺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subject>Machine learning &amp; Artificial Intelligence</dc:subject>
  <dc:creator>geri.skenderi@univr.it</dc:creator>
  <cp:lastModifiedBy>Geri Skenderi</cp:lastModifiedBy>
  <cp:revision>155</cp:revision>
  <dcterms:created xsi:type="dcterms:W3CDTF">2019-03-18T13:30:41Z</dcterms:created>
  <dcterms:modified xsi:type="dcterms:W3CDTF">2021-03-15T14:28:49Z</dcterms:modified>
</cp:coreProperties>
</file>