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Hi everyone, we are Filippo and Emanuele. We are going to show our project. We decided to take one of the available project and the overall aim of the project was to develop an app capable to manage the new Microsoft House building in Milan.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Zooming on the two main components we showed the low level packages that belong to Client and Server. Here, what it’s importante to notice is the client structure. Indeed, Xamarin uses the MVVM pattern that is modified version of the MVC pattern.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From the MVC we know that the interaction between the different classes is based on the Observable observer pattern in which each element listens to the other element creating a perfect cohesion.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While moving on the MVVM we have a new component called ViewModel, that creates a bind with the View and communicate with the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Before starting to code we did a Mockup of the application in order to have an idea on the final results.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The next step was the real implementation.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r>
              <a:t>These are all the tools we used: Xamarin, Visual Studio, C# and Azure. The main advantage of using Xamarin is that the resulting application will be native for each target platform.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In order to improve our product we decided to use different external services integrated with Xamarin forms or Azure. For example the notifications, the maps and the microsoft login. During the Demo we will explain better the detail of each service.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Of course during the implementation we had many problems and probably the main one that we encountered was in the beginning. Usually a single application has just one main function and all the GUI is done based on this functionality, while here we had to put 3 main functionalities in the same app keeping high the usability.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Another problem was the graphical rules defined by each platform. We started with a mockup and we tried persistently to get the same product on all the different OS, but due to the fact that each of them has its specific rules we couldn’t create a uniform product. In the figure an example of a Tabbed Page and how it has displayed on the different platforms.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Now it is time for the Demo.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The presentation is divided in 4 different phases in which we are going to explain our work from different points of view.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sldImg"/>
          </p:nvPr>
        </p:nvSpPr>
        <p:spPr>
          <a:prstGeom prst="rect">
            <a:avLst/>
          </a:prstGeom>
        </p:spPr>
        <p:txBody>
          <a:bodyPr/>
          <a:lstStyle/>
          <a:p>
            <a:pPr/>
          </a:p>
        </p:txBody>
      </p:sp>
      <p:sp>
        <p:nvSpPr>
          <p:cNvPr id="366" name="Shape 366"/>
          <p:cNvSpPr/>
          <p:nvPr>
            <p:ph type="body" sz="quarter" idx="1"/>
          </p:nvPr>
        </p:nvSpPr>
        <p:spPr>
          <a:prstGeom prst="rect">
            <a:avLst/>
          </a:prstGeom>
        </p:spPr>
        <p:txBody>
          <a:bodyPr/>
          <a:lstStyle/>
          <a:p>
            <a:pPr/>
            <a:r>
              <a:t>In the end, we decided to test our application on different devices, in order to understand if the product would work on all of them. We used many devices to see the different performances and we fixed the bugs where they were present. Here an example of a screen on different kind of iPhones.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Starting from the requirements…. We analyzed the description document and we identified 3 different main functionalities that the app should have: See the available rooms in the building in order to book them, allow the user to park and finally having the possibility to see the different events hosted in the building. Moreover Microsoft asked us to develop the app using Xamarin and Azure, that implicitly influenced all our future choices.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In order to create real requirements and starting to develop the app we had to define in a precise way the different functionalities. We did some assumption and we clarified how the app could work in an effective way. </a:t>
            </a:r>
          </a:p>
          <a:p>
            <a:pPr/>
          </a:p>
          <a:p>
            <a:pPr/>
            <a:r>
              <a:t>Starting from the Booking of the rooms, we decided that every kind of user registered trough the app should be able to reserve an available room in the building.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The second functionality was more difficult to define, indeed we had to find a way to allow the user to park through the app and our solution was to use a QR Code placed close to the park in order to update the parking availability and allow the different employees to see how many places are free.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The last requirement was about the public events. We decided to see the Calendar as a way to check and being notified in the case of a new Public event hosted in the building in one of the biggest room.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To show in an engineering way the requirements we decided to build a use case diagram that can be seen as a method to recap all the requirement showed previously.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Moving on to the Design Phase…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In this phase we focused our attention on the design of the overall architecture and the different interactions between the components. As we can see from the figure we have 5 different components.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olo e sottotitolo">
    <p:spTree>
      <p:nvGrpSpPr>
        <p:cNvPr id="1" name=""/>
        <p:cNvGrpSpPr/>
        <p:nvPr/>
      </p:nvGrpSpPr>
      <p:grpSpPr>
        <a:xfrm>
          <a:off x="0" y="0"/>
          <a:ext cx="0" cy="0"/>
          <a:chOff x="0" y="0"/>
          <a:chExt cx="0" cy="0"/>
        </a:xfrm>
      </p:grpSpPr>
      <p:sp>
        <p:nvSpPr>
          <p:cNvPr id="11" name="Titolo Testo"/>
          <p:cNvSpPr txBox="1"/>
          <p:nvPr>
            <p:ph type="title"/>
          </p:nvPr>
        </p:nvSpPr>
        <p:spPr>
          <a:xfrm>
            <a:off x="1270000" y="1638300"/>
            <a:ext cx="10464800" cy="3302000"/>
          </a:xfrm>
          <a:prstGeom prst="rect">
            <a:avLst/>
          </a:prstGeom>
        </p:spPr>
        <p:txBody>
          <a:bodyPr anchor="b"/>
          <a:lstStyle/>
          <a:p>
            <a:pPr/>
            <a:r>
              <a:t>Titolo Testo</a:t>
            </a:r>
          </a:p>
        </p:txBody>
      </p:sp>
      <p:sp>
        <p:nvSpPr>
          <p:cNvPr id="12" name="Corpo livello uno…"/>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Corpo livello uno</a:t>
            </a:r>
          </a:p>
          <a:p>
            <a:pPr lvl="1"/>
            <a:r>
              <a:t>Corpo livello due</a:t>
            </a:r>
          </a:p>
          <a:p>
            <a:pPr lvl="2"/>
            <a:r>
              <a:t>Corpo livello tre</a:t>
            </a:r>
          </a:p>
          <a:p>
            <a:pPr lvl="3"/>
            <a:r>
              <a:t>Corpo livello quattro</a:t>
            </a:r>
          </a:p>
          <a:p>
            <a:pPr lvl="4"/>
            <a:r>
              <a:t>Corpo livello cinque</a:t>
            </a:r>
          </a:p>
        </p:txBody>
      </p:sp>
      <p:sp>
        <p:nvSpPr>
          <p:cNvPr id="13" name="Numero diapositiva"/>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zione">
    <p:spTree>
      <p:nvGrpSpPr>
        <p:cNvPr id="1" name=""/>
        <p:cNvGrpSpPr/>
        <p:nvPr/>
      </p:nvGrpSpPr>
      <p:grpSpPr>
        <a:xfrm>
          <a:off x="0" y="0"/>
          <a:ext cx="0" cy="0"/>
          <a:chOff x="0" y="0"/>
          <a:chExt cx="0" cy="0"/>
        </a:xfrm>
      </p:grpSpPr>
      <p:sp>
        <p:nvSpPr>
          <p:cNvPr id="93" name="–Giovanni Mela"/>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–Giovanni Mela</a:t>
            </a:r>
          </a:p>
        </p:txBody>
      </p:sp>
      <p:sp>
        <p:nvSpPr>
          <p:cNvPr id="94" name="“Inserisci qui una citazion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“Inserisci qui una citazione”. </a:t>
            </a:r>
          </a:p>
        </p:txBody>
      </p:sp>
      <p:sp>
        <p:nvSpPr>
          <p:cNvPr id="9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Immagin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uoto">
    <p:spTree>
      <p:nvGrpSpPr>
        <p:cNvPr id="1" name=""/>
        <p:cNvGrpSpPr/>
        <p:nvPr/>
      </p:nvGrpSpPr>
      <p:grpSpPr>
        <a:xfrm>
          <a:off x="0" y="0"/>
          <a:ext cx="0" cy="0"/>
          <a:chOff x="0" y="0"/>
          <a:chExt cx="0" cy="0"/>
        </a:xfrm>
      </p:grpSpPr>
      <p:sp>
        <p:nvSpPr>
          <p:cNvPr id="11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olo e sottotitolo">
    <p:spTree>
      <p:nvGrpSpPr>
        <p:cNvPr id="1" name=""/>
        <p:cNvGrpSpPr/>
        <p:nvPr/>
      </p:nvGrpSpPr>
      <p:grpSpPr>
        <a:xfrm>
          <a:off x="0" y="0"/>
          <a:ext cx="0" cy="0"/>
          <a:chOff x="0" y="0"/>
          <a:chExt cx="0" cy="0"/>
        </a:xfrm>
      </p:grpSpPr>
      <p:sp>
        <p:nvSpPr>
          <p:cNvPr id="117" name="Titolo Testo"/>
          <p:cNvSpPr txBox="1"/>
          <p:nvPr>
            <p:ph type="title"/>
          </p:nvPr>
        </p:nvSpPr>
        <p:spPr>
          <a:xfrm>
            <a:off x="1270000" y="1638300"/>
            <a:ext cx="10464800" cy="3302000"/>
          </a:xfrm>
          <a:prstGeom prst="rect">
            <a:avLst/>
          </a:prstGeom>
        </p:spPr>
        <p:txBody>
          <a:bodyPr anchor="b"/>
          <a:lstStyle>
            <a:lvl1pPr>
              <a:defRPr>
                <a:latin typeface="Helvetica Light"/>
                <a:ea typeface="Helvetica Light"/>
                <a:cs typeface="Helvetica Light"/>
                <a:sym typeface="Helvetica Light"/>
              </a:defRPr>
            </a:lvl1pPr>
          </a:lstStyle>
          <a:p>
            <a:pPr/>
            <a:r>
              <a:t>Titolo Testo</a:t>
            </a:r>
          </a:p>
        </p:txBody>
      </p:sp>
      <p:sp>
        <p:nvSpPr>
          <p:cNvPr id="118" name="Corpo livello uno…"/>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a:latin typeface="Helvetica Light"/>
                <a:ea typeface="Helvetica Light"/>
                <a:cs typeface="Helvetica Light"/>
                <a:sym typeface="Helvetica Light"/>
              </a:defRPr>
            </a:lvl1pPr>
            <a:lvl2pPr marL="0" indent="228600" algn="ctr">
              <a:spcBef>
                <a:spcPts val="0"/>
              </a:spcBef>
              <a:buSzTx/>
              <a:buNone/>
              <a:defRPr>
                <a:latin typeface="Helvetica Light"/>
                <a:ea typeface="Helvetica Light"/>
                <a:cs typeface="Helvetica Light"/>
                <a:sym typeface="Helvetica Light"/>
              </a:defRPr>
            </a:lvl2pPr>
            <a:lvl3pPr marL="0" indent="457200" algn="ctr">
              <a:spcBef>
                <a:spcPts val="0"/>
              </a:spcBef>
              <a:buSzTx/>
              <a:buNone/>
              <a:defRPr>
                <a:latin typeface="Helvetica Light"/>
                <a:ea typeface="Helvetica Light"/>
                <a:cs typeface="Helvetica Light"/>
                <a:sym typeface="Helvetica Light"/>
              </a:defRPr>
            </a:lvl3pPr>
            <a:lvl4pPr marL="0" indent="685800" algn="ctr">
              <a:spcBef>
                <a:spcPts val="0"/>
              </a:spcBef>
              <a:buSzTx/>
              <a:buNone/>
              <a:defRPr>
                <a:latin typeface="Helvetica Light"/>
                <a:ea typeface="Helvetica Light"/>
                <a:cs typeface="Helvetica Light"/>
                <a:sym typeface="Helvetica Light"/>
              </a:defRPr>
            </a:lvl4pPr>
            <a:lvl5pPr marL="0" indent="914400" algn="ctr">
              <a:spcBef>
                <a:spcPts val="0"/>
              </a:spcBef>
              <a:buSzTx/>
              <a:buNone/>
              <a:defRPr>
                <a:latin typeface="Helvetica Light"/>
                <a:ea typeface="Helvetica Light"/>
                <a:cs typeface="Helvetica Light"/>
                <a:sym typeface="Helvetica Light"/>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19" name="Numero diapositiva"/>
          <p:cNvSpPr txBox="1"/>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spTree>
      <p:nvGrpSpPr>
        <p:cNvPr id="1" name=""/>
        <p:cNvGrpSpPr/>
        <p:nvPr/>
      </p:nvGrpSpPr>
      <p:grpSpPr>
        <a:xfrm>
          <a:off x="0" y="0"/>
          <a:ext cx="0" cy="0"/>
          <a:chOff x="0" y="0"/>
          <a:chExt cx="0" cy="0"/>
        </a:xfrm>
      </p:grpSpPr>
      <p:sp>
        <p:nvSpPr>
          <p:cNvPr id="20" name="Immagin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olo Testo"/>
          <p:cNvSpPr txBox="1"/>
          <p:nvPr>
            <p:ph type="title"/>
          </p:nvPr>
        </p:nvSpPr>
        <p:spPr>
          <a:xfrm>
            <a:off x="1270000" y="6718300"/>
            <a:ext cx="10464800" cy="1422400"/>
          </a:xfrm>
          <a:prstGeom prst="rect">
            <a:avLst/>
          </a:prstGeom>
        </p:spPr>
        <p:txBody>
          <a:bodyPr anchor="b"/>
          <a:lstStyle/>
          <a:p>
            <a:pPr/>
            <a:r>
              <a:t>Titolo Testo</a:t>
            </a:r>
          </a:p>
        </p:txBody>
      </p:sp>
      <p:sp>
        <p:nvSpPr>
          <p:cNvPr id="22" name="Corpo livello uno…"/>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Corpo livello uno</a:t>
            </a:r>
          </a:p>
          <a:p>
            <a:pPr lvl="1"/>
            <a:r>
              <a:t>Corpo livello due</a:t>
            </a:r>
          </a:p>
          <a:p>
            <a:pPr lvl="2"/>
            <a:r>
              <a:t>Corpo livello tre</a:t>
            </a:r>
          </a:p>
          <a:p>
            <a:pPr lvl="3"/>
            <a:r>
              <a:t>Corpo livello quattro</a:t>
            </a:r>
          </a:p>
          <a:p>
            <a:pPr lvl="4"/>
            <a:r>
              <a:t>Corpo livello cinque</a:t>
            </a:r>
          </a:p>
        </p:txBody>
      </p:sp>
      <p:sp>
        <p:nvSpPr>
          <p:cNvPr id="2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spTree>
      <p:nvGrpSpPr>
        <p:cNvPr id="1" name=""/>
        <p:cNvGrpSpPr/>
        <p:nvPr/>
      </p:nvGrpSpPr>
      <p:grpSpPr>
        <a:xfrm>
          <a:off x="0" y="0"/>
          <a:ext cx="0" cy="0"/>
          <a:chOff x="0" y="0"/>
          <a:chExt cx="0" cy="0"/>
        </a:xfrm>
      </p:grpSpPr>
      <p:sp>
        <p:nvSpPr>
          <p:cNvPr id="30" name="Titolo Testo"/>
          <p:cNvSpPr txBox="1"/>
          <p:nvPr>
            <p:ph type="title"/>
          </p:nvPr>
        </p:nvSpPr>
        <p:spPr>
          <a:xfrm>
            <a:off x="1270000" y="3225800"/>
            <a:ext cx="10464800" cy="3302000"/>
          </a:xfrm>
          <a:prstGeom prst="rect">
            <a:avLst/>
          </a:prstGeom>
        </p:spPr>
        <p:txBody>
          <a:bodyPr/>
          <a:lstStyle/>
          <a:p>
            <a:pPr/>
            <a:r>
              <a:t>Titolo Testo</a:t>
            </a:r>
          </a:p>
        </p:txBody>
      </p:sp>
      <p:sp>
        <p:nvSpPr>
          <p:cNvPr id="3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spTree>
      <p:nvGrpSpPr>
        <p:cNvPr id="1" name=""/>
        <p:cNvGrpSpPr/>
        <p:nvPr/>
      </p:nvGrpSpPr>
      <p:grpSpPr>
        <a:xfrm>
          <a:off x="0" y="0"/>
          <a:ext cx="0" cy="0"/>
          <a:chOff x="0" y="0"/>
          <a:chExt cx="0" cy="0"/>
        </a:xfrm>
      </p:grpSpPr>
      <p:sp>
        <p:nvSpPr>
          <p:cNvPr id="38" name="Immagin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olo Testo"/>
          <p:cNvSpPr txBox="1"/>
          <p:nvPr>
            <p:ph type="title"/>
          </p:nvPr>
        </p:nvSpPr>
        <p:spPr>
          <a:xfrm>
            <a:off x="952500" y="635000"/>
            <a:ext cx="5334000" cy="3987800"/>
          </a:xfrm>
          <a:prstGeom prst="rect">
            <a:avLst/>
          </a:prstGeom>
        </p:spPr>
        <p:txBody>
          <a:bodyPr anchor="b"/>
          <a:lstStyle>
            <a:lvl1pPr>
              <a:defRPr sz="6000"/>
            </a:lvl1pPr>
          </a:lstStyle>
          <a:p>
            <a:pPr/>
            <a:r>
              <a:t>Titolo Testo</a:t>
            </a:r>
          </a:p>
        </p:txBody>
      </p:sp>
      <p:sp>
        <p:nvSpPr>
          <p:cNvPr id="40" name="Corpo livello uno…"/>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Corpo livello uno</a:t>
            </a:r>
          </a:p>
          <a:p>
            <a:pPr lvl="1"/>
            <a:r>
              <a:t>Corpo livello due</a:t>
            </a:r>
          </a:p>
          <a:p>
            <a:pPr lvl="2"/>
            <a:r>
              <a:t>Corpo livello tre</a:t>
            </a:r>
          </a:p>
          <a:p>
            <a:pPr lvl="3"/>
            <a:r>
              <a:t>Corpo livello quattro</a:t>
            </a:r>
          </a:p>
          <a:p>
            <a:pPr lvl="4"/>
            <a:r>
              <a:t>Corpo livello cinque</a:t>
            </a:r>
          </a:p>
        </p:txBody>
      </p:sp>
      <p:sp>
        <p:nvSpPr>
          <p:cNvPr id="4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48" name="Titolo Testo"/>
          <p:cNvSpPr txBox="1"/>
          <p:nvPr>
            <p:ph type="title"/>
          </p:nvPr>
        </p:nvSpPr>
        <p:spPr>
          <a:prstGeom prst="rect">
            <a:avLst/>
          </a:prstGeom>
        </p:spPr>
        <p:txBody>
          <a:bodyPr/>
          <a:lstStyle/>
          <a:p>
            <a:pPr/>
            <a:r>
              <a:t>Titolo Testo</a:t>
            </a:r>
          </a:p>
        </p:txBody>
      </p:sp>
      <p:sp>
        <p:nvSpPr>
          <p:cNvPr id="4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56" name="Titolo Testo"/>
          <p:cNvSpPr txBox="1"/>
          <p:nvPr>
            <p:ph type="title"/>
          </p:nvPr>
        </p:nvSpPr>
        <p:spPr>
          <a:prstGeom prst="rect">
            <a:avLst/>
          </a:prstGeom>
        </p:spPr>
        <p:txBody>
          <a:bodyPr/>
          <a:lstStyle/>
          <a:p>
            <a:pPr/>
            <a:r>
              <a:t>Titolo Testo</a:t>
            </a:r>
          </a:p>
        </p:txBody>
      </p:sp>
      <p:sp>
        <p:nvSpPr>
          <p:cNvPr id="57" name="Corpo livello uno…"/>
          <p:cNvSpPr txBox="1"/>
          <p:nvPr>
            <p:ph type="body"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5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65" name="Immagin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olo Testo"/>
          <p:cNvSpPr txBox="1"/>
          <p:nvPr>
            <p:ph type="title"/>
          </p:nvPr>
        </p:nvSpPr>
        <p:spPr>
          <a:prstGeom prst="rect">
            <a:avLst/>
          </a:prstGeom>
        </p:spPr>
        <p:txBody>
          <a:bodyPr/>
          <a:lstStyle/>
          <a:p>
            <a:pPr/>
            <a:r>
              <a:t>Titolo Testo</a:t>
            </a:r>
          </a:p>
        </p:txBody>
      </p:sp>
      <p:sp>
        <p:nvSpPr>
          <p:cNvPr id="67" name="Corpo livello uno…"/>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Corpo livello uno</a:t>
            </a:r>
          </a:p>
          <a:p>
            <a:pPr lvl="1"/>
            <a:r>
              <a:t>Corpo livello due</a:t>
            </a:r>
          </a:p>
          <a:p>
            <a:pPr lvl="2"/>
            <a:r>
              <a:t>Corpo livello tre</a:t>
            </a:r>
          </a:p>
          <a:p>
            <a:pPr lvl="3"/>
            <a:r>
              <a:t>Corpo livello quattro</a:t>
            </a:r>
          </a:p>
          <a:p>
            <a:pPr lvl="4"/>
            <a:r>
              <a:t>Corpo livello cinque</a:t>
            </a:r>
          </a:p>
        </p:txBody>
      </p:sp>
      <p:sp>
        <p:nvSpPr>
          <p:cNvPr id="68" name="Numero diapositiva"/>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ti elenco">
    <p:spTree>
      <p:nvGrpSpPr>
        <p:cNvPr id="1" name=""/>
        <p:cNvGrpSpPr/>
        <p:nvPr/>
      </p:nvGrpSpPr>
      <p:grpSpPr>
        <a:xfrm>
          <a:off x="0" y="0"/>
          <a:ext cx="0" cy="0"/>
          <a:chOff x="0" y="0"/>
          <a:chExt cx="0" cy="0"/>
        </a:xfrm>
      </p:grpSpPr>
      <p:sp>
        <p:nvSpPr>
          <p:cNvPr id="75" name="Corpo livello uno…"/>
          <p:cNvSpPr txBox="1"/>
          <p:nvPr>
            <p:ph type="body" idx="1"/>
          </p:nvPr>
        </p:nvSpPr>
        <p:spPr>
          <a:xfrm>
            <a:off x="952500" y="1270000"/>
            <a:ext cx="11099800" cy="7213600"/>
          </a:xfrm>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7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spTree>
      <p:nvGrpSpPr>
        <p:cNvPr id="1" name=""/>
        <p:cNvGrpSpPr/>
        <p:nvPr/>
      </p:nvGrpSpPr>
      <p:grpSpPr>
        <a:xfrm>
          <a:off x="0" y="0"/>
          <a:ext cx="0" cy="0"/>
          <a:chOff x="0" y="0"/>
          <a:chExt cx="0" cy="0"/>
        </a:xfrm>
      </p:grpSpPr>
      <p:sp>
        <p:nvSpPr>
          <p:cNvPr id="83" name="Immagin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magin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magin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olo Test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Titolo Testo</a:t>
            </a:r>
          </a:p>
        </p:txBody>
      </p:sp>
      <p:sp>
        <p:nvSpPr>
          <p:cNvPr id="3" name="Numero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
        <p:nvSpPr>
          <p:cNvPr id="4" name="Corpo livello uno…"/>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tif"/><Relationship Id="rId4"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4.png"/><Relationship Id="rId6" Type="http://schemas.openxmlformats.org/officeDocument/2006/relationships/image" Target="../media/image30.png"/><Relationship Id="rId7" Type="http://schemas.openxmlformats.org/officeDocument/2006/relationships/image" Target="../media/image3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5.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3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2.tif"/><Relationship Id="rId8" Type="http://schemas.openxmlformats.org/officeDocument/2006/relationships/image" Target="../media/image3.tif"/><Relationship Id="rId9"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45.png"/><Relationship Id="rId4"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Group project for the course…"/>
          <p:cNvSpPr txBox="1"/>
          <p:nvPr/>
        </p:nvSpPr>
        <p:spPr>
          <a:xfrm>
            <a:off x="1933661" y="4791741"/>
            <a:ext cx="9556388"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000">
                <a:latin typeface="Helvetica Light"/>
                <a:ea typeface="Helvetica Light"/>
                <a:cs typeface="Helvetica Light"/>
                <a:sym typeface="Helvetica Light"/>
              </a:defRPr>
            </a:pPr>
            <a:r>
              <a:t>Group project for the course</a:t>
            </a:r>
          </a:p>
          <a:p>
            <a:pPr>
              <a:defRPr b="0" sz="3000">
                <a:latin typeface="Helvetica Light"/>
                <a:ea typeface="Helvetica Light"/>
                <a:cs typeface="Helvetica Light"/>
                <a:sym typeface="Helvetica Light"/>
              </a:defRPr>
            </a:pPr>
            <a:r>
              <a:rPr i="1">
                <a:latin typeface="Helvetica"/>
                <a:ea typeface="Helvetica"/>
                <a:cs typeface="Helvetica"/>
                <a:sym typeface="Helvetica"/>
              </a:rPr>
              <a:t>Design and Implementation of Mobile Applications</a:t>
            </a:r>
            <a:endParaRPr i="1">
              <a:latin typeface="Helvetica"/>
              <a:ea typeface="Helvetica"/>
              <a:cs typeface="Helvetica"/>
              <a:sym typeface="Helvetica"/>
            </a:endParaRPr>
          </a:p>
        </p:txBody>
      </p:sp>
      <p:sp>
        <p:nvSpPr>
          <p:cNvPr id="129" name="Final Presentation…"/>
          <p:cNvSpPr txBox="1"/>
          <p:nvPr/>
        </p:nvSpPr>
        <p:spPr>
          <a:xfrm>
            <a:off x="5298592" y="7928988"/>
            <a:ext cx="2407616" cy="8280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20000"/>
              </a:lnSpc>
              <a:defRPr b="0" sz="2200">
                <a:latin typeface="Helvetica Light"/>
                <a:ea typeface="Helvetica Light"/>
                <a:cs typeface="Helvetica Light"/>
                <a:sym typeface="Helvetica Light"/>
              </a:defRPr>
            </a:pPr>
            <a:r>
              <a:t>Final Presentation</a:t>
            </a:r>
          </a:p>
          <a:p>
            <a:pPr>
              <a:lnSpc>
                <a:spcPct val="120000"/>
              </a:lnSpc>
              <a:defRPr b="0" sz="2200">
                <a:latin typeface="Helvetica Light"/>
                <a:ea typeface="Helvetica Light"/>
                <a:cs typeface="Helvetica Light"/>
                <a:sym typeface="Helvetica Light"/>
              </a:defRPr>
            </a:pPr>
            <a:r>
              <a:t>July 27, 2017</a:t>
            </a:r>
          </a:p>
        </p:txBody>
      </p:sp>
      <p:pic>
        <p:nvPicPr>
          <p:cNvPr id="130" name="pasted-image.tiff" descr="pasted-image.tiff"/>
          <p:cNvPicPr>
            <a:picLocks noChangeAspect="1"/>
          </p:cNvPicPr>
          <p:nvPr/>
        </p:nvPicPr>
        <p:blipFill>
          <a:blip r:embed="rId3">
            <a:extLst/>
          </a:blip>
          <a:stretch>
            <a:fillRect/>
          </a:stretch>
        </p:blipFill>
        <p:spPr>
          <a:xfrm>
            <a:off x="6594780" y="1438911"/>
            <a:ext cx="3926615" cy="2968647"/>
          </a:xfrm>
          <a:prstGeom prst="rect">
            <a:avLst/>
          </a:prstGeom>
          <a:ln w="12700">
            <a:miter lim="400000"/>
          </a:ln>
        </p:spPr>
      </p:pic>
      <p:sp>
        <p:nvSpPr>
          <p:cNvPr id="131" name="Filippo Pedrazzini, Emanuele Torelli…"/>
          <p:cNvSpPr txBox="1"/>
          <p:nvPr/>
        </p:nvSpPr>
        <p:spPr>
          <a:xfrm>
            <a:off x="1079257" y="6916537"/>
            <a:ext cx="10846287" cy="7772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20000"/>
              </a:lnSpc>
              <a:defRPr b="0" sz="2200">
                <a:latin typeface="Helvetica Light"/>
                <a:ea typeface="Helvetica Light"/>
                <a:cs typeface="Helvetica Light"/>
                <a:sym typeface="Helvetica Light"/>
              </a:defRPr>
            </a:pPr>
            <a:r>
              <a:t>Filippo Pedrazzini, Emanuele Torelli</a:t>
            </a:r>
          </a:p>
          <a:p>
            <a:pPr>
              <a:lnSpc>
                <a:spcPct val="120000"/>
              </a:lnSpc>
              <a:defRPr b="0" sz="1800">
                <a:solidFill>
                  <a:srgbClr val="53585F"/>
                </a:solidFill>
                <a:latin typeface="Helvetica Light"/>
                <a:ea typeface="Helvetica Light"/>
                <a:cs typeface="Helvetica Light"/>
                <a:sym typeface="Helvetica Light"/>
              </a:defRPr>
            </a:pPr>
            <a:r>
              <a:t>&lt;name.surname&gt;@mail.polimi.it</a:t>
            </a:r>
          </a:p>
        </p:txBody>
      </p:sp>
      <p:sp>
        <p:nvSpPr>
          <p:cNvPr id="132" name="Goal: implementing the Microsoft House app"/>
          <p:cNvSpPr txBox="1"/>
          <p:nvPr/>
        </p:nvSpPr>
        <p:spPr>
          <a:xfrm>
            <a:off x="2195668" y="6211420"/>
            <a:ext cx="9032373" cy="469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latin typeface="Helvetica"/>
                <a:ea typeface="Helvetica"/>
                <a:cs typeface="Helvetica"/>
                <a:sym typeface="Helvetica"/>
              </a:defRPr>
            </a:pPr>
            <a:r>
              <a:t>Goal: </a:t>
            </a:r>
            <a:r>
              <a:rPr b="0">
                <a:latin typeface="Helvetica Light"/>
                <a:ea typeface="Helvetica Light"/>
                <a:cs typeface="Helvetica Light"/>
                <a:sym typeface="Helvetica Light"/>
              </a:rPr>
              <a:t>implementing the Microsoft House app</a:t>
            </a:r>
          </a:p>
        </p:txBody>
      </p:sp>
      <p:pic>
        <p:nvPicPr>
          <p:cNvPr id="133" name="PNGPIX-COM-Microsoft-Logo-PNG-Transparent-1.png" descr="PNGPIX-COM-Microsoft-Logo-PNG-Transparent-1.png"/>
          <p:cNvPicPr>
            <a:picLocks noChangeAspect="1"/>
          </p:cNvPicPr>
          <p:nvPr/>
        </p:nvPicPr>
        <p:blipFill>
          <a:blip r:embed="rId4">
            <a:extLst/>
          </a:blip>
          <a:stretch>
            <a:fillRect/>
          </a:stretch>
        </p:blipFill>
        <p:spPr>
          <a:xfrm>
            <a:off x="2483405" y="1438911"/>
            <a:ext cx="3891672" cy="296864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3" name="layers.png" descr="layers.png"/>
          <p:cNvPicPr>
            <a:picLocks noChangeAspect="1"/>
          </p:cNvPicPr>
          <p:nvPr/>
        </p:nvPicPr>
        <p:blipFill>
          <a:blip r:embed="rId3">
            <a:extLst/>
          </a:blip>
          <a:stretch>
            <a:fillRect/>
          </a:stretch>
        </p:blipFill>
        <p:spPr>
          <a:xfrm>
            <a:off x="2691134" y="351951"/>
            <a:ext cx="1245692" cy="1245692"/>
          </a:xfrm>
          <a:prstGeom prst="rect">
            <a:avLst/>
          </a:prstGeom>
          <a:ln w="12700">
            <a:miter lim="400000"/>
          </a:ln>
        </p:spPr>
      </p:pic>
      <p:sp>
        <p:nvSpPr>
          <p:cNvPr id="224" name="Low Level Component"/>
          <p:cNvSpPr txBox="1"/>
          <p:nvPr/>
        </p:nvSpPr>
        <p:spPr>
          <a:xfrm>
            <a:off x="2757845" y="466797"/>
            <a:ext cx="10367777"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Low Level Component</a:t>
            </a:r>
          </a:p>
        </p:txBody>
      </p:sp>
      <p:pic>
        <p:nvPicPr>
          <p:cNvPr id="225" name="Low level compnent diagram.png" descr="Low level compnent diagram.png"/>
          <p:cNvPicPr>
            <a:picLocks noChangeAspect="1"/>
          </p:cNvPicPr>
          <p:nvPr/>
        </p:nvPicPr>
        <p:blipFill>
          <a:blip r:embed="rId4">
            <a:extLst/>
          </a:blip>
          <a:stretch>
            <a:fillRect/>
          </a:stretch>
        </p:blipFill>
        <p:spPr>
          <a:xfrm>
            <a:off x="404421" y="2328614"/>
            <a:ext cx="12195958" cy="654417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1" name="Gruppo"/>
          <p:cNvGrpSpPr/>
          <p:nvPr/>
        </p:nvGrpSpPr>
        <p:grpSpPr>
          <a:xfrm>
            <a:off x="2830131" y="1944654"/>
            <a:ext cx="2357226" cy="2357226"/>
            <a:chOff x="0" y="0"/>
            <a:chExt cx="2357224" cy="2357224"/>
          </a:xfrm>
        </p:grpSpPr>
        <p:sp>
          <p:nvSpPr>
            <p:cNvPr id="229" name="Cerchio"/>
            <p:cNvSpPr/>
            <p:nvPr/>
          </p:nvSpPr>
          <p:spPr>
            <a:xfrm>
              <a:off x="0" y="0"/>
              <a:ext cx="2357225" cy="2357225"/>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30" name="Model"/>
            <p:cNvSpPr txBox="1"/>
            <p:nvPr/>
          </p:nvSpPr>
          <p:spPr>
            <a:xfrm>
              <a:off x="670205" y="948083"/>
              <a:ext cx="1016814"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Model</a:t>
              </a:r>
            </a:p>
          </p:txBody>
        </p:sp>
      </p:grpSp>
      <p:grpSp>
        <p:nvGrpSpPr>
          <p:cNvPr id="234" name="Gruppo"/>
          <p:cNvGrpSpPr/>
          <p:nvPr/>
        </p:nvGrpSpPr>
        <p:grpSpPr>
          <a:xfrm>
            <a:off x="7924580" y="2110687"/>
            <a:ext cx="2357226" cy="2357226"/>
            <a:chOff x="0" y="0"/>
            <a:chExt cx="2357224" cy="2357224"/>
          </a:xfrm>
        </p:grpSpPr>
        <p:sp>
          <p:nvSpPr>
            <p:cNvPr id="232" name="Cerchio"/>
            <p:cNvSpPr/>
            <p:nvPr/>
          </p:nvSpPr>
          <p:spPr>
            <a:xfrm>
              <a:off x="0" y="0"/>
              <a:ext cx="2357225" cy="2357225"/>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33" name="View"/>
            <p:cNvSpPr txBox="1"/>
            <p:nvPr/>
          </p:nvSpPr>
          <p:spPr>
            <a:xfrm>
              <a:off x="777343" y="948083"/>
              <a:ext cx="802539"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View</a:t>
              </a:r>
            </a:p>
          </p:txBody>
        </p:sp>
      </p:grpSp>
      <p:grpSp>
        <p:nvGrpSpPr>
          <p:cNvPr id="237" name="Gruppo"/>
          <p:cNvGrpSpPr/>
          <p:nvPr/>
        </p:nvGrpSpPr>
        <p:grpSpPr>
          <a:xfrm>
            <a:off x="5323787" y="5956827"/>
            <a:ext cx="2357226" cy="2357226"/>
            <a:chOff x="0" y="0"/>
            <a:chExt cx="2357224" cy="2357224"/>
          </a:xfrm>
        </p:grpSpPr>
        <p:sp>
          <p:nvSpPr>
            <p:cNvPr id="235" name="Cerchio"/>
            <p:cNvSpPr/>
            <p:nvPr/>
          </p:nvSpPr>
          <p:spPr>
            <a:xfrm>
              <a:off x="0" y="0"/>
              <a:ext cx="2357225" cy="2357225"/>
            </a:xfrm>
            <a:prstGeom prst="ellipse">
              <a:avLst/>
            </a:prstGeom>
            <a:solidFill>
              <a:schemeClr val="accent3"/>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36" name="Controller"/>
            <p:cNvSpPr txBox="1"/>
            <p:nvPr/>
          </p:nvSpPr>
          <p:spPr>
            <a:xfrm>
              <a:off x="396342" y="948083"/>
              <a:ext cx="1564540"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Controller</a:t>
              </a:r>
            </a:p>
          </p:txBody>
        </p:sp>
      </p:grpSp>
      <p:sp>
        <p:nvSpPr>
          <p:cNvPr id="238" name="Freccia"/>
          <p:cNvSpPr/>
          <p:nvPr/>
        </p:nvSpPr>
        <p:spPr>
          <a:xfrm>
            <a:off x="5532297" y="2654300"/>
            <a:ext cx="2047344" cy="1270000"/>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39" name="Freccia"/>
          <p:cNvSpPr/>
          <p:nvPr/>
        </p:nvSpPr>
        <p:spPr>
          <a:xfrm rot="7205914">
            <a:off x="6937751" y="4674627"/>
            <a:ext cx="2047344" cy="1270001"/>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0" name="Freccia"/>
          <p:cNvSpPr/>
          <p:nvPr/>
        </p:nvSpPr>
        <p:spPr>
          <a:xfrm rot="14514964">
            <a:off x="4048776" y="4575846"/>
            <a:ext cx="2047344" cy="1270001"/>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1" name="MVVM"/>
          <p:cNvSpPr txBox="1"/>
          <p:nvPr/>
        </p:nvSpPr>
        <p:spPr>
          <a:xfrm>
            <a:off x="82378" y="466797"/>
            <a:ext cx="10367777"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MVVM</a:t>
            </a:r>
          </a:p>
        </p:txBody>
      </p:sp>
      <p:pic>
        <p:nvPicPr>
          <p:cNvPr id="242" name="layers.png" descr="layers.png"/>
          <p:cNvPicPr>
            <a:picLocks noChangeAspect="1"/>
          </p:cNvPicPr>
          <p:nvPr/>
        </p:nvPicPr>
        <p:blipFill>
          <a:blip r:embed="rId3">
            <a:extLst/>
          </a:blip>
          <a:stretch>
            <a:fillRect/>
          </a:stretch>
        </p:blipFill>
        <p:spPr>
          <a:xfrm>
            <a:off x="2691134" y="351951"/>
            <a:ext cx="1245692" cy="12456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8" name="Gruppo"/>
          <p:cNvGrpSpPr/>
          <p:nvPr/>
        </p:nvGrpSpPr>
        <p:grpSpPr>
          <a:xfrm>
            <a:off x="5323787" y="3698187"/>
            <a:ext cx="2357226" cy="2357226"/>
            <a:chOff x="0" y="0"/>
            <a:chExt cx="2357224" cy="2357224"/>
          </a:xfrm>
        </p:grpSpPr>
        <p:sp>
          <p:nvSpPr>
            <p:cNvPr id="246" name="Cerchio"/>
            <p:cNvSpPr/>
            <p:nvPr/>
          </p:nvSpPr>
          <p:spPr>
            <a:xfrm>
              <a:off x="0" y="0"/>
              <a:ext cx="2357225" cy="2357225"/>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7" name="View…"/>
            <p:cNvSpPr txBox="1"/>
            <p:nvPr/>
          </p:nvSpPr>
          <p:spPr>
            <a:xfrm>
              <a:off x="670205" y="763933"/>
              <a:ext cx="1016814" cy="8293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View </a:t>
              </a:r>
            </a:p>
            <a:p>
              <a:pPr/>
              <a:r>
                <a:t>Model</a:t>
              </a:r>
            </a:p>
          </p:txBody>
        </p:sp>
      </p:grpSp>
      <p:grpSp>
        <p:nvGrpSpPr>
          <p:cNvPr id="251" name="Gruppo"/>
          <p:cNvGrpSpPr/>
          <p:nvPr/>
        </p:nvGrpSpPr>
        <p:grpSpPr>
          <a:xfrm>
            <a:off x="472463" y="3698187"/>
            <a:ext cx="2357225" cy="2357226"/>
            <a:chOff x="0" y="0"/>
            <a:chExt cx="2357224" cy="2357224"/>
          </a:xfrm>
        </p:grpSpPr>
        <p:sp>
          <p:nvSpPr>
            <p:cNvPr id="249" name="Cerchio"/>
            <p:cNvSpPr/>
            <p:nvPr/>
          </p:nvSpPr>
          <p:spPr>
            <a:xfrm>
              <a:off x="0" y="0"/>
              <a:ext cx="2357225" cy="2357225"/>
            </a:xfrm>
            <a:prstGeom prst="ellipse">
              <a:avLst/>
            </a:prstGeom>
            <a:solidFill>
              <a:schemeClr val="accent1"/>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0" name="Model"/>
            <p:cNvSpPr txBox="1"/>
            <p:nvPr/>
          </p:nvSpPr>
          <p:spPr>
            <a:xfrm>
              <a:off x="670205" y="948083"/>
              <a:ext cx="1016814"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Model</a:t>
              </a:r>
            </a:p>
          </p:txBody>
        </p:sp>
      </p:grpSp>
      <p:grpSp>
        <p:nvGrpSpPr>
          <p:cNvPr id="254" name="Gruppo"/>
          <p:cNvGrpSpPr/>
          <p:nvPr/>
        </p:nvGrpSpPr>
        <p:grpSpPr>
          <a:xfrm>
            <a:off x="10282249" y="3698187"/>
            <a:ext cx="2357226" cy="2357226"/>
            <a:chOff x="0" y="0"/>
            <a:chExt cx="2357224" cy="2357224"/>
          </a:xfrm>
        </p:grpSpPr>
        <p:sp>
          <p:nvSpPr>
            <p:cNvPr id="252" name="Cerchio"/>
            <p:cNvSpPr/>
            <p:nvPr/>
          </p:nvSpPr>
          <p:spPr>
            <a:xfrm>
              <a:off x="0" y="0"/>
              <a:ext cx="2357225" cy="2357225"/>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3" name="View"/>
            <p:cNvSpPr txBox="1"/>
            <p:nvPr/>
          </p:nvSpPr>
          <p:spPr>
            <a:xfrm>
              <a:off x="777343" y="948083"/>
              <a:ext cx="802539"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View</a:t>
              </a:r>
            </a:p>
          </p:txBody>
        </p:sp>
      </p:grpSp>
      <p:sp>
        <p:nvSpPr>
          <p:cNvPr id="255" name="Freccia"/>
          <p:cNvSpPr/>
          <p:nvPr/>
        </p:nvSpPr>
        <p:spPr>
          <a:xfrm>
            <a:off x="3053066" y="3849737"/>
            <a:ext cx="2047344" cy="1270001"/>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6" name="Freccia"/>
          <p:cNvSpPr/>
          <p:nvPr/>
        </p:nvSpPr>
        <p:spPr>
          <a:xfrm rot="10800000">
            <a:off x="7957959" y="3849737"/>
            <a:ext cx="2047344" cy="1270001"/>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7" name="Freccia"/>
          <p:cNvSpPr/>
          <p:nvPr/>
        </p:nvSpPr>
        <p:spPr>
          <a:xfrm rot="10800000">
            <a:off x="3053066" y="4965700"/>
            <a:ext cx="2047344" cy="1270001"/>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8" name="Freccia"/>
          <p:cNvSpPr/>
          <p:nvPr/>
        </p:nvSpPr>
        <p:spPr>
          <a:xfrm>
            <a:off x="7957959" y="4965700"/>
            <a:ext cx="2047344" cy="1270000"/>
          </a:xfrm>
          <a:prstGeom prst="rightArrow">
            <a:avLst>
              <a:gd name="adj1" fmla="val 32000"/>
              <a:gd name="adj2" fmla="val 64000"/>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259" name="layers.png" descr="layers.png"/>
          <p:cNvPicPr>
            <a:picLocks noChangeAspect="1"/>
          </p:cNvPicPr>
          <p:nvPr/>
        </p:nvPicPr>
        <p:blipFill>
          <a:blip r:embed="rId3">
            <a:extLst/>
          </a:blip>
          <a:stretch>
            <a:fillRect/>
          </a:stretch>
        </p:blipFill>
        <p:spPr>
          <a:xfrm>
            <a:off x="2691134" y="351951"/>
            <a:ext cx="1245692" cy="1245692"/>
          </a:xfrm>
          <a:prstGeom prst="rect">
            <a:avLst/>
          </a:prstGeom>
          <a:ln w="12700">
            <a:miter lim="400000"/>
          </a:ln>
        </p:spPr>
      </p:pic>
      <p:sp>
        <p:nvSpPr>
          <p:cNvPr id="260" name="MVVM"/>
          <p:cNvSpPr txBox="1"/>
          <p:nvPr/>
        </p:nvSpPr>
        <p:spPr>
          <a:xfrm>
            <a:off x="82378" y="466797"/>
            <a:ext cx="10367777"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MVVM</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4" name="1-Login.png" descr="1-Login.png"/>
          <p:cNvPicPr>
            <a:picLocks noChangeAspect="1"/>
          </p:cNvPicPr>
          <p:nvPr/>
        </p:nvPicPr>
        <p:blipFill>
          <a:blip r:embed="rId3">
            <a:extLst/>
          </a:blip>
          <a:stretch>
            <a:fillRect/>
          </a:stretch>
        </p:blipFill>
        <p:spPr>
          <a:xfrm>
            <a:off x="3503590" y="2329332"/>
            <a:ext cx="2864469" cy="5094936"/>
          </a:xfrm>
          <a:prstGeom prst="rect">
            <a:avLst/>
          </a:prstGeom>
          <a:ln w="12700">
            <a:miter lim="400000"/>
          </a:ln>
        </p:spPr>
      </p:pic>
      <p:pic>
        <p:nvPicPr>
          <p:cNvPr id="265" name="3-Walkthrough Copy 3.png" descr="3-Walkthrough Copy 3.png"/>
          <p:cNvPicPr>
            <a:picLocks noChangeAspect="1"/>
          </p:cNvPicPr>
          <p:nvPr/>
        </p:nvPicPr>
        <p:blipFill>
          <a:blip r:embed="rId4">
            <a:extLst/>
          </a:blip>
          <a:stretch>
            <a:fillRect/>
          </a:stretch>
        </p:blipFill>
        <p:spPr>
          <a:xfrm>
            <a:off x="370438" y="2329332"/>
            <a:ext cx="2864470" cy="5094936"/>
          </a:xfrm>
          <a:prstGeom prst="rect">
            <a:avLst/>
          </a:prstGeom>
          <a:ln w="12700">
            <a:miter lim="400000"/>
          </a:ln>
        </p:spPr>
      </p:pic>
      <p:pic>
        <p:nvPicPr>
          <p:cNvPr id="266" name="12-Settings.png" descr="12-Settings.png"/>
          <p:cNvPicPr>
            <a:picLocks noChangeAspect="1"/>
          </p:cNvPicPr>
          <p:nvPr/>
        </p:nvPicPr>
        <p:blipFill>
          <a:blip r:embed="rId5">
            <a:extLst/>
          </a:blip>
          <a:stretch>
            <a:fillRect/>
          </a:stretch>
        </p:blipFill>
        <p:spPr>
          <a:xfrm>
            <a:off x="9769892" y="2329332"/>
            <a:ext cx="2864470" cy="5094936"/>
          </a:xfrm>
          <a:prstGeom prst="rect">
            <a:avLst/>
          </a:prstGeom>
          <a:ln w="12700">
            <a:miter lim="400000"/>
          </a:ln>
        </p:spPr>
      </p:pic>
      <p:pic>
        <p:nvPicPr>
          <p:cNvPr id="267" name="13-Navigation.png" descr="13-Navigation.png"/>
          <p:cNvPicPr>
            <a:picLocks noChangeAspect="1"/>
          </p:cNvPicPr>
          <p:nvPr/>
        </p:nvPicPr>
        <p:blipFill>
          <a:blip r:embed="rId6">
            <a:extLst/>
          </a:blip>
          <a:stretch>
            <a:fillRect/>
          </a:stretch>
        </p:blipFill>
        <p:spPr>
          <a:xfrm>
            <a:off x="6636741" y="2329332"/>
            <a:ext cx="2864469" cy="5094936"/>
          </a:xfrm>
          <a:prstGeom prst="rect">
            <a:avLst/>
          </a:prstGeom>
          <a:ln w="12700">
            <a:miter lim="400000"/>
          </a:ln>
        </p:spPr>
      </p:pic>
      <p:sp>
        <p:nvSpPr>
          <p:cNvPr id="268" name="User Interface"/>
          <p:cNvSpPr txBox="1"/>
          <p:nvPr/>
        </p:nvSpPr>
        <p:spPr>
          <a:xfrm>
            <a:off x="1422300" y="466797"/>
            <a:ext cx="10367777"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User Interface</a:t>
            </a:r>
          </a:p>
        </p:txBody>
      </p:sp>
      <p:pic>
        <p:nvPicPr>
          <p:cNvPr id="269" name="layers.png" descr="layers.png"/>
          <p:cNvPicPr>
            <a:picLocks noChangeAspect="1"/>
          </p:cNvPicPr>
          <p:nvPr/>
        </p:nvPicPr>
        <p:blipFill>
          <a:blip r:embed="rId7">
            <a:extLst/>
          </a:blip>
          <a:stretch>
            <a:fillRect/>
          </a:stretch>
        </p:blipFill>
        <p:spPr>
          <a:xfrm>
            <a:off x="2691134" y="351951"/>
            <a:ext cx="1245692" cy="12456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3" name="5-Calendar.png" descr="5-Calendar.png"/>
          <p:cNvPicPr>
            <a:picLocks noChangeAspect="1"/>
          </p:cNvPicPr>
          <p:nvPr/>
        </p:nvPicPr>
        <p:blipFill>
          <a:blip r:embed="rId2">
            <a:extLst/>
          </a:blip>
          <a:stretch>
            <a:fillRect/>
          </a:stretch>
        </p:blipFill>
        <p:spPr>
          <a:xfrm>
            <a:off x="399472" y="2329332"/>
            <a:ext cx="2864470" cy="5094936"/>
          </a:xfrm>
          <a:prstGeom prst="rect">
            <a:avLst/>
          </a:prstGeom>
          <a:ln w="12700">
            <a:miter lim="400000"/>
          </a:ln>
        </p:spPr>
      </p:pic>
      <p:pic>
        <p:nvPicPr>
          <p:cNvPr id="274" name="8-Rooms.png" descr="8-Rooms.png"/>
          <p:cNvPicPr>
            <a:picLocks noChangeAspect="1"/>
          </p:cNvPicPr>
          <p:nvPr/>
        </p:nvPicPr>
        <p:blipFill>
          <a:blip r:embed="rId3">
            <a:extLst/>
          </a:blip>
          <a:stretch>
            <a:fillRect/>
          </a:stretch>
        </p:blipFill>
        <p:spPr>
          <a:xfrm>
            <a:off x="9740858" y="2329332"/>
            <a:ext cx="2864469" cy="5094936"/>
          </a:xfrm>
          <a:prstGeom prst="rect">
            <a:avLst/>
          </a:prstGeom>
          <a:ln w="12700">
            <a:miter lim="400000"/>
          </a:ln>
        </p:spPr>
      </p:pic>
      <p:pic>
        <p:nvPicPr>
          <p:cNvPr id="275" name="9-Create Copy.png" descr="9-Create Copy.png"/>
          <p:cNvPicPr>
            <a:picLocks noChangeAspect="1"/>
          </p:cNvPicPr>
          <p:nvPr/>
        </p:nvPicPr>
        <p:blipFill>
          <a:blip r:embed="rId4">
            <a:extLst/>
          </a:blip>
          <a:stretch>
            <a:fillRect/>
          </a:stretch>
        </p:blipFill>
        <p:spPr>
          <a:xfrm>
            <a:off x="6627062" y="2329332"/>
            <a:ext cx="2864470" cy="5094936"/>
          </a:xfrm>
          <a:prstGeom prst="rect">
            <a:avLst/>
          </a:prstGeom>
          <a:ln w="12700">
            <a:miter lim="400000"/>
          </a:ln>
        </p:spPr>
      </p:pic>
      <p:pic>
        <p:nvPicPr>
          <p:cNvPr id="276" name="9-Create.png" descr="9-Create.png"/>
          <p:cNvPicPr>
            <a:picLocks noChangeAspect="1"/>
          </p:cNvPicPr>
          <p:nvPr/>
        </p:nvPicPr>
        <p:blipFill>
          <a:blip r:embed="rId5">
            <a:extLst/>
          </a:blip>
          <a:stretch>
            <a:fillRect/>
          </a:stretch>
        </p:blipFill>
        <p:spPr>
          <a:xfrm>
            <a:off x="3513268" y="2329332"/>
            <a:ext cx="2864469" cy="5094936"/>
          </a:xfrm>
          <a:prstGeom prst="rect">
            <a:avLst/>
          </a:prstGeom>
          <a:ln w="12700">
            <a:miter lim="400000"/>
          </a:ln>
        </p:spPr>
      </p:pic>
      <p:pic>
        <p:nvPicPr>
          <p:cNvPr id="277" name="layers.png" descr="layers.png"/>
          <p:cNvPicPr>
            <a:picLocks noChangeAspect="1"/>
          </p:cNvPicPr>
          <p:nvPr/>
        </p:nvPicPr>
        <p:blipFill>
          <a:blip r:embed="rId6">
            <a:extLst/>
          </a:blip>
          <a:stretch>
            <a:fillRect/>
          </a:stretch>
        </p:blipFill>
        <p:spPr>
          <a:xfrm>
            <a:off x="2691134" y="351951"/>
            <a:ext cx="1245692" cy="1245692"/>
          </a:xfrm>
          <a:prstGeom prst="rect">
            <a:avLst/>
          </a:prstGeom>
          <a:ln w="12700">
            <a:miter lim="400000"/>
          </a:ln>
        </p:spPr>
      </p:pic>
      <p:sp>
        <p:nvSpPr>
          <p:cNvPr id="278" name="User Interface"/>
          <p:cNvSpPr txBox="1"/>
          <p:nvPr/>
        </p:nvSpPr>
        <p:spPr>
          <a:xfrm>
            <a:off x="1422300" y="466797"/>
            <a:ext cx="10367777"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User Interface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Implementation"/>
          <p:cNvSpPr txBox="1"/>
          <p:nvPr/>
        </p:nvSpPr>
        <p:spPr>
          <a:xfrm>
            <a:off x="1626650" y="5497528"/>
            <a:ext cx="8925799"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Helvetica Light"/>
                <a:ea typeface="Helvetica Light"/>
                <a:cs typeface="Helvetica Light"/>
                <a:sym typeface="Helvetica Light"/>
              </a:defRPr>
            </a:lvl1pPr>
          </a:lstStyle>
          <a:p>
            <a:pPr/>
            <a:r>
              <a:t>Implementation</a:t>
            </a:r>
          </a:p>
        </p:txBody>
      </p:sp>
      <p:sp>
        <p:nvSpPr>
          <p:cNvPr id="281" name="Outline"/>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Outline</a:t>
            </a:r>
          </a:p>
        </p:txBody>
      </p:sp>
      <p:pic>
        <p:nvPicPr>
          <p:cNvPr id="282" name="layers.png" descr="layers.png"/>
          <p:cNvPicPr>
            <a:picLocks noChangeAspect="1"/>
          </p:cNvPicPr>
          <p:nvPr/>
        </p:nvPicPr>
        <p:blipFill>
          <a:blip r:embed="rId3">
            <a:extLst/>
          </a:blip>
          <a:stretch>
            <a:fillRect/>
          </a:stretch>
        </p:blipFill>
        <p:spPr>
          <a:xfrm>
            <a:off x="2772287" y="3482073"/>
            <a:ext cx="1245692" cy="1245693"/>
          </a:xfrm>
          <a:prstGeom prst="rect">
            <a:avLst/>
          </a:prstGeom>
          <a:ln w="12700">
            <a:miter lim="400000"/>
          </a:ln>
        </p:spPr>
      </p:pic>
      <p:pic>
        <p:nvPicPr>
          <p:cNvPr id="283" name="list.png" descr="list.png"/>
          <p:cNvPicPr>
            <a:picLocks noChangeAspect="1"/>
          </p:cNvPicPr>
          <p:nvPr/>
        </p:nvPicPr>
        <p:blipFill>
          <a:blip r:embed="rId4">
            <a:extLst/>
          </a:blip>
          <a:stretch>
            <a:fillRect/>
          </a:stretch>
        </p:blipFill>
        <p:spPr>
          <a:xfrm>
            <a:off x="2772287" y="1765614"/>
            <a:ext cx="1245692" cy="1245693"/>
          </a:xfrm>
          <a:prstGeom prst="rect">
            <a:avLst/>
          </a:prstGeom>
          <a:ln w="12700">
            <a:miter lim="400000"/>
          </a:ln>
        </p:spPr>
      </p:pic>
      <p:pic>
        <p:nvPicPr>
          <p:cNvPr id="284" name="programming.png" descr="programming.png"/>
          <p:cNvPicPr>
            <a:picLocks noChangeAspect="1"/>
          </p:cNvPicPr>
          <p:nvPr/>
        </p:nvPicPr>
        <p:blipFill>
          <a:blip r:embed="rId5">
            <a:extLst/>
          </a:blip>
          <a:stretch>
            <a:fillRect/>
          </a:stretch>
        </p:blipFill>
        <p:spPr>
          <a:xfrm>
            <a:off x="2772287" y="5198533"/>
            <a:ext cx="1245692" cy="1245692"/>
          </a:xfrm>
          <a:prstGeom prst="rect">
            <a:avLst/>
          </a:prstGeom>
          <a:ln w="12700">
            <a:miter lim="400000"/>
          </a:ln>
        </p:spPr>
      </p:pic>
      <p:pic>
        <p:nvPicPr>
          <p:cNvPr id="285" name="smartphone.png" descr="smartphone.png"/>
          <p:cNvPicPr>
            <a:picLocks noChangeAspect="1"/>
          </p:cNvPicPr>
          <p:nvPr/>
        </p:nvPicPr>
        <p:blipFill>
          <a:blip r:embed="rId6">
            <a:extLst/>
          </a:blip>
          <a:stretch>
            <a:fillRect/>
          </a:stretch>
        </p:blipFill>
        <p:spPr>
          <a:xfrm>
            <a:off x="2772287" y="6914992"/>
            <a:ext cx="1245692" cy="1245693"/>
          </a:xfrm>
          <a:prstGeom prst="rect">
            <a:avLst/>
          </a:prstGeom>
          <a:ln w="12700">
            <a:miter lim="400000"/>
          </a:ln>
        </p:spPr>
      </p:pic>
      <p:sp>
        <p:nvSpPr>
          <p:cNvPr id="286" name="Requirements Analysis"/>
          <p:cNvSpPr txBox="1"/>
          <p:nvPr/>
        </p:nvSpPr>
        <p:spPr>
          <a:xfrm>
            <a:off x="4481584" y="2064610"/>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Requirements Analysis</a:t>
            </a:r>
          </a:p>
        </p:txBody>
      </p:sp>
      <p:sp>
        <p:nvSpPr>
          <p:cNvPr id="287" name="Design Phase"/>
          <p:cNvSpPr txBox="1"/>
          <p:nvPr/>
        </p:nvSpPr>
        <p:spPr>
          <a:xfrm>
            <a:off x="4481584" y="3781069"/>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Design Phase</a:t>
            </a:r>
          </a:p>
        </p:txBody>
      </p:sp>
      <p:sp>
        <p:nvSpPr>
          <p:cNvPr id="288" name="Demo"/>
          <p:cNvSpPr txBox="1"/>
          <p:nvPr/>
        </p:nvSpPr>
        <p:spPr>
          <a:xfrm>
            <a:off x="4481584" y="7213988"/>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Demo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Implementation Tools"/>
          <p:cNvSpPr txBox="1"/>
          <p:nvPr/>
        </p:nvSpPr>
        <p:spPr>
          <a:xfrm>
            <a:off x="3086372" y="390096"/>
            <a:ext cx="89257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Implementation Tools</a:t>
            </a:r>
          </a:p>
        </p:txBody>
      </p:sp>
      <p:pic>
        <p:nvPicPr>
          <p:cNvPr id="293" name="dns.png" descr="dns.png"/>
          <p:cNvPicPr>
            <a:picLocks noChangeAspect="1"/>
          </p:cNvPicPr>
          <p:nvPr/>
        </p:nvPicPr>
        <p:blipFill>
          <a:blip r:embed="rId3">
            <a:extLst/>
          </a:blip>
          <a:stretch>
            <a:fillRect/>
          </a:stretch>
        </p:blipFill>
        <p:spPr>
          <a:xfrm>
            <a:off x="6146325" y="4112179"/>
            <a:ext cx="3175748" cy="1667268"/>
          </a:xfrm>
          <a:prstGeom prst="rect">
            <a:avLst/>
          </a:prstGeom>
          <a:ln w="12700">
            <a:miter lim="400000"/>
          </a:ln>
        </p:spPr>
      </p:pic>
      <p:pic>
        <p:nvPicPr>
          <p:cNvPr id="294" name="xamarin1600.png" descr="xamarin1600.png"/>
          <p:cNvPicPr>
            <a:picLocks noChangeAspect="1"/>
          </p:cNvPicPr>
          <p:nvPr/>
        </p:nvPicPr>
        <p:blipFill>
          <a:blip r:embed="rId4">
            <a:extLst/>
          </a:blip>
          <a:stretch>
            <a:fillRect/>
          </a:stretch>
        </p:blipFill>
        <p:spPr>
          <a:xfrm>
            <a:off x="3682727" y="2364249"/>
            <a:ext cx="1886780" cy="1886781"/>
          </a:xfrm>
          <a:prstGeom prst="rect">
            <a:avLst/>
          </a:prstGeom>
          <a:ln w="12700">
            <a:miter lim="400000"/>
          </a:ln>
        </p:spPr>
      </p:pic>
      <p:pic>
        <p:nvPicPr>
          <p:cNvPr id="295" name="programming.png" descr="programming.png"/>
          <p:cNvPicPr>
            <a:picLocks noChangeAspect="1"/>
          </p:cNvPicPr>
          <p:nvPr/>
        </p:nvPicPr>
        <p:blipFill>
          <a:blip r:embed="rId5">
            <a:extLst/>
          </a:blip>
          <a:stretch>
            <a:fillRect/>
          </a:stretch>
        </p:blipFill>
        <p:spPr>
          <a:xfrm>
            <a:off x="2307772" y="275250"/>
            <a:ext cx="1245693" cy="1245692"/>
          </a:xfrm>
          <a:prstGeom prst="rect">
            <a:avLst/>
          </a:prstGeom>
          <a:ln w="12700">
            <a:miter lim="400000"/>
          </a:ln>
        </p:spPr>
      </p:pic>
      <p:pic>
        <p:nvPicPr>
          <p:cNvPr id="296" name="c.png" descr="c.png"/>
          <p:cNvPicPr>
            <a:picLocks noChangeAspect="1"/>
          </p:cNvPicPr>
          <p:nvPr/>
        </p:nvPicPr>
        <p:blipFill>
          <a:blip r:embed="rId6">
            <a:extLst/>
          </a:blip>
          <a:stretch>
            <a:fillRect/>
          </a:stretch>
        </p:blipFill>
        <p:spPr>
          <a:xfrm>
            <a:off x="4041038" y="4587099"/>
            <a:ext cx="2063880" cy="2063881"/>
          </a:xfrm>
          <a:prstGeom prst="rect">
            <a:avLst/>
          </a:prstGeom>
          <a:ln w="12700">
            <a:miter lim="400000"/>
          </a:ln>
        </p:spPr>
      </p:pic>
      <p:pic>
        <p:nvPicPr>
          <p:cNvPr id="297" name="Visual_Studio_Code_0.10.1_icon.png" descr="Visual_Studio_Code_0.10.1_icon.png"/>
          <p:cNvPicPr>
            <a:picLocks noChangeAspect="1"/>
          </p:cNvPicPr>
          <p:nvPr/>
        </p:nvPicPr>
        <p:blipFill>
          <a:blip r:embed="rId7">
            <a:extLst/>
          </a:blip>
          <a:stretch>
            <a:fillRect/>
          </a:stretch>
        </p:blipFill>
        <p:spPr>
          <a:xfrm>
            <a:off x="6293099" y="1824917"/>
            <a:ext cx="1886780" cy="18867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External Services"/>
          <p:cNvSpPr txBox="1"/>
          <p:nvPr/>
        </p:nvSpPr>
        <p:spPr>
          <a:xfrm>
            <a:off x="2444486" y="390096"/>
            <a:ext cx="89257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External Services</a:t>
            </a:r>
          </a:p>
        </p:txBody>
      </p:sp>
      <p:pic>
        <p:nvPicPr>
          <p:cNvPr id="302" name="programming.png" descr="programming.png"/>
          <p:cNvPicPr>
            <a:picLocks noChangeAspect="1"/>
          </p:cNvPicPr>
          <p:nvPr/>
        </p:nvPicPr>
        <p:blipFill>
          <a:blip r:embed="rId3">
            <a:extLst/>
          </a:blip>
          <a:stretch>
            <a:fillRect/>
          </a:stretch>
        </p:blipFill>
        <p:spPr>
          <a:xfrm>
            <a:off x="2307772" y="275250"/>
            <a:ext cx="1245693" cy="1245692"/>
          </a:xfrm>
          <a:prstGeom prst="rect">
            <a:avLst/>
          </a:prstGeom>
          <a:ln w="12700">
            <a:miter lim="400000"/>
          </a:ln>
        </p:spPr>
      </p:pic>
      <p:pic>
        <p:nvPicPr>
          <p:cNvPr id="303" name="xamarin1600.png" descr="xamarin1600.png"/>
          <p:cNvPicPr>
            <a:picLocks noChangeAspect="1"/>
          </p:cNvPicPr>
          <p:nvPr/>
        </p:nvPicPr>
        <p:blipFill>
          <a:blip r:embed="rId4">
            <a:extLst/>
          </a:blip>
          <a:stretch>
            <a:fillRect/>
          </a:stretch>
        </p:blipFill>
        <p:spPr>
          <a:xfrm>
            <a:off x="3682727" y="2364249"/>
            <a:ext cx="1886780" cy="1886781"/>
          </a:xfrm>
          <a:prstGeom prst="rect">
            <a:avLst/>
          </a:prstGeom>
          <a:ln w="12700">
            <a:miter lim="400000"/>
          </a:ln>
        </p:spPr>
      </p:pic>
      <p:pic>
        <p:nvPicPr>
          <p:cNvPr id="304" name="001-microsoft.png" descr="001-microsoft.png"/>
          <p:cNvPicPr>
            <a:picLocks noChangeAspect="1"/>
          </p:cNvPicPr>
          <p:nvPr/>
        </p:nvPicPr>
        <p:blipFill>
          <a:blip r:embed="rId5">
            <a:extLst/>
          </a:blip>
          <a:stretch>
            <a:fillRect/>
          </a:stretch>
        </p:blipFill>
        <p:spPr>
          <a:xfrm>
            <a:off x="8533005" y="2554960"/>
            <a:ext cx="1886780" cy="1886781"/>
          </a:xfrm>
          <a:prstGeom prst="rect">
            <a:avLst/>
          </a:prstGeom>
          <a:ln w="12700">
            <a:miter lim="400000"/>
          </a:ln>
        </p:spPr>
      </p:pic>
      <p:pic>
        <p:nvPicPr>
          <p:cNvPr id="305" name="002-mail.png" descr="002-mail.png"/>
          <p:cNvPicPr>
            <a:picLocks noChangeAspect="1"/>
          </p:cNvPicPr>
          <p:nvPr/>
        </p:nvPicPr>
        <p:blipFill>
          <a:blip r:embed="rId6">
            <a:extLst/>
          </a:blip>
          <a:stretch>
            <a:fillRect/>
          </a:stretch>
        </p:blipFill>
        <p:spPr>
          <a:xfrm>
            <a:off x="2335681" y="5029429"/>
            <a:ext cx="1886780" cy="1886781"/>
          </a:xfrm>
          <a:prstGeom prst="rect">
            <a:avLst/>
          </a:prstGeom>
          <a:ln w="12700">
            <a:miter lim="400000"/>
          </a:ln>
        </p:spPr>
      </p:pic>
      <p:pic>
        <p:nvPicPr>
          <p:cNvPr id="306" name="003-map.png" descr="003-map.png"/>
          <p:cNvPicPr>
            <a:picLocks noChangeAspect="1"/>
          </p:cNvPicPr>
          <p:nvPr/>
        </p:nvPicPr>
        <p:blipFill>
          <a:blip r:embed="rId7">
            <a:extLst/>
          </a:blip>
          <a:stretch>
            <a:fillRect/>
          </a:stretch>
        </p:blipFill>
        <p:spPr>
          <a:xfrm>
            <a:off x="6457650" y="5887748"/>
            <a:ext cx="1886781" cy="1886780"/>
          </a:xfrm>
          <a:prstGeom prst="rect">
            <a:avLst/>
          </a:prstGeom>
          <a:ln w="12700">
            <a:miter lim="400000"/>
          </a:ln>
        </p:spPr>
      </p:pic>
      <p:sp>
        <p:nvSpPr>
          <p:cNvPr id="307" name="Linea"/>
          <p:cNvSpPr/>
          <p:nvPr/>
        </p:nvSpPr>
        <p:spPr>
          <a:xfrm>
            <a:off x="5912382" y="3382346"/>
            <a:ext cx="1991770" cy="201133"/>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8" name="Linea"/>
          <p:cNvSpPr/>
          <p:nvPr/>
        </p:nvSpPr>
        <p:spPr>
          <a:xfrm>
            <a:off x="5483303" y="4037985"/>
            <a:ext cx="1891558" cy="1687547"/>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9" name="Linea"/>
          <p:cNvSpPr/>
          <p:nvPr/>
        </p:nvSpPr>
        <p:spPr>
          <a:xfrm flipH="1">
            <a:off x="3967739" y="4289901"/>
            <a:ext cx="337839" cy="777607"/>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309"/>
                                        </p:tgtEl>
                                        <p:attrNameLst>
                                          <p:attrName>style.visibility</p:attrName>
                                        </p:attrNameLst>
                                      </p:cBhvr>
                                      <p:to>
                                        <p:strVal val="visible"/>
                                      </p:to>
                                    </p:set>
                                    <p:anim calcmode="lin" valueType="num">
                                      <p:cBhvr>
                                        <p:cTn id="7" dur="500" fill="hold"/>
                                        <p:tgtEl>
                                          <p:spTgt spid="309"/>
                                        </p:tgtEl>
                                        <p:attrNameLst>
                                          <p:attrName>ppt_w</p:attrName>
                                        </p:attrNameLst>
                                      </p:cBhvr>
                                      <p:tavLst>
                                        <p:tav tm="0">
                                          <p:val>
                                            <p:fltVal val="0"/>
                                          </p:val>
                                        </p:tav>
                                        <p:tav tm="100000">
                                          <p:val>
                                            <p:strVal val="#ppt_w"/>
                                          </p:val>
                                        </p:tav>
                                      </p:tavLst>
                                    </p:anim>
                                    <p:anim calcmode="lin" valueType="num">
                                      <p:cBhvr>
                                        <p:cTn id="8" dur="500" fill="hold"/>
                                        <p:tgtEl>
                                          <p:spTgt spid="3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305"/>
                                        </p:tgtEl>
                                        <p:attrNameLst>
                                          <p:attrName>style.visibility</p:attrName>
                                        </p:attrNameLst>
                                      </p:cBhvr>
                                      <p:to>
                                        <p:strVal val="visible"/>
                                      </p:to>
                                    </p:set>
                                    <p:anim calcmode="lin" valueType="num">
                                      <p:cBhvr>
                                        <p:cTn id="12" dur="500" fill="hold"/>
                                        <p:tgtEl>
                                          <p:spTgt spid="305"/>
                                        </p:tgtEl>
                                        <p:attrNameLst>
                                          <p:attrName>ppt_w</p:attrName>
                                        </p:attrNameLst>
                                      </p:cBhvr>
                                      <p:tavLst>
                                        <p:tav tm="0">
                                          <p:val>
                                            <p:fltVal val="0"/>
                                          </p:val>
                                        </p:tav>
                                        <p:tav tm="100000">
                                          <p:val>
                                            <p:strVal val="#ppt_w"/>
                                          </p:val>
                                        </p:tav>
                                      </p:tavLst>
                                    </p:anim>
                                    <p:anim calcmode="lin" valueType="num">
                                      <p:cBhvr>
                                        <p:cTn id="13" dur="500" fill="hold"/>
                                        <p:tgtEl>
                                          <p:spTgt spid="305"/>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Class="entr" nodeType="afterEffect" presetSubtype="16" presetID="23" grpId="3" fill="hold">
                                  <p:stCondLst>
                                    <p:cond delay="0"/>
                                  </p:stCondLst>
                                  <p:iterate type="el" backwards="0">
                                    <p:tmAbs val="0"/>
                                  </p:iterate>
                                  <p:childTnLst>
                                    <p:set>
                                      <p:cBhvr>
                                        <p:cTn id="16" fill="hold"/>
                                        <p:tgtEl>
                                          <p:spTgt spid="307"/>
                                        </p:tgtEl>
                                        <p:attrNameLst>
                                          <p:attrName>style.visibility</p:attrName>
                                        </p:attrNameLst>
                                      </p:cBhvr>
                                      <p:to>
                                        <p:strVal val="visible"/>
                                      </p:to>
                                    </p:set>
                                    <p:anim calcmode="lin" valueType="num">
                                      <p:cBhvr>
                                        <p:cTn id="17" dur="500" fill="hold"/>
                                        <p:tgtEl>
                                          <p:spTgt spid="307"/>
                                        </p:tgtEl>
                                        <p:attrNameLst>
                                          <p:attrName>ppt_w</p:attrName>
                                        </p:attrNameLst>
                                      </p:cBhvr>
                                      <p:tavLst>
                                        <p:tav tm="0">
                                          <p:val>
                                            <p:fltVal val="0"/>
                                          </p:val>
                                        </p:tav>
                                        <p:tav tm="100000">
                                          <p:val>
                                            <p:strVal val="#ppt_w"/>
                                          </p:val>
                                        </p:tav>
                                      </p:tavLst>
                                    </p:anim>
                                    <p:anim calcmode="lin" valueType="num">
                                      <p:cBhvr>
                                        <p:cTn id="18" dur="500" fill="hold"/>
                                        <p:tgtEl>
                                          <p:spTgt spid="307"/>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Class="entr" nodeType="afterEffect" presetSubtype="16" presetID="23" grpId="4" fill="hold">
                                  <p:stCondLst>
                                    <p:cond delay="0"/>
                                  </p:stCondLst>
                                  <p:iterate type="el" backwards="0">
                                    <p:tmAbs val="0"/>
                                  </p:iterate>
                                  <p:childTnLst>
                                    <p:set>
                                      <p:cBhvr>
                                        <p:cTn id="21" fill="hold"/>
                                        <p:tgtEl>
                                          <p:spTgt spid="304"/>
                                        </p:tgtEl>
                                        <p:attrNameLst>
                                          <p:attrName>style.visibility</p:attrName>
                                        </p:attrNameLst>
                                      </p:cBhvr>
                                      <p:to>
                                        <p:strVal val="visible"/>
                                      </p:to>
                                    </p:set>
                                    <p:anim calcmode="lin" valueType="num">
                                      <p:cBhvr>
                                        <p:cTn id="22" dur="500" fill="hold"/>
                                        <p:tgtEl>
                                          <p:spTgt spid="304"/>
                                        </p:tgtEl>
                                        <p:attrNameLst>
                                          <p:attrName>ppt_w</p:attrName>
                                        </p:attrNameLst>
                                      </p:cBhvr>
                                      <p:tavLst>
                                        <p:tav tm="0">
                                          <p:val>
                                            <p:fltVal val="0"/>
                                          </p:val>
                                        </p:tav>
                                        <p:tav tm="100000">
                                          <p:val>
                                            <p:strVal val="#ppt_w"/>
                                          </p:val>
                                        </p:tav>
                                      </p:tavLst>
                                    </p:anim>
                                    <p:anim calcmode="lin" valueType="num">
                                      <p:cBhvr>
                                        <p:cTn id="23" dur="500" fill="hold"/>
                                        <p:tgtEl>
                                          <p:spTgt spid="304"/>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Class="entr" nodeType="afterEffect" presetSubtype="16" presetID="23" grpId="5" fill="hold">
                                  <p:stCondLst>
                                    <p:cond delay="0"/>
                                  </p:stCondLst>
                                  <p:iterate type="el" backwards="0">
                                    <p:tmAbs val="0"/>
                                  </p:iterate>
                                  <p:childTnLst>
                                    <p:set>
                                      <p:cBhvr>
                                        <p:cTn id="26" fill="hold"/>
                                        <p:tgtEl>
                                          <p:spTgt spid="308"/>
                                        </p:tgtEl>
                                        <p:attrNameLst>
                                          <p:attrName>style.visibility</p:attrName>
                                        </p:attrNameLst>
                                      </p:cBhvr>
                                      <p:to>
                                        <p:strVal val="visible"/>
                                      </p:to>
                                    </p:set>
                                    <p:anim calcmode="lin" valueType="num">
                                      <p:cBhvr>
                                        <p:cTn id="27" dur="500" fill="hold"/>
                                        <p:tgtEl>
                                          <p:spTgt spid="308"/>
                                        </p:tgtEl>
                                        <p:attrNameLst>
                                          <p:attrName>ppt_w</p:attrName>
                                        </p:attrNameLst>
                                      </p:cBhvr>
                                      <p:tavLst>
                                        <p:tav tm="0">
                                          <p:val>
                                            <p:fltVal val="0"/>
                                          </p:val>
                                        </p:tav>
                                        <p:tav tm="100000">
                                          <p:val>
                                            <p:strVal val="#ppt_w"/>
                                          </p:val>
                                        </p:tav>
                                      </p:tavLst>
                                    </p:anim>
                                    <p:anim calcmode="lin" valueType="num">
                                      <p:cBhvr>
                                        <p:cTn id="28" dur="500" fill="hold"/>
                                        <p:tgtEl>
                                          <p:spTgt spid="308"/>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Class="entr" nodeType="afterEffect" presetSubtype="16" presetID="23" grpId="6" fill="hold">
                                  <p:stCondLst>
                                    <p:cond delay="0"/>
                                  </p:stCondLst>
                                  <p:iterate type="el" backwards="0">
                                    <p:tmAbs val="0"/>
                                  </p:iterate>
                                  <p:childTnLst>
                                    <p:set>
                                      <p:cBhvr>
                                        <p:cTn id="31" fill="hold"/>
                                        <p:tgtEl>
                                          <p:spTgt spid="306"/>
                                        </p:tgtEl>
                                        <p:attrNameLst>
                                          <p:attrName>style.visibility</p:attrName>
                                        </p:attrNameLst>
                                      </p:cBhvr>
                                      <p:to>
                                        <p:strVal val="visible"/>
                                      </p:to>
                                    </p:set>
                                    <p:anim calcmode="lin" valueType="num">
                                      <p:cBhvr>
                                        <p:cTn id="32" dur="500" fill="hold"/>
                                        <p:tgtEl>
                                          <p:spTgt spid="306"/>
                                        </p:tgtEl>
                                        <p:attrNameLst>
                                          <p:attrName>ppt_w</p:attrName>
                                        </p:attrNameLst>
                                      </p:cBhvr>
                                      <p:tavLst>
                                        <p:tav tm="0">
                                          <p:val>
                                            <p:fltVal val="0"/>
                                          </p:val>
                                        </p:tav>
                                        <p:tav tm="100000">
                                          <p:val>
                                            <p:strVal val="#ppt_w"/>
                                          </p:val>
                                        </p:tav>
                                      </p:tavLst>
                                    </p:anim>
                                    <p:anim calcmode="lin" valueType="num">
                                      <p:cBhvr>
                                        <p:cTn id="33" dur="500" fill="hold"/>
                                        <p:tgtEl>
                                          <p:spTgt spid="3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4" grpId="4"/>
      <p:bldP build="whole" bldLvl="1" animBg="1" rev="0" advAuto="0" spid="305" grpId="2"/>
      <p:bldP build="whole" bldLvl="1" animBg="1" rev="0" advAuto="0" spid="306" grpId="6"/>
      <p:bldP build="whole" bldLvl="1" animBg="1" rev="0" advAuto="0" spid="308" grpId="5"/>
      <p:bldP build="whole" bldLvl="1" animBg="1" rev="0" advAuto="0" spid="309" grpId="1"/>
      <p:bldP build="whole" bldLvl="1" animBg="1" rev="0" advAuto="0" spid="307" grpId="3"/>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3" name="Gruppo" descr="Gruppo"/>
          <p:cNvPicPr>
            <a:picLocks noChangeAspect="1"/>
          </p:cNvPicPr>
          <p:nvPr/>
        </p:nvPicPr>
        <p:blipFill>
          <a:blip r:embed="rId3">
            <a:extLst/>
          </a:blip>
          <a:stretch>
            <a:fillRect/>
          </a:stretch>
        </p:blipFill>
        <p:spPr>
          <a:xfrm>
            <a:off x="5834670" y="2077530"/>
            <a:ext cx="6502985" cy="6502986"/>
          </a:xfrm>
          <a:prstGeom prst="rect">
            <a:avLst/>
          </a:prstGeom>
          <a:ln w="12700">
            <a:miter lim="400000"/>
          </a:ln>
        </p:spPr>
      </p:pic>
      <p:pic>
        <p:nvPicPr>
          <p:cNvPr id="314" name="reunion.png" descr="reunion.png"/>
          <p:cNvPicPr>
            <a:picLocks noChangeAspect="1"/>
          </p:cNvPicPr>
          <p:nvPr/>
        </p:nvPicPr>
        <p:blipFill>
          <a:blip r:embed="rId4">
            <a:extLst/>
          </a:blip>
          <a:stretch>
            <a:fillRect/>
          </a:stretch>
        </p:blipFill>
        <p:spPr>
          <a:xfrm>
            <a:off x="3253286" y="2666454"/>
            <a:ext cx="1245693" cy="1245692"/>
          </a:xfrm>
          <a:prstGeom prst="rect">
            <a:avLst/>
          </a:prstGeom>
          <a:ln w="12700">
            <a:miter lim="400000"/>
          </a:ln>
        </p:spPr>
      </p:pic>
      <p:pic>
        <p:nvPicPr>
          <p:cNvPr id="315" name="parking.png" descr="parking.png"/>
          <p:cNvPicPr>
            <a:picLocks noChangeAspect="1"/>
          </p:cNvPicPr>
          <p:nvPr/>
        </p:nvPicPr>
        <p:blipFill>
          <a:blip r:embed="rId5">
            <a:extLst/>
          </a:blip>
          <a:stretch>
            <a:fillRect/>
          </a:stretch>
        </p:blipFill>
        <p:spPr>
          <a:xfrm>
            <a:off x="3253286" y="4706177"/>
            <a:ext cx="1245692" cy="1245692"/>
          </a:xfrm>
          <a:prstGeom prst="rect">
            <a:avLst/>
          </a:prstGeom>
          <a:ln w="12700">
            <a:miter lim="400000"/>
          </a:ln>
        </p:spPr>
      </p:pic>
      <p:sp>
        <p:nvSpPr>
          <p:cNvPr id="316" name="Graphical Issues"/>
          <p:cNvSpPr txBox="1"/>
          <p:nvPr/>
        </p:nvSpPr>
        <p:spPr>
          <a:xfrm>
            <a:off x="2378167" y="390096"/>
            <a:ext cx="89257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Graphical Issues</a:t>
            </a:r>
          </a:p>
        </p:txBody>
      </p:sp>
      <p:pic>
        <p:nvPicPr>
          <p:cNvPr id="317" name="programming.png" descr="programming.png"/>
          <p:cNvPicPr>
            <a:picLocks noChangeAspect="1"/>
          </p:cNvPicPr>
          <p:nvPr/>
        </p:nvPicPr>
        <p:blipFill>
          <a:blip r:embed="rId6">
            <a:extLst/>
          </a:blip>
          <a:stretch>
            <a:fillRect/>
          </a:stretch>
        </p:blipFill>
        <p:spPr>
          <a:xfrm>
            <a:off x="2307772" y="275250"/>
            <a:ext cx="1245693" cy="1245692"/>
          </a:xfrm>
          <a:prstGeom prst="rect">
            <a:avLst/>
          </a:prstGeom>
          <a:ln w="12700">
            <a:miter lim="400000"/>
          </a:ln>
        </p:spPr>
      </p:pic>
      <p:pic>
        <p:nvPicPr>
          <p:cNvPr id="318" name="calendar.png" descr="calendar.png"/>
          <p:cNvPicPr>
            <a:picLocks noChangeAspect="1"/>
          </p:cNvPicPr>
          <p:nvPr/>
        </p:nvPicPr>
        <p:blipFill>
          <a:blip r:embed="rId7">
            <a:extLst/>
          </a:blip>
          <a:stretch>
            <a:fillRect/>
          </a:stretch>
        </p:blipFill>
        <p:spPr>
          <a:xfrm>
            <a:off x="3232698" y="6745900"/>
            <a:ext cx="1286868" cy="12868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2" name="Gruppo" descr="Gruppo"/>
          <p:cNvPicPr>
            <a:picLocks noChangeAspect="1"/>
          </p:cNvPicPr>
          <p:nvPr/>
        </p:nvPicPr>
        <p:blipFill>
          <a:blip r:embed="rId2">
            <a:extLst/>
          </a:blip>
          <a:stretch>
            <a:fillRect/>
          </a:stretch>
        </p:blipFill>
        <p:spPr>
          <a:xfrm>
            <a:off x="5834670" y="2077530"/>
            <a:ext cx="6502985" cy="6502986"/>
          </a:xfrm>
          <a:prstGeom prst="rect">
            <a:avLst/>
          </a:prstGeom>
          <a:ln w="12700">
            <a:miter lim="400000"/>
          </a:ln>
        </p:spPr>
      </p:pic>
      <p:pic>
        <p:nvPicPr>
          <p:cNvPr id="323" name="reunion.png" descr="reunion.png"/>
          <p:cNvPicPr>
            <a:picLocks noChangeAspect="1"/>
          </p:cNvPicPr>
          <p:nvPr/>
        </p:nvPicPr>
        <p:blipFill>
          <a:blip r:embed="rId3">
            <a:extLst/>
          </a:blip>
          <a:stretch>
            <a:fillRect/>
          </a:stretch>
        </p:blipFill>
        <p:spPr>
          <a:xfrm>
            <a:off x="8380427" y="4625499"/>
            <a:ext cx="1245692" cy="1245692"/>
          </a:xfrm>
          <a:prstGeom prst="rect">
            <a:avLst/>
          </a:prstGeom>
          <a:ln w="12700">
            <a:miter lim="400000"/>
          </a:ln>
        </p:spPr>
      </p:pic>
      <p:pic>
        <p:nvPicPr>
          <p:cNvPr id="324" name="parking.png" descr="parking.png"/>
          <p:cNvPicPr>
            <a:picLocks noChangeAspect="1"/>
          </p:cNvPicPr>
          <p:nvPr/>
        </p:nvPicPr>
        <p:blipFill>
          <a:blip r:embed="rId4">
            <a:extLst/>
          </a:blip>
          <a:stretch>
            <a:fillRect/>
          </a:stretch>
        </p:blipFill>
        <p:spPr>
          <a:xfrm>
            <a:off x="8380426" y="4625499"/>
            <a:ext cx="1245692" cy="1245692"/>
          </a:xfrm>
          <a:prstGeom prst="rect">
            <a:avLst/>
          </a:prstGeom>
          <a:ln w="12700">
            <a:miter lim="400000"/>
          </a:ln>
        </p:spPr>
      </p:pic>
      <p:pic>
        <p:nvPicPr>
          <p:cNvPr id="325" name="programming.png" descr="programming.png"/>
          <p:cNvPicPr>
            <a:picLocks noChangeAspect="1"/>
          </p:cNvPicPr>
          <p:nvPr/>
        </p:nvPicPr>
        <p:blipFill>
          <a:blip r:embed="rId5">
            <a:extLst/>
          </a:blip>
          <a:stretch>
            <a:fillRect/>
          </a:stretch>
        </p:blipFill>
        <p:spPr>
          <a:xfrm>
            <a:off x="2307772" y="275250"/>
            <a:ext cx="1245693" cy="1245692"/>
          </a:xfrm>
          <a:prstGeom prst="rect">
            <a:avLst/>
          </a:prstGeom>
          <a:ln w="12700">
            <a:miter lim="400000"/>
          </a:ln>
        </p:spPr>
      </p:pic>
      <p:sp>
        <p:nvSpPr>
          <p:cNvPr id="326" name="Graphical Issues"/>
          <p:cNvSpPr txBox="1"/>
          <p:nvPr/>
        </p:nvSpPr>
        <p:spPr>
          <a:xfrm>
            <a:off x="2378167" y="390096"/>
            <a:ext cx="89257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Graphical Issues</a:t>
            </a:r>
          </a:p>
        </p:txBody>
      </p:sp>
      <p:pic>
        <p:nvPicPr>
          <p:cNvPr id="327" name="calendar.png" descr="calendar.png"/>
          <p:cNvPicPr>
            <a:picLocks noChangeAspect="1"/>
          </p:cNvPicPr>
          <p:nvPr/>
        </p:nvPicPr>
        <p:blipFill>
          <a:blip r:embed="rId6">
            <a:extLst/>
          </a:blip>
          <a:stretch>
            <a:fillRect/>
          </a:stretch>
        </p:blipFill>
        <p:spPr>
          <a:xfrm>
            <a:off x="8359839" y="4604911"/>
            <a:ext cx="1286868" cy="1286868"/>
          </a:xfrm>
          <a:prstGeom prst="rect">
            <a:avLst/>
          </a:prstGeom>
          <a:ln w="12700">
            <a:miter lim="400000"/>
          </a:ln>
        </p:spPr>
      </p:pic>
      <p:pic>
        <p:nvPicPr>
          <p:cNvPr id="328" name="mergedicons (2).png" descr="mergedicons (2).png"/>
          <p:cNvPicPr>
            <a:picLocks noChangeAspect="1"/>
          </p:cNvPicPr>
          <p:nvPr/>
        </p:nvPicPr>
        <p:blipFill>
          <a:blip r:embed="rId7">
            <a:extLst/>
          </a:blip>
          <a:stretch>
            <a:fillRect/>
          </a:stretch>
        </p:blipFill>
        <p:spPr>
          <a:xfrm>
            <a:off x="7913163" y="4201668"/>
            <a:ext cx="2345999" cy="20933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Outline"/>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Outline</a:t>
            </a:r>
          </a:p>
        </p:txBody>
      </p:sp>
      <p:pic>
        <p:nvPicPr>
          <p:cNvPr id="138" name="layers.png" descr="layers.png"/>
          <p:cNvPicPr>
            <a:picLocks noChangeAspect="1"/>
          </p:cNvPicPr>
          <p:nvPr/>
        </p:nvPicPr>
        <p:blipFill>
          <a:blip r:embed="rId3">
            <a:extLst/>
          </a:blip>
          <a:stretch>
            <a:fillRect/>
          </a:stretch>
        </p:blipFill>
        <p:spPr>
          <a:xfrm>
            <a:off x="2772287" y="3482073"/>
            <a:ext cx="1245692" cy="1245693"/>
          </a:xfrm>
          <a:prstGeom prst="rect">
            <a:avLst/>
          </a:prstGeom>
          <a:ln w="12700">
            <a:miter lim="400000"/>
          </a:ln>
        </p:spPr>
      </p:pic>
      <p:pic>
        <p:nvPicPr>
          <p:cNvPr id="139" name="list.png" descr="list.png"/>
          <p:cNvPicPr>
            <a:picLocks noChangeAspect="1"/>
          </p:cNvPicPr>
          <p:nvPr/>
        </p:nvPicPr>
        <p:blipFill>
          <a:blip r:embed="rId4">
            <a:extLst/>
          </a:blip>
          <a:stretch>
            <a:fillRect/>
          </a:stretch>
        </p:blipFill>
        <p:spPr>
          <a:xfrm>
            <a:off x="2772287" y="1765614"/>
            <a:ext cx="1245692" cy="1245693"/>
          </a:xfrm>
          <a:prstGeom prst="rect">
            <a:avLst/>
          </a:prstGeom>
          <a:ln w="12700">
            <a:miter lim="400000"/>
          </a:ln>
        </p:spPr>
      </p:pic>
      <p:pic>
        <p:nvPicPr>
          <p:cNvPr id="140" name="programming.png" descr="programming.png"/>
          <p:cNvPicPr>
            <a:picLocks noChangeAspect="1"/>
          </p:cNvPicPr>
          <p:nvPr/>
        </p:nvPicPr>
        <p:blipFill>
          <a:blip r:embed="rId5">
            <a:extLst/>
          </a:blip>
          <a:stretch>
            <a:fillRect/>
          </a:stretch>
        </p:blipFill>
        <p:spPr>
          <a:xfrm>
            <a:off x="2772287" y="5198533"/>
            <a:ext cx="1245692" cy="1245692"/>
          </a:xfrm>
          <a:prstGeom prst="rect">
            <a:avLst/>
          </a:prstGeom>
          <a:ln w="12700">
            <a:miter lim="400000"/>
          </a:ln>
        </p:spPr>
      </p:pic>
      <p:pic>
        <p:nvPicPr>
          <p:cNvPr id="141" name="smartphone.png" descr="smartphone.png"/>
          <p:cNvPicPr>
            <a:picLocks noChangeAspect="1"/>
          </p:cNvPicPr>
          <p:nvPr/>
        </p:nvPicPr>
        <p:blipFill>
          <a:blip r:embed="rId6">
            <a:extLst/>
          </a:blip>
          <a:stretch>
            <a:fillRect/>
          </a:stretch>
        </p:blipFill>
        <p:spPr>
          <a:xfrm>
            <a:off x="2772287" y="6914992"/>
            <a:ext cx="1245692" cy="1245693"/>
          </a:xfrm>
          <a:prstGeom prst="rect">
            <a:avLst/>
          </a:prstGeom>
          <a:ln w="12700">
            <a:miter lim="400000"/>
          </a:ln>
        </p:spPr>
      </p:pic>
      <p:sp>
        <p:nvSpPr>
          <p:cNvPr id="142" name="Design Phase"/>
          <p:cNvSpPr txBox="1"/>
          <p:nvPr/>
        </p:nvSpPr>
        <p:spPr>
          <a:xfrm>
            <a:off x="4481584" y="3781069"/>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Design Phase</a:t>
            </a:r>
          </a:p>
        </p:txBody>
      </p:sp>
      <p:sp>
        <p:nvSpPr>
          <p:cNvPr id="143" name="Implementation"/>
          <p:cNvSpPr txBox="1"/>
          <p:nvPr/>
        </p:nvSpPr>
        <p:spPr>
          <a:xfrm>
            <a:off x="4481584" y="5497529"/>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Implementation</a:t>
            </a:r>
          </a:p>
        </p:txBody>
      </p:sp>
      <p:sp>
        <p:nvSpPr>
          <p:cNvPr id="144" name="Demo"/>
          <p:cNvSpPr txBox="1"/>
          <p:nvPr/>
        </p:nvSpPr>
        <p:spPr>
          <a:xfrm>
            <a:off x="4481584" y="7213988"/>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Demo</a:t>
            </a:r>
          </a:p>
        </p:txBody>
      </p:sp>
      <p:sp>
        <p:nvSpPr>
          <p:cNvPr id="145" name="Requirements"/>
          <p:cNvSpPr txBox="1"/>
          <p:nvPr/>
        </p:nvSpPr>
        <p:spPr>
          <a:xfrm>
            <a:off x="4030031" y="2064610"/>
            <a:ext cx="379695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Helvetica Light"/>
                <a:ea typeface="Helvetica Light"/>
                <a:cs typeface="Helvetica Light"/>
                <a:sym typeface="Helvetica Light"/>
              </a:defRPr>
            </a:lvl1pPr>
          </a:lstStyle>
          <a:p>
            <a:pPr/>
            <a:r>
              <a:t>Requirements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0" name="1e56a267387c62433c4ea00ea99c448e8944e6ff_apple-logo.png" descr="1e56a267387c62433c4ea00ea99c448e8944e6ff_apple-logo.png"/>
          <p:cNvPicPr>
            <a:picLocks noChangeAspect="1"/>
          </p:cNvPicPr>
          <p:nvPr/>
        </p:nvPicPr>
        <p:blipFill>
          <a:blip r:embed="rId3">
            <a:extLst/>
          </a:blip>
          <a:stretch>
            <a:fillRect/>
          </a:stretch>
        </p:blipFill>
        <p:spPr>
          <a:xfrm>
            <a:off x="5889753" y="2703626"/>
            <a:ext cx="1728382" cy="2147058"/>
          </a:xfrm>
          <a:prstGeom prst="rect">
            <a:avLst/>
          </a:prstGeom>
          <a:ln w="12700">
            <a:miter lim="400000"/>
          </a:ln>
        </p:spPr>
      </p:pic>
      <p:pic>
        <p:nvPicPr>
          <p:cNvPr id="331" name="Android_robot.png" descr="Android_robot.png"/>
          <p:cNvPicPr>
            <a:picLocks noChangeAspect="1"/>
          </p:cNvPicPr>
          <p:nvPr/>
        </p:nvPicPr>
        <p:blipFill>
          <a:blip r:embed="rId4">
            <a:extLst/>
          </a:blip>
          <a:stretch>
            <a:fillRect/>
          </a:stretch>
        </p:blipFill>
        <p:spPr>
          <a:xfrm>
            <a:off x="2218377" y="2749241"/>
            <a:ext cx="1728382" cy="2055828"/>
          </a:xfrm>
          <a:prstGeom prst="rect">
            <a:avLst/>
          </a:prstGeom>
          <a:ln w="12700">
            <a:miter lim="400000"/>
          </a:ln>
        </p:spPr>
      </p:pic>
      <p:pic>
        <p:nvPicPr>
          <p:cNvPr id="332" name="windows-phone-color-new.png" descr="windows-phone-color-new.png"/>
          <p:cNvPicPr>
            <a:picLocks noChangeAspect="1"/>
          </p:cNvPicPr>
          <p:nvPr/>
        </p:nvPicPr>
        <p:blipFill>
          <a:blip r:embed="rId5">
            <a:extLst/>
          </a:blip>
          <a:stretch>
            <a:fillRect/>
          </a:stretch>
        </p:blipFill>
        <p:spPr>
          <a:xfrm>
            <a:off x="9140317" y="2703626"/>
            <a:ext cx="2147058" cy="2147058"/>
          </a:xfrm>
          <a:prstGeom prst="rect">
            <a:avLst/>
          </a:prstGeom>
          <a:ln w="12700">
            <a:miter lim="400000"/>
          </a:ln>
        </p:spPr>
      </p:pic>
      <p:pic>
        <p:nvPicPr>
          <p:cNvPr id="333" name="tabs-default-sml.png" descr="tabs-default-sml.png"/>
          <p:cNvPicPr>
            <a:picLocks noChangeAspect="1"/>
          </p:cNvPicPr>
          <p:nvPr/>
        </p:nvPicPr>
        <p:blipFill>
          <a:blip r:embed="rId6">
            <a:extLst/>
          </a:blip>
          <a:stretch>
            <a:fillRect/>
          </a:stretch>
        </p:blipFill>
        <p:spPr>
          <a:xfrm>
            <a:off x="5315875" y="5611904"/>
            <a:ext cx="2876137" cy="1438070"/>
          </a:xfrm>
          <a:prstGeom prst="rect">
            <a:avLst/>
          </a:prstGeom>
          <a:ln w="12700">
            <a:miter lim="400000"/>
          </a:ln>
        </p:spPr>
      </p:pic>
      <p:pic>
        <p:nvPicPr>
          <p:cNvPr id="334" name="pasted-image.tiff" descr="pasted-image.tiff"/>
          <p:cNvPicPr>
            <a:picLocks noChangeAspect="1"/>
          </p:cNvPicPr>
          <p:nvPr/>
        </p:nvPicPr>
        <p:blipFill>
          <a:blip r:embed="rId7">
            <a:extLst/>
          </a:blip>
          <a:stretch>
            <a:fillRect/>
          </a:stretch>
        </p:blipFill>
        <p:spPr>
          <a:xfrm>
            <a:off x="8619213" y="5611904"/>
            <a:ext cx="3189266" cy="1438070"/>
          </a:xfrm>
          <a:prstGeom prst="rect">
            <a:avLst/>
          </a:prstGeom>
          <a:ln w="12700">
            <a:miter lim="400000"/>
          </a:ln>
        </p:spPr>
      </p:pic>
      <p:pic>
        <p:nvPicPr>
          <p:cNvPr id="335" name="pasted-image.tiff" descr="pasted-image.tiff"/>
          <p:cNvPicPr>
            <a:picLocks noChangeAspect="1"/>
          </p:cNvPicPr>
          <p:nvPr/>
        </p:nvPicPr>
        <p:blipFill>
          <a:blip r:embed="rId8">
            <a:extLst/>
          </a:blip>
          <a:stretch>
            <a:fillRect/>
          </a:stretch>
        </p:blipFill>
        <p:spPr>
          <a:xfrm>
            <a:off x="1196322" y="5921269"/>
            <a:ext cx="3772493" cy="819340"/>
          </a:xfrm>
          <a:prstGeom prst="rect">
            <a:avLst/>
          </a:prstGeom>
          <a:ln w="12700">
            <a:miter lim="400000"/>
          </a:ln>
        </p:spPr>
      </p:pic>
      <p:pic>
        <p:nvPicPr>
          <p:cNvPr id="336" name="programming.png" descr="programming.png"/>
          <p:cNvPicPr>
            <a:picLocks noChangeAspect="1"/>
          </p:cNvPicPr>
          <p:nvPr/>
        </p:nvPicPr>
        <p:blipFill>
          <a:blip r:embed="rId9">
            <a:extLst/>
          </a:blip>
          <a:stretch>
            <a:fillRect/>
          </a:stretch>
        </p:blipFill>
        <p:spPr>
          <a:xfrm>
            <a:off x="2307772" y="275250"/>
            <a:ext cx="1245693" cy="1245692"/>
          </a:xfrm>
          <a:prstGeom prst="rect">
            <a:avLst/>
          </a:prstGeom>
          <a:ln w="12700">
            <a:miter lim="400000"/>
          </a:ln>
        </p:spPr>
      </p:pic>
      <p:sp>
        <p:nvSpPr>
          <p:cNvPr id="337" name="OS Rules"/>
          <p:cNvSpPr txBox="1"/>
          <p:nvPr/>
        </p:nvSpPr>
        <p:spPr>
          <a:xfrm>
            <a:off x="1113215" y="390096"/>
            <a:ext cx="89257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OS Rules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Demo"/>
          <p:cNvSpPr txBox="1"/>
          <p:nvPr/>
        </p:nvSpPr>
        <p:spPr>
          <a:xfrm>
            <a:off x="668246" y="7213988"/>
            <a:ext cx="8925799"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Helvetica Light"/>
                <a:ea typeface="Helvetica Light"/>
                <a:cs typeface="Helvetica Light"/>
                <a:sym typeface="Helvetica Light"/>
              </a:defRPr>
            </a:lvl1pPr>
          </a:lstStyle>
          <a:p>
            <a:pPr/>
            <a:r>
              <a:t>Demo</a:t>
            </a:r>
          </a:p>
        </p:txBody>
      </p:sp>
      <p:sp>
        <p:nvSpPr>
          <p:cNvPr id="342" name="Outline"/>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Outline</a:t>
            </a:r>
          </a:p>
        </p:txBody>
      </p:sp>
      <p:pic>
        <p:nvPicPr>
          <p:cNvPr id="343" name="layers.png" descr="layers.png"/>
          <p:cNvPicPr>
            <a:picLocks noChangeAspect="1"/>
          </p:cNvPicPr>
          <p:nvPr/>
        </p:nvPicPr>
        <p:blipFill>
          <a:blip r:embed="rId2">
            <a:extLst/>
          </a:blip>
          <a:stretch>
            <a:fillRect/>
          </a:stretch>
        </p:blipFill>
        <p:spPr>
          <a:xfrm>
            <a:off x="2772287" y="3482073"/>
            <a:ext cx="1245692" cy="1245693"/>
          </a:xfrm>
          <a:prstGeom prst="rect">
            <a:avLst/>
          </a:prstGeom>
          <a:ln w="12700">
            <a:miter lim="400000"/>
          </a:ln>
        </p:spPr>
      </p:pic>
      <p:pic>
        <p:nvPicPr>
          <p:cNvPr id="344" name="list.png" descr="list.png"/>
          <p:cNvPicPr>
            <a:picLocks noChangeAspect="1"/>
          </p:cNvPicPr>
          <p:nvPr/>
        </p:nvPicPr>
        <p:blipFill>
          <a:blip r:embed="rId3">
            <a:extLst/>
          </a:blip>
          <a:stretch>
            <a:fillRect/>
          </a:stretch>
        </p:blipFill>
        <p:spPr>
          <a:xfrm>
            <a:off x="2772287" y="1765614"/>
            <a:ext cx="1245692" cy="1245693"/>
          </a:xfrm>
          <a:prstGeom prst="rect">
            <a:avLst/>
          </a:prstGeom>
          <a:ln w="12700">
            <a:miter lim="400000"/>
          </a:ln>
        </p:spPr>
      </p:pic>
      <p:pic>
        <p:nvPicPr>
          <p:cNvPr id="345" name="programming.png" descr="programming.png"/>
          <p:cNvPicPr>
            <a:picLocks noChangeAspect="1"/>
          </p:cNvPicPr>
          <p:nvPr/>
        </p:nvPicPr>
        <p:blipFill>
          <a:blip r:embed="rId4">
            <a:extLst/>
          </a:blip>
          <a:stretch>
            <a:fillRect/>
          </a:stretch>
        </p:blipFill>
        <p:spPr>
          <a:xfrm>
            <a:off x="2772287" y="5198533"/>
            <a:ext cx="1245692" cy="1245692"/>
          </a:xfrm>
          <a:prstGeom prst="rect">
            <a:avLst/>
          </a:prstGeom>
          <a:ln w="12700">
            <a:miter lim="400000"/>
          </a:ln>
        </p:spPr>
      </p:pic>
      <p:pic>
        <p:nvPicPr>
          <p:cNvPr id="346" name="smartphone.png" descr="smartphone.png"/>
          <p:cNvPicPr>
            <a:picLocks noChangeAspect="1"/>
          </p:cNvPicPr>
          <p:nvPr/>
        </p:nvPicPr>
        <p:blipFill>
          <a:blip r:embed="rId5">
            <a:extLst/>
          </a:blip>
          <a:stretch>
            <a:fillRect/>
          </a:stretch>
        </p:blipFill>
        <p:spPr>
          <a:xfrm>
            <a:off x="2772287" y="6914992"/>
            <a:ext cx="1245692" cy="1245693"/>
          </a:xfrm>
          <a:prstGeom prst="rect">
            <a:avLst/>
          </a:prstGeom>
          <a:ln w="12700">
            <a:miter lim="400000"/>
          </a:ln>
        </p:spPr>
      </p:pic>
      <p:sp>
        <p:nvSpPr>
          <p:cNvPr id="347" name="Requirements Analysis"/>
          <p:cNvSpPr txBox="1"/>
          <p:nvPr/>
        </p:nvSpPr>
        <p:spPr>
          <a:xfrm>
            <a:off x="4481584" y="2064610"/>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Requirements Analysis</a:t>
            </a:r>
          </a:p>
        </p:txBody>
      </p:sp>
      <p:sp>
        <p:nvSpPr>
          <p:cNvPr id="348" name="Design Phase"/>
          <p:cNvSpPr txBox="1"/>
          <p:nvPr/>
        </p:nvSpPr>
        <p:spPr>
          <a:xfrm>
            <a:off x="4481584" y="3781069"/>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Design Phase</a:t>
            </a:r>
          </a:p>
        </p:txBody>
      </p:sp>
      <p:sp>
        <p:nvSpPr>
          <p:cNvPr id="349" name="Implementation"/>
          <p:cNvSpPr txBox="1"/>
          <p:nvPr/>
        </p:nvSpPr>
        <p:spPr>
          <a:xfrm>
            <a:off x="4481584" y="5497529"/>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Implementation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Demo"/>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Demo</a:t>
            </a:r>
          </a:p>
        </p:txBody>
      </p:sp>
      <p:pic>
        <p:nvPicPr>
          <p:cNvPr id="352" name="smartphone.png" descr="smartphone.png"/>
          <p:cNvPicPr>
            <a:picLocks noChangeAspect="1"/>
          </p:cNvPicPr>
          <p:nvPr/>
        </p:nvPicPr>
        <p:blipFill>
          <a:blip r:embed="rId3">
            <a:extLst/>
          </a:blip>
          <a:stretch>
            <a:fillRect/>
          </a:stretch>
        </p:blipFill>
        <p:spPr>
          <a:xfrm>
            <a:off x="4018154" y="275250"/>
            <a:ext cx="1245693" cy="1245692"/>
          </a:xfrm>
          <a:prstGeom prst="rect">
            <a:avLst/>
          </a:prstGeom>
          <a:ln w="12700">
            <a:miter lim="400000"/>
          </a:ln>
        </p:spPr>
      </p:pic>
      <p:pic>
        <p:nvPicPr>
          <p:cNvPr id="353" name="IMG_8437.PNG" descr="IMG_8437.PNG"/>
          <p:cNvPicPr>
            <a:picLocks noChangeAspect="1"/>
          </p:cNvPicPr>
          <p:nvPr/>
        </p:nvPicPr>
        <p:blipFill>
          <a:blip r:embed="rId4">
            <a:extLst/>
          </a:blip>
          <a:stretch>
            <a:fillRect/>
          </a:stretch>
        </p:blipFill>
        <p:spPr>
          <a:xfrm>
            <a:off x="4961307" y="2135710"/>
            <a:ext cx="3082186" cy="548218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Testing"/>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Testing</a:t>
            </a:r>
          </a:p>
        </p:txBody>
      </p:sp>
      <p:pic>
        <p:nvPicPr>
          <p:cNvPr id="358" name="smartphone.png" descr="smartphone.png"/>
          <p:cNvPicPr>
            <a:picLocks noChangeAspect="1"/>
          </p:cNvPicPr>
          <p:nvPr/>
        </p:nvPicPr>
        <p:blipFill>
          <a:blip r:embed="rId3">
            <a:extLst/>
          </a:blip>
          <a:stretch>
            <a:fillRect/>
          </a:stretch>
        </p:blipFill>
        <p:spPr>
          <a:xfrm>
            <a:off x="4018154" y="275250"/>
            <a:ext cx="1245693" cy="1245692"/>
          </a:xfrm>
          <a:prstGeom prst="rect">
            <a:avLst/>
          </a:prstGeom>
          <a:ln w="12700">
            <a:miter lim="400000"/>
          </a:ln>
        </p:spPr>
      </p:pic>
      <p:pic>
        <p:nvPicPr>
          <p:cNvPr id="359" name="Schermata 2017-07-25 alle 15.44.44.png" descr="Schermata 2017-07-25 alle 15.44.44.png"/>
          <p:cNvPicPr>
            <a:picLocks noChangeAspect="1"/>
          </p:cNvPicPr>
          <p:nvPr/>
        </p:nvPicPr>
        <p:blipFill>
          <a:blip r:embed="rId4">
            <a:extLst/>
          </a:blip>
          <a:stretch>
            <a:fillRect/>
          </a:stretch>
        </p:blipFill>
        <p:spPr>
          <a:xfrm>
            <a:off x="816563" y="2251284"/>
            <a:ext cx="2931173" cy="5251032"/>
          </a:xfrm>
          <a:prstGeom prst="rect">
            <a:avLst/>
          </a:prstGeom>
          <a:ln w="12700">
            <a:miter lim="400000"/>
          </a:ln>
        </p:spPr>
      </p:pic>
      <p:pic>
        <p:nvPicPr>
          <p:cNvPr id="360" name="Schermata 2017-07-25 alle 15.51.53.png" descr="Schermata 2017-07-25 alle 15.51.53.png"/>
          <p:cNvPicPr>
            <a:picLocks noChangeAspect="1"/>
          </p:cNvPicPr>
          <p:nvPr/>
        </p:nvPicPr>
        <p:blipFill>
          <a:blip r:embed="rId5">
            <a:extLst/>
          </a:blip>
          <a:stretch>
            <a:fillRect/>
          </a:stretch>
        </p:blipFill>
        <p:spPr>
          <a:xfrm>
            <a:off x="5036813" y="2251284"/>
            <a:ext cx="2931173" cy="5235357"/>
          </a:xfrm>
          <a:prstGeom prst="rect">
            <a:avLst/>
          </a:prstGeom>
          <a:ln w="12700">
            <a:miter lim="400000"/>
          </a:ln>
        </p:spPr>
      </p:pic>
      <p:sp>
        <p:nvSpPr>
          <p:cNvPr id="361" name="iPhone 7"/>
          <p:cNvSpPr txBox="1"/>
          <p:nvPr/>
        </p:nvSpPr>
        <p:spPr>
          <a:xfrm>
            <a:off x="1275844" y="8347503"/>
            <a:ext cx="2012610"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iPhone 7</a:t>
            </a:r>
          </a:p>
        </p:txBody>
      </p:sp>
      <p:sp>
        <p:nvSpPr>
          <p:cNvPr id="362" name="iPhone 6"/>
          <p:cNvSpPr txBox="1"/>
          <p:nvPr/>
        </p:nvSpPr>
        <p:spPr>
          <a:xfrm>
            <a:off x="5496095" y="8331829"/>
            <a:ext cx="2012610"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iPhone 6</a:t>
            </a:r>
          </a:p>
        </p:txBody>
      </p:sp>
      <p:pic>
        <p:nvPicPr>
          <p:cNvPr id="363" name="Schermata 2017-07-25 alle 15.58.48.png" descr="Schermata 2017-07-25 alle 15.58.48.png"/>
          <p:cNvPicPr>
            <a:picLocks noChangeAspect="1"/>
          </p:cNvPicPr>
          <p:nvPr/>
        </p:nvPicPr>
        <p:blipFill>
          <a:blip r:embed="rId6">
            <a:extLst/>
          </a:blip>
          <a:stretch>
            <a:fillRect/>
          </a:stretch>
        </p:blipFill>
        <p:spPr>
          <a:xfrm>
            <a:off x="9257065" y="2469225"/>
            <a:ext cx="2705332" cy="4815150"/>
          </a:xfrm>
          <a:prstGeom prst="rect">
            <a:avLst/>
          </a:prstGeom>
          <a:ln w="12700">
            <a:miter lim="400000"/>
          </a:ln>
        </p:spPr>
      </p:pic>
      <p:sp>
        <p:nvSpPr>
          <p:cNvPr id="364" name="iPhone 5"/>
          <p:cNvSpPr txBox="1"/>
          <p:nvPr/>
        </p:nvSpPr>
        <p:spPr>
          <a:xfrm>
            <a:off x="9603426" y="8347503"/>
            <a:ext cx="2012610"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iPhone 5</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Group project for the course…"/>
          <p:cNvSpPr txBox="1"/>
          <p:nvPr/>
        </p:nvSpPr>
        <p:spPr>
          <a:xfrm>
            <a:off x="1933661" y="5600147"/>
            <a:ext cx="9556388"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000">
                <a:latin typeface="Helvetica Light"/>
                <a:ea typeface="Helvetica Light"/>
                <a:cs typeface="Helvetica Light"/>
                <a:sym typeface="Helvetica Light"/>
              </a:defRPr>
            </a:pPr>
            <a:r>
              <a:t>Group project for the course</a:t>
            </a:r>
          </a:p>
          <a:p>
            <a:pPr>
              <a:defRPr b="0" sz="3000">
                <a:latin typeface="Helvetica Light"/>
                <a:ea typeface="Helvetica Light"/>
                <a:cs typeface="Helvetica Light"/>
                <a:sym typeface="Helvetica Light"/>
              </a:defRPr>
            </a:pPr>
            <a:r>
              <a:rPr i="1">
                <a:latin typeface="Helvetica"/>
                <a:ea typeface="Helvetica"/>
                <a:cs typeface="Helvetica"/>
                <a:sym typeface="Helvetica"/>
              </a:rPr>
              <a:t>Design and Implementation of Mobile Applications</a:t>
            </a:r>
            <a:endParaRPr i="1">
              <a:latin typeface="Helvetica"/>
              <a:ea typeface="Helvetica"/>
              <a:cs typeface="Helvetica"/>
              <a:sym typeface="Helvetica"/>
            </a:endParaRPr>
          </a:p>
        </p:txBody>
      </p:sp>
      <p:sp>
        <p:nvSpPr>
          <p:cNvPr id="369" name="Final Presentation…"/>
          <p:cNvSpPr txBox="1"/>
          <p:nvPr/>
        </p:nvSpPr>
        <p:spPr>
          <a:xfrm>
            <a:off x="5508047" y="8737394"/>
            <a:ext cx="2407616" cy="8280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20000"/>
              </a:lnSpc>
              <a:defRPr b="0" sz="2200">
                <a:latin typeface="Helvetica Light"/>
                <a:ea typeface="Helvetica Light"/>
                <a:cs typeface="Helvetica Light"/>
                <a:sym typeface="Helvetica Light"/>
              </a:defRPr>
            </a:pPr>
            <a:r>
              <a:t>Final Presentation</a:t>
            </a:r>
          </a:p>
          <a:p>
            <a:pPr>
              <a:lnSpc>
                <a:spcPct val="120000"/>
              </a:lnSpc>
              <a:defRPr b="0" sz="2200">
                <a:latin typeface="Helvetica Light"/>
                <a:ea typeface="Helvetica Light"/>
                <a:cs typeface="Helvetica Light"/>
                <a:sym typeface="Helvetica Light"/>
              </a:defRPr>
            </a:pPr>
            <a:r>
              <a:t>July 27, 2017</a:t>
            </a:r>
          </a:p>
        </p:txBody>
      </p:sp>
      <p:pic>
        <p:nvPicPr>
          <p:cNvPr id="370" name="pasted-image.tiff" descr="pasted-image.tiff"/>
          <p:cNvPicPr>
            <a:picLocks noChangeAspect="1"/>
          </p:cNvPicPr>
          <p:nvPr/>
        </p:nvPicPr>
        <p:blipFill>
          <a:blip r:embed="rId2">
            <a:extLst/>
          </a:blip>
          <a:stretch>
            <a:fillRect/>
          </a:stretch>
        </p:blipFill>
        <p:spPr>
          <a:xfrm>
            <a:off x="434697" y="470907"/>
            <a:ext cx="2146427" cy="1622769"/>
          </a:xfrm>
          <a:prstGeom prst="rect">
            <a:avLst/>
          </a:prstGeom>
          <a:ln w="12700">
            <a:miter lim="400000"/>
          </a:ln>
        </p:spPr>
      </p:pic>
      <p:sp>
        <p:nvSpPr>
          <p:cNvPr id="371" name="Filippo Pedrazzini, Emanuele Torelli…"/>
          <p:cNvSpPr txBox="1"/>
          <p:nvPr/>
        </p:nvSpPr>
        <p:spPr>
          <a:xfrm>
            <a:off x="1079257" y="7724942"/>
            <a:ext cx="10846287" cy="7772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20000"/>
              </a:lnSpc>
              <a:defRPr b="0" sz="2200">
                <a:latin typeface="Helvetica Light"/>
                <a:ea typeface="Helvetica Light"/>
                <a:cs typeface="Helvetica Light"/>
                <a:sym typeface="Helvetica Light"/>
              </a:defRPr>
            </a:pPr>
            <a:r>
              <a:t>Filippo Pedrazzini, Emanuele Torelli</a:t>
            </a:r>
          </a:p>
          <a:p>
            <a:pPr>
              <a:lnSpc>
                <a:spcPct val="120000"/>
              </a:lnSpc>
              <a:defRPr b="0" sz="1800">
                <a:solidFill>
                  <a:srgbClr val="53585F"/>
                </a:solidFill>
                <a:latin typeface="Helvetica Light"/>
                <a:ea typeface="Helvetica Light"/>
                <a:cs typeface="Helvetica Light"/>
                <a:sym typeface="Helvetica Light"/>
              </a:defRPr>
            </a:pPr>
            <a:r>
              <a:t>&lt;name.surname&gt;@mail.polimi.it</a:t>
            </a:r>
          </a:p>
        </p:txBody>
      </p:sp>
      <p:pic>
        <p:nvPicPr>
          <p:cNvPr id="372" name="logoeit.png" descr="logoeit.png"/>
          <p:cNvPicPr>
            <a:picLocks noChangeAspect="1"/>
          </p:cNvPicPr>
          <p:nvPr/>
        </p:nvPicPr>
        <p:blipFill>
          <a:blip r:embed="rId3">
            <a:extLst/>
          </a:blip>
          <a:stretch>
            <a:fillRect/>
          </a:stretch>
        </p:blipFill>
        <p:spPr>
          <a:xfrm>
            <a:off x="10729539" y="295810"/>
            <a:ext cx="1787894" cy="1787894"/>
          </a:xfrm>
          <a:prstGeom prst="rect">
            <a:avLst/>
          </a:prstGeom>
          <a:ln w="12700">
            <a:miter lim="400000"/>
          </a:ln>
        </p:spPr>
      </p:pic>
      <p:pic>
        <p:nvPicPr>
          <p:cNvPr id="373" name="PNGPIX-COM-Microsoft-Logo-PNG-Transparent-1.png" descr="PNGPIX-COM-Microsoft-Logo-PNG-Transparent-1.png"/>
          <p:cNvPicPr>
            <a:picLocks noChangeAspect="1"/>
          </p:cNvPicPr>
          <p:nvPr/>
        </p:nvPicPr>
        <p:blipFill>
          <a:blip r:embed="rId4">
            <a:extLst/>
          </a:blip>
          <a:stretch>
            <a:fillRect/>
          </a:stretch>
        </p:blipFill>
        <p:spPr>
          <a:xfrm>
            <a:off x="4060320" y="1771547"/>
            <a:ext cx="4884161" cy="3725738"/>
          </a:xfrm>
          <a:prstGeom prst="rect">
            <a:avLst/>
          </a:prstGeom>
          <a:ln w="12700">
            <a:miter lim="400000"/>
          </a:ln>
        </p:spPr>
      </p:pic>
      <p:sp>
        <p:nvSpPr>
          <p:cNvPr id="374" name="Thank you for your attention!"/>
          <p:cNvSpPr txBox="1"/>
          <p:nvPr/>
        </p:nvSpPr>
        <p:spPr>
          <a:xfrm>
            <a:off x="2253580" y="6793489"/>
            <a:ext cx="8916549"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Helvetica Light"/>
                <a:ea typeface="Helvetica Light"/>
                <a:cs typeface="Helvetica Light"/>
                <a:sym typeface="Helvetica Light"/>
              </a:defRPr>
            </a:lvl1pPr>
          </a:lstStyle>
          <a:p>
            <a:pPr/>
            <a:r>
              <a:t>Thank you for your attention!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calendar.png" descr="calendar.png"/>
          <p:cNvPicPr>
            <a:picLocks noChangeAspect="1"/>
          </p:cNvPicPr>
          <p:nvPr/>
        </p:nvPicPr>
        <p:blipFill>
          <a:blip r:embed="rId3">
            <a:extLst/>
          </a:blip>
          <a:stretch>
            <a:fillRect/>
          </a:stretch>
        </p:blipFill>
        <p:spPr>
          <a:xfrm>
            <a:off x="5674485" y="6992637"/>
            <a:ext cx="1286868" cy="1286868"/>
          </a:xfrm>
          <a:prstGeom prst="rect">
            <a:avLst/>
          </a:prstGeom>
          <a:ln w="12700">
            <a:miter lim="400000"/>
          </a:ln>
        </p:spPr>
      </p:pic>
      <p:pic>
        <p:nvPicPr>
          <p:cNvPr id="150" name="reunion.png" descr="reunion.png"/>
          <p:cNvPicPr>
            <a:picLocks noChangeAspect="1"/>
          </p:cNvPicPr>
          <p:nvPr/>
        </p:nvPicPr>
        <p:blipFill>
          <a:blip r:embed="rId4">
            <a:extLst/>
          </a:blip>
          <a:stretch>
            <a:fillRect/>
          </a:stretch>
        </p:blipFill>
        <p:spPr>
          <a:xfrm>
            <a:off x="5674485" y="2258714"/>
            <a:ext cx="1286868" cy="1286869"/>
          </a:xfrm>
          <a:prstGeom prst="rect">
            <a:avLst/>
          </a:prstGeom>
          <a:ln w="12700">
            <a:miter lim="400000"/>
          </a:ln>
        </p:spPr>
      </p:pic>
      <p:sp>
        <p:nvSpPr>
          <p:cNvPr id="151" name="Booking Meeting Rooms"/>
          <p:cNvSpPr txBox="1"/>
          <p:nvPr/>
        </p:nvSpPr>
        <p:spPr>
          <a:xfrm>
            <a:off x="7258651" y="2595231"/>
            <a:ext cx="528546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6300"/>
              </a:lnSpc>
              <a:defRPr b="0" sz="3600">
                <a:solidFill>
                  <a:srgbClr val="333333"/>
                </a:solidFill>
                <a:latin typeface="Helvetica Light"/>
                <a:ea typeface="Helvetica Light"/>
                <a:cs typeface="Helvetica Light"/>
                <a:sym typeface="Helvetica Light"/>
              </a:defRPr>
            </a:lvl1pPr>
          </a:lstStyle>
          <a:p>
            <a:pPr/>
            <a:r>
              <a:t>Booking Meeting Rooms</a:t>
            </a:r>
          </a:p>
        </p:txBody>
      </p:sp>
      <p:sp>
        <p:nvSpPr>
          <p:cNvPr id="152" name="Parking Reservations"/>
          <p:cNvSpPr txBox="1"/>
          <p:nvPr/>
        </p:nvSpPr>
        <p:spPr>
          <a:xfrm>
            <a:off x="7303862" y="4953726"/>
            <a:ext cx="4585445"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6300"/>
              </a:lnSpc>
              <a:defRPr b="0" sz="3600">
                <a:solidFill>
                  <a:srgbClr val="333333"/>
                </a:solidFill>
                <a:latin typeface="Helvetica Light"/>
                <a:ea typeface="Helvetica Light"/>
                <a:cs typeface="Helvetica Light"/>
                <a:sym typeface="Helvetica Light"/>
              </a:defRPr>
            </a:lvl1pPr>
          </a:lstStyle>
          <a:p>
            <a:pPr/>
            <a:r>
              <a:t>Parking Reservations</a:t>
            </a:r>
          </a:p>
        </p:txBody>
      </p:sp>
      <p:sp>
        <p:nvSpPr>
          <p:cNvPr id="153" name="Shared Calendar"/>
          <p:cNvSpPr txBox="1"/>
          <p:nvPr/>
        </p:nvSpPr>
        <p:spPr>
          <a:xfrm>
            <a:off x="7365741" y="7312221"/>
            <a:ext cx="3682753"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6300"/>
              </a:lnSpc>
              <a:defRPr b="0" sz="3600">
                <a:solidFill>
                  <a:srgbClr val="333333"/>
                </a:solidFill>
                <a:latin typeface="Helvetica Light"/>
                <a:ea typeface="Helvetica Light"/>
                <a:cs typeface="Helvetica Light"/>
                <a:sym typeface="Helvetica Light"/>
              </a:defRPr>
            </a:lvl1pPr>
          </a:lstStyle>
          <a:p>
            <a:pPr/>
            <a:r>
              <a:t>Shared Calendar</a:t>
            </a:r>
          </a:p>
        </p:txBody>
      </p:sp>
      <p:pic>
        <p:nvPicPr>
          <p:cNvPr id="154" name="parking.png" descr="parking.png"/>
          <p:cNvPicPr>
            <a:picLocks noChangeAspect="1"/>
          </p:cNvPicPr>
          <p:nvPr/>
        </p:nvPicPr>
        <p:blipFill>
          <a:blip r:embed="rId5">
            <a:extLst/>
          </a:blip>
          <a:stretch>
            <a:fillRect/>
          </a:stretch>
        </p:blipFill>
        <p:spPr>
          <a:xfrm>
            <a:off x="5674485" y="4634142"/>
            <a:ext cx="1286868" cy="1286868"/>
          </a:xfrm>
          <a:prstGeom prst="rect">
            <a:avLst/>
          </a:prstGeom>
          <a:ln w="12700">
            <a:miter lim="400000"/>
          </a:ln>
        </p:spPr>
      </p:pic>
      <p:pic>
        <p:nvPicPr>
          <p:cNvPr id="155" name="Login-Icon-180-no-title.png" descr="Login-Icon-180-no-title.png"/>
          <p:cNvPicPr>
            <a:picLocks noChangeAspect="1"/>
          </p:cNvPicPr>
          <p:nvPr/>
        </p:nvPicPr>
        <p:blipFill>
          <a:blip r:embed="rId6">
            <a:extLst/>
          </a:blip>
          <a:stretch>
            <a:fillRect/>
          </a:stretch>
        </p:blipFill>
        <p:spPr>
          <a:xfrm>
            <a:off x="619312" y="3117850"/>
            <a:ext cx="4128726" cy="3517900"/>
          </a:xfrm>
          <a:prstGeom prst="rect">
            <a:avLst/>
          </a:prstGeom>
          <a:ln w="12700">
            <a:miter lim="400000"/>
          </a:ln>
        </p:spPr>
      </p:pic>
      <p:sp>
        <p:nvSpPr>
          <p:cNvPr id="156" name="Requirements"/>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Requirements</a:t>
            </a:r>
          </a:p>
        </p:txBody>
      </p:sp>
      <p:pic>
        <p:nvPicPr>
          <p:cNvPr id="157" name="list.png" descr="list.png"/>
          <p:cNvPicPr>
            <a:picLocks noChangeAspect="1"/>
          </p:cNvPicPr>
          <p:nvPr/>
        </p:nvPicPr>
        <p:blipFill>
          <a:blip r:embed="rId7">
            <a:extLst/>
          </a:blip>
          <a:stretch>
            <a:fillRect/>
          </a:stretch>
        </p:blipFill>
        <p:spPr>
          <a:xfrm>
            <a:off x="2764857" y="275250"/>
            <a:ext cx="1245692" cy="12456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1" name="calendar.png" descr="calendar.png"/>
          <p:cNvPicPr>
            <a:picLocks noChangeAspect="1"/>
          </p:cNvPicPr>
          <p:nvPr/>
        </p:nvPicPr>
        <p:blipFill>
          <a:blip r:embed="rId3">
            <a:extLst/>
          </a:blip>
          <a:stretch>
            <a:fillRect/>
          </a:stretch>
        </p:blipFill>
        <p:spPr>
          <a:xfrm>
            <a:off x="2785511" y="7018036"/>
            <a:ext cx="1286868" cy="1286868"/>
          </a:xfrm>
          <a:prstGeom prst="rect">
            <a:avLst/>
          </a:prstGeom>
          <a:ln w="12700">
            <a:miter lim="400000"/>
          </a:ln>
        </p:spPr>
      </p:pic>
      <p:sp>
        <p:nvSpPr>
          <p:cNvPr id="162" name="Requirements"/>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Requirements</a:t>
            </a:r>
          </a:p>
        </p:txBody>
      </p:sp>
      <p:pic>
        <p:nvPicPr>
          <p:cNvPr id="163" name="reunion.png" descr="reunion.png"/>
          <p:cNvPicPr>
            <a:picLocks noChangeAspect="1"/>
          </p:cNvPicPr>
          <p:nvPr/>
        </p:nvPicPr>
        <p:blipFill>
          <a:blip r:embed="rId4">
            <a:extLst/>
          </a:blip>
          <a:stretch>
            <a:fillRect/>
          </a:stretch>
        </p:blipFill>
        <p:spPr>
          <a:xfrm>
            <a:off x="2785511" y="2267181"/>
            <a:ext cx="1286868" cy="1286868"/>
          </a:xfrm>
          <a:prstGeom prst="rect">
            <a:avLst/>
          </a:prstGeom>
          <a:ln w="12700">
            <a:miter lim="400000"/>
          </a:ln>
        </p:spPr>
      </p:pic>
      <p:pic>
        <p:nvPicPr>
          <p:cNvPr id="164" name="parking.png" descr="parking.png"/>
          <p:cNvPicPr>
            <a:picLocks noChangeAspect="1"/>
          </p:cNvPicPr>
          <p:nvPr/>
        </p:nvPicPr>
        <p:blipFill>
          <a:blip r:embed="rId5">
            <a:extLst/>
          </a:blip>
          <a:stretch>
            <a:fillRect/>
          </a:stretch>
        </p:blipFill>
        <p:spPr>
          <a:xfrm>
            <a:off x="2785511" y="4642609"/>
            <a:ext cx="1286868" cy="1286868"/>
          </a:xfrm>
          <a:prstGeom prst="rect">
            <a:avLst/>
          </a:prstGeom>
          <a:ln w="12700">
            <a:miter lim="400000"/>
          </a:ln>
        </p:spPr>
      </p:pic>
      <p:sp>
        <p:nvSpPr>
          <p:cNvPr id="165" name="Freccia"/>
          <p:cNvSpPr/>
          <p:nvPr/>
        </p:nvSpPr>
        <p:spPr>
          <a:xfrm>
            <a:off x="1436199" y="2566724"/>
            <a:ext cx="1068880" cy="687782"/>
          </a:xfrm>
          <a:prstGeom prst="rightArrow">
            <a:avLst>
              <a:gd name="adj1" fmla="val 27761"/>
              <a:gd name="adj2" fmla="val 66190"/>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66" name="001-employee.png" descr="001-employee.png"/>
          <p:cNvPicPr>
            <a:picLocks noChangeAspect="1"/>
          </p:cNvPicPr>
          <p:nvPr/>
        </p:nvPicPr>
        <p:blipFill>
          <a:blip r:embed="rId6">
            <a:extLst/>
          </a:blip>
          <a:stretch>
            <a:fillRect/>
          </a:stretch>
        </p:blipFill>
        <p:spPr>
          <a:xfrm>
            <a:off x="8879719" y="4575760"/>
            <a:ext cx="1245692" cy="1245693"/>
          </a:xfrm>
          <a:prstGeom prst="rect">
            <a:avLst/>
          </a:prstGeom>
          <a:ln w="12700">
            <a:miter lim="400000"/>
          </a:ln>
        </p:spPr>
      </p:pic>
      <p:pic>
        <p:nvPicPr>
          <p:cNvPr id="167" name="002-woman.png" descr="002-woman.png"/>
          <p:cNvPicPr>
            <a:picLocks noChangeAspect="1"/>
          </p:cNvPicPr>
          <p:nvPr/>
        </p:nvPicPr>
        <p:blipFill>
          <a:blip r:embed="rId7">
            <a:extLst/>
          </a:blip>
          <a:stretch>
            <a:fillRect/>
          </a:stretch>
        </p:blipFill>
        <p:spPr>
          <a:xfrm>
            <a:off x="9942331" y="5123669"/>
            <a:ext cx="1245692" cy="1245693"/>
          </a:xfrm>
          <a:prstGeom prst="rect">
            <a:avLst/>
          </a:prstGeom>
          <a:ln w="12700">
            <a:miter lim="400000"/>
          </a:ln>
        </p:spPr>
      </p:pic>
      <p:pic>
        <p:nvPicPr>
          <p:cNvPr id="168" name="003-boss.png" descr="003-boss.png"/>
          <p:cNvPicPr>
            <a:picLocks noChangeAspect="1"/>
          </p:cNvPicPr>
          <p:nvPr/>
        </p:nvPicPr>
        <p:blipFill>
          <a:blip r:embed="rId8">
            <a:extLst/>
          </a:blip>
          <a:stretch>
            <a:fillRect/>
          </a:stretch>
        </p:blipFill>
        <p:spPr>
          <a:xfrm>
            <a:off x="7805455" y="2755155"/>
            <a:ext cx="1286868" cy="1286868"/>
          </a:xfrm>
          <a:prstGeom prst="rect">
            <a:avLst/>
          </a:prstGeom>
          <a:ln w="12700">
            <a:miter lim="400000"/>
          </a:ln>
        </p:spPr>
      </p:pic>
      <p:pic>
        <p:nvPicPr>
          <p:cNvPr id="169" name="004-man.png" descr="004-man.png"/>
          <p:cNvPicPr>
            <a:picLocks noChangeAspect="1"/>
          </p:cNvPicPr>
          <p:nvPr/>
        </p:nvPicPr>
        <p:blipFill>
          <a:blip r:embed="rId9">
            <a:extLst/>
          </a:blip>
          <a:stretch>
            <a:fillRect/>
          </a:stretch>
        </p:blipFill>
        <p:spPr>
          <a:xfrm>
            <a:off x="9091577" y="3056529"/>
            <a:ext cx="1286868" cy="1286868"/>
          </a:xfrm>
          <a:prstGeom prst="rect">
            <a:avLst/>
          </a:prstGeom>
          <a:ln w="12700">
            <a:miter lim="400000"/>
          </a:ln>
        </p:spPr>
      </p:pic>
      <p:pic>
        <p:nvPicPr>
          <p:cNvPr id="170" name="003-boss.png" descr="003-boss.png"/>
          <p:cNvPicPr>
            <a:picLocks noChangeAspect="1"/>
          </p:cNvPicPr>
          <p:nvPr/>
        </p:nvPicPr>
        <p:blipFill>
          <a:blip r:embed="rId8">
            <a:extLst/>
          </a:blip>
          <a:stretch>
            <a:fillRect/>
          </a:stretch>
        </p:blipFill>
        <p:spPr>
          <a:xfrm>
            <a:off x="6637397" y="3363650"/>
            <a:ext cx="1286869" cy="1286869"/>
          </a:xfrm>
          <a:prstGeom prst="rect">
            <a:avLst/>
          </a:prstGeom>
          <a:ln w="12700">
            <a:miter lim="400000"/>
          </a:ln>
        </p:spPr>
      </p:pic>
      <p:pic>
        <p:nvPicPr>
          <p:cNvPr id="171" name="002-woman.png" descr="002-woman.png"/>
          <p:cNvPicPr>
            <a:picLocks noChangeAspect="1"/>
          </p:cNvPicPr>
          <p:nvPr/>
        </p:nvPicPr>
        <p:blipFill>
          <a:blip r:embed="rId7">
            <a:extLst/>
          </a:blip>
          <a:stretch>
            <a:fillRect/>
          </a:stretch>
        </p:blipFill>
        <p:spPr>
          <a:xfrm>
            <a:off x="7826043" y="4253954"/>
            <a:ext cx="1245692" cy="1245692"/>
          </a:xfrm>
          <a:prstGeom prst="rect">
            <a:avLst/>
          </a:prstGeom>
          <a:ln w="12700">
            <a:miter lim="400000"/>
          </a:ln>
        </p:spPr>
      </p:pic>
      <p:pic>
        <p:nvPicPr>
          <p:cNvPr id="172" name="001-employee.png" descr="001-employee.png"/>
          <p:cNvPicPr>
            <a:picLocks noChangeAspect="1"/>
          </p:cNvPicPr>
          <p:nvPr/>
        </p:nvPicPr>
        <p:blipFill>
          <a:blip r:embed="rId6">
            <a:extLst/>
          </a:blip>
          <a:stretch>
            <a:fillRect/>
          </a:stretch>
        </p:blipFill>
        <p:spPr>
          <a:xfrm>
            <a:off x="6657985" y="4890417"/>
            <a:ext cx="1245693" cy="1245693"/>
          </a:xfrm>
          <a:prstGeom prst="rect">
            <a:avLst/>
          </a:prstGeom>
          <a:ln w="12700">
            <a:miter lim="400000"/>
          </a:ln>
        </p:spPr>
      </p:pic>
      <p:pic>
        <p:nvPicPr>
          <p:cNvPr id="173" name="004-man.png" descr="004-man.png"/>
          <p:cNvPicPr>
            <a:picLocks noChangeAspect="1"/>
          </p:cNvPicPr>
          <p:nvPr/>
        </p:nvPicPr>
        <p:blipFill>
          <a:blip r:embed="rId9">
            <a:extLst/>
          </a:blip>
          <a:stretch>
            <a:fillRect/>
          </a:stretch>
        </p:blipFill>
        <p:spPr>
          <a:xfrm>
            <a:off x="7805455" y="5711577"/>
            <a:ext cx="1286868" cy="1286868"/>
          </a:xfrm>
          <a:prstGeom prst="rect">
            <a:avLst/>
          </a:prstGeom>
          <a:ln w="12700">
            <a:miter lim="400000"/>
          </a:ln>
        </p:spPr>
      </p:pic>
      <p:pic>
        <p:nvPicPr>
          <p:cNvPr id="174" name="list.png" descr="list.png"/>
          <p:cNvPicPr>
            <a:picLocks noChangeAspect="1"/>
          </p:cNvPicPr>
          <p:nvPr/>
        </p:nvPicPr>
        <p:blipFill>
          <a:blip r:embed="rId10">
            <a:extLst/>
          </a:blip>
          <a:stretch>
            <a:fillRect/>
          </a:stretch>
        </p:blipFill>
        <p:spPr>
          <a:xfrm>
            <a:off x="2764857" y="275250"/>
            <a:ext cx="1245692" cy="12456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calendar.png" descr="calendar.png"/>
          <p:cNvPicPr>
            <a:picLocks noChangeAspect="1"/>
          </p:cNvPicPr>
          <p:nvPr/>
        </p:nvPicPr>
        <p:blipFill>
          <a:blip r:embed="rId3">
            <a:extLst/>
          </a:blip>
          <a:stretch>
            <a:fillRect/>
          </a:stretch>
        </p:blipFill>
        <p:spPr>
          <a:xfrm>
            <a:off x="2785511" y="7018036"/>
            <a:ext cx="1286868" cy="1286868"/>
          </a:xfrm>
          <a:prstGeom prst="rect">
            <a:avLst/>
          </a:prstGeom>
          <a:ln w="12700">
            <a:miter lim="400000"/>
          </a:ln>
        </p:spPr>
      </p:pic>
      <p:sp>
        <p:nvSpPr>
          <p:cNvPr id="179" name="Requirements"/>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Requirements</a:t>
            </a:r>
          </a:p>
        </p:txBody>
      </p:sp>
      <p:pic>
        <p:nvPicPr>
          <p:cNvPr id="180" name="reunion.png" descr="reunion.png"/>
          <p:cNvPicPr>
            <a:picLocks noChangeAspect="1"/>
          </p:cNvPicPr>
          <p:nvPr/>
        </p:nvPicPr>
        <p:blipFill>
          <a:blip r:embed="rId4">
            <a:extLst/>
          </a:blip>
          <a:stretch>
            <a:fillRect/>
          </a:stretch>
        </p:blipFill>
        <p:spPr>
          <a:xfrm>
            <a:off x="2785511" y="2267181"/>
            <a:ext cx="1286868" cy="1286868"/>
          </a:xfrm>
          <a:prstGeom prst="rect">
            <a:avLst/>
          </a:prstGeom>
          <a:ln w="12700">
            <a:miter lim="400000"/>
          </a:ln>
        </p:spPr>
      </p:pic>
      <p:pic>
        <p:nvPicPr>
          <p:cNvPr id="181" name="parking.png" descr="parking.png"/>
          <p:cNvPicPr>
            <a:picLocks noChangeAspect="1"/>
          </p:cNvPicPr>
          <p:nvPr/>
        </p:nvPicPr>
        <p:blipFill>
          <a:blip r:embed="rId5">
            <a:extLst/>
          </a:blip>
          <a:stretch>
            <a:fillRect/>
          </a:stretch>
        </p:blipFill>
        <p:spPr>
          <a:xfrm>
            <a:off x="2785511" y="4642609"/>
            <a:ext cx="1286868" cy="1286868"/>
          </a:xfrm>
          <a:prstGeom prst="rect">
            <a:avLst/>
          </a:prstGeom>
          <a:ln w="12700">
            <a:miter lim="400000"/>
          </a:ln>
        </p:spPr>
      </p:pic>
      <p:sp>
        <p:nvSpPr>
          <p:cNvPr id="182" name="Freccia"/>
          <p:cNvSpPr/>
          <p:nvPr/>
        </p:nvSpPr>
        <p:spPr>
          <a:xfrm>
            <a:off x="1436199" y="4942151"/>
            <a:ext cx="1068880" cy="687783"/>
          </a:xfrm>
          <a:prstGeom prst="rightArrow">
            <a:avLst>
              <a:gd name="adj1" fmla="val 27761"/>
              <a:gd name="adj2" fmla="val 66190"/>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83" name="static_qr_code_without_logo.jpg" descr="static_qr_code_without_logo.jpg"/>
          <p:cNvPicPr>
            <a:picLocks noChangeAspect="1"/>
          </p:cNvPicPr>
          <p:nvPr/>
        </p:nvPicPr>
        <p:blipFill>
          <a:blip r:embed="rId6">
            <a:extLst/>
          </a:blip>
          <a:stretch>
            <a:fillRect/>
          </a:stretch>
        </p:blipFill>
        <p:spPr>
          <a:xfrm>
            <a:off x="6500883" y="2477597"/>
            <a:ext cx="4798405" cy="4798406"/>
          </a:xfrm>
          <a:prstGeom prst="rect">
            <a:avLst/>
          </a:prstGeom>
          <a:ln w="12700">
            <a:miter lim="400000"/>
          </a:ln>
        </p:spPr>
      </p:pic>
      <p:pic>
        <p:nvPicPr>
          <p:cNvPr id="184" name="list.png" descr="list.png"/>
          <p:cNvPicPr>
            <a:picLocks noChangeAspect="1"/>
          </p:cNvPicPr>
          <p:nvPr/>
        </p:nvPicPr>
        <p:blipFill>
          <a:blip r:embed="rId7">
            <a:extLst/>
          </a:blip>
          <a:stretch>
            <a:fillRect/>
          </a:stretch>
        </p:blipFill>
        <p:spPr>
          <a:xfrm>
            <a:off x="2764857" y="275250"/>
            <a:ext cx="1245692" cy="12456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 name="calendar.png" descr="calendar.png"/>
          <p:cNvPicPr>
            <a:picLocks noChangeAspect="1"/>
          </p:cNvPicPr>
          <p:nvPr/>
        </p:nvPicPr>
        <p:blipFill>
          <a:blip r:embed="rId3">
            <a:extLst/>
          </a:blip>
          <a:stretch>
            <a:fillRect/>
          </a:stretch>
        </p:blipFill>
        <p:spPr>
          <a:xfrm>
            <a:off x="2785511" y="7018036"/>
            <a:ext cx="1286868" cy="1286868"/>
          </a:xfrm>
          <a:prstGeom prst="rect">
            <a:avLst/>
          </a:prstGeom>
          <a:ln w="12700">
            <a:miter lim="400000"/>
          </a:ln>
        </p:spPr>
      </p:pic>
      <p:sp>
        <p:nvSpPr>
          <p:cNvPr id="189" name="Requirements"/>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Requirements</a:t>
            </a:r>
          </a:p>
        </p:txBody>
      </p:sp>
      <p:pic>
        <p:nvPicPr>
          <p:cNvPr id="190" name="reunion.png" descr="reunion.png"/>
          <p:cNvPicPr>
            <a:picLocks noChangeAspect="1"/>
          </p:cNvPicPr>
          <p:nvPr/>
        </p:nvPicPr>
        <p:blipFill>
          <a:blip r:embed="rId4">
            <a:extLst/>
          </a:blip>
          <a:stretch>
            <a:fillRect/>
          </a:stretch>
        </p:blipFill>
        <p:spPr>
          <a:xfrm>
            <a:off x="2785511" y="2267181"/>
            <a:ext cx="1286868" cy="1286868"/>
          </a:xfrm>
          <a:prstGeom prst="rect">
            <a:avLst/>
          </a:prstGeom>
          <a:ln w="12700">
            <a:miter lim="400000"/>
          </a:ln>
        </p:spPr>
      </p:pic>
      <p:pic>
        <p:nvPicPr>
          <p:cNvPr id="191" name="parking.png" descr="parking.png"/>
          <p:cNvPicPr>
            <a:picLocks noChangeAspect="1"/>
          </p:cNvPicPr>
          <p:nvPr/>
        </p:nvPicPr>
        <p:blipFill>
          <a:blip r:embed="rId5">
            <a:extLst/>
          </a:blip>
          <a:stretch>
            <a:fillRect/>
          </a:stretch>
        </p:blipFill>
        <p:spPr>
          <a:xfrm>
            <a:off x="2785511" y="4642609"/>
            <a:ext cx="1286868" cy="1286868"/>
          </a:xfrm>
          <a:prstGeom prst="rect">
            <a:avLst/>
          </a:prstGeom>
          <a:ln w="12700">
            <a:miter lim="400000"/>
          </a:ln>
        </p:spPr>
      </p:pic>
      <p:sp>
        <p:nvSpPr>
          <p:cNvPr id="192" name="Freccia"/>
          <p:cNvSpPr/>
          <p:nvPr/>
        </p:nvSpPr>
        <p:spPr>
          <a:xfrm>
            <a:off x="1436199" y="7300647"/>
            <a:ext cx="1068880" cy="687783"/>
          </a:xfrm>
          <a:prstGeom prst="rightArrow">
            <a:avLst>
              <a:gd name="adj1" fmla="val 27761"/>
              <a:gd name="adj2" fmla="val 66190"/>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93" name="check-mark.png" descr="check-mark.png"/>
          <p:cNvPicPr>
            <a:picLocks noChangeAspect="1"/>
          </p:cNvPicPr>
          <p:nvPr/>
        </p:nvPicPr>
        <p:blipFill>
          <a:blip r:embed="rId6">
            <a:extLst/>
          </a:blip>
          <a:stretch>
            <a:fillRect/>
          </a:stretch>
        </p:blipFill>
        <p:spPr>
          <a:xfrm>
            <a:off x="6685749" y="3046269"/>
            <a:ext cx="2635226" cy="2635226"/>
          </a:xfrm>
          <a:prstGeom prst="rect">
            <a:avLst/>
          </a:prstGeom>
          <a:ln w="12700">
            <a:miter lim="400000"/>
          </a:ln>
        </p:spPr>
      </p:pic>
      <p:pic>
        <p:nvPicPr>
          <p:cNvPr id="194" name="presentation.png" descr="presentation.png"/>
          <p:cNvPicPr>
            <a:picLocks noChangeAspect="1"/>
          </p:cNvPicPr>
          <p:nvPr/>
        </p:nvPicPr>
        <p:blipFill>
          <a:blip r:embed="rId7">
            <a:extLst/>
          </a:blip>
          <a:stretch>
            <a:fillRect/>
          </a:stretch>
        </p:blipFill>
        <p:spPr>
          <a:xfrm>
            <a:off x="8207426" y="4072104"/>
            <a:ext cx="2635226" cy="2635226"/>
          </a:xfrm>
          <a:prstGeom prst="rect">
            <a:avLst/>
          </a:prstGeom>
          <a:ln w="12700">
            <a:miter lim="400000"/>
          </a:ln>
        </p:spPr>
      </p:pic>
      <p:pic>
        <p:nvPicPr>
          <p:cNvPr id="195" name="list.png" descr="list.png"/>
          <p:cNvPicPr>
            <a:picLocks noChangeAspect="1"/>
          </p:cNvPicPr>
          <p:nvPr/>
        </p:nvPicPr>
        <p:blipFill>
          <a:blip r:embed="rId8">
            <a:extLst/>
          </a:blip>
          <a:stretch>
            <a:fillRect/>
          </a:stretch>
        </p:blipFill>
        <p:spPr>
          <a:xfrm>
            <a:off x="2764857" y="275250"/>
            <a:ext cx="1245692" cy="12456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list.png" descr="list.png"/>
          <p:cNvPicPr>
            <a:picLocks noChangeAspect="1"/>
          </p:cNvPicPr>
          <p:nvPr/>
        </p:nvPicPr>
        <p:blipFill>
          <a:blip r:embed="rId3">
            <a:extLst/>
          </a:blip>
          <a:stretch>
            <a:fillRect/>
          </a:stretch>
        </p:blipFill>
        <p:spPr>
          <a:xfrm>
            <a:off x="2764857" y="275250"/>
            <a:ext cx="1245692" cy="1245692"/>
          </a:xfrm>
          <a:prstGeom prst="rect">
            <a:avLst/>
          </a:prstGeom>
          <a:ln w="12700">
            <a:miter lim="400000"/>
          </a:ln>
        </p:spPr>
      </p:pic>
      <p:sp>
        <p:nvSpPr>
          <p:cNvPr id="200" name="Use case"/>
          <p:cNvSpPr txBox="1"/>
          <p:nvPr/>
        </p:nvSpPr>
        <p:spPr>
          <a:xfrm>
            <a:off x="1243634" y="390096"/>
            <a:ext cx="892579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Use case</a:t>
            </a:r>
          </a:p>
        </p:txBody>
      </p:sp>
      <p:pic>
        <p:nvPicPr>
          <p:cNvPr id="201" name="Use case diagram.png" descr="Use case diagram.png"/>
          <p:cNvPicPr>
            <a:picLocks noChangeAspect="1"/>
          </p:cNvPicPr>
          <p:nvPr/>
        </p:nvPicPr>
        <p:blipFill>
          <a:blip r:embed="rId4">
            <a:extLst/>
          </a:blip>
          <a:stretch>
            <a:fillRect/>
          </a:stretch>
        </p:blipFill>
        <p:spPr>
          <a:xfrm>
            <a:off x="3142883" y="1779249"/>
            <a:ext cx="6719034" cy="76429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Design Phase"/>
          <p:cNvSpPr txBox="1"/>
          <p:nvPr/>
        </p:nvSpPr>
        <p:spPr>
          <a:xfrm>
            <a:off x="758214" y="3781069"/>
            <a:ext cx="1036777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Helvetica Light"/>
                <a:ea typeface="Helvetica Light"/>
                <a:cs typeface="Helvetica Light"/>
                <a:sym typeface="Helvetica Light"/>
              </a:defRPr>
            </a:lvl1pPr>
          </a:lstStyle>
          <a:p>
            <a:pPr/>
            <a:r>
              <a:t>Design Phase</a:t>
            </a:r>
          </a:p>
        </p:txBody>
      </p:sp>
      <p:sp>
        <p:nvSpPr>
          <p:cNvPr id="206" name="Outline"/>
          <p:cNvSpPr txBox="1"/>
          <p:nvPr/>
        </p:nvSpPr>
        <p:spPr>
          <a:xfrm>
            <a:off x="2039501" y="390096"/>
            <a:ext cx="89257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Outline</a:t>
            </a:r>
          </a:p>
        </p:txBody>
      </p:sp>
      <p:pic>
        <p:nvPicPr>
          <p:cNvPr id="207" name="layers.png" descr="layers.png"/>
          <p:cNvPicPr>
            <a:picLocks noChangeAspect="1"/>
          </p:cNvPicPr>
          <p:nvPr/>
        </p:nvPicPr>
        <p:blipFill>
          <a:blip r:embed="rId3">
            <a:extLst/>
          </a:blip>
          <a:stretch>
            <a:fillRect/>
          </a:stretch>
        </p:blipFill>
        <p:spPr>
          <a:xfrm>
            <a:off x="2772287" y="3482073"/>
            <a:ext cx="1245692" cy="1245693"/>
          </a:xfrm>
          <a:prstGeom prst="rect">
            <a:avLst/>
          </a:prstGeom>
          <a:ln w="12700">
            <a:miter lim="400000"/>
          </a:ln>
        </p:spPr>
      </p:pic>
      <p:pic>
        <p:nvPicPr>
          <p:cNvPr id="208" name="list.png" descr="list.png"/>
          <p:cNvPicPr>
            <a:picLocks noChangeAspect="1"/>
          </p:cNvPicPr>
          <p:nvPr/>
        </p:nvPicPr>
        <p:blipFill>
          <a:blip r:embed="rId4">
            <a:extLst/>
          </a:blip>
          <a:stretch>
            <a:fillRect/>
          </a:stretch>
        </p:blipFill>
        <p:spPr>
          <a:xfrm>
            <a:off x="2772287" y="1765614"/>
            <a:ext cx="1245692" cy="1245693"/>
          </a:xfrm>
          <a:prstGeom prst="rect">
            <a:avLst/>
          </a:prstGeom>
          <a:ln w="12700">
            <a:miter lim="400000"/>
          </a:ln>
        </p:spPr>
      </p:pic>
      <p:pic>
        <p:nvPicPr>
          <p:cNvPr id="209" name="programming.png" descr="programming.png"/>
          <p:cNvPicPr>
            <a:picLocks noChangeAspect="1"/>
          </p:cNvPicPr>
          <p:nvPr/>
        </p:nvPicPr>
        <p:blipFill>
          <a:blip r:embed="rId5">
            <a:extLst/>
          </a:blip>
          <a:stretch>
            <a:fillRect/>
          </a:stretch>
        </p:blipFill>
        <p:spPr>
          <a:xfrm>
            <a:off x="2772287" y="5198533"/>
            <a:ext cx="1245692" cy="1245692"/>
          </a:xfrm>
          <a:prstGeom prst="rect">
            <a:avLst/>
          </a:prstGeom>
          <a:ln w="12700">
            <a:miter lim="400000"/>
          </a:ln>
        </p:spPr>
      </p:pic>
      <p:pic>
        <p:nvPicPr>
          <p:cNvPr id="210" name="smartphone.png" descr="smartphone.png"/>
          <p:cNvPicPr>
            <a:picLocks noChangeAspect="1"/>
          </p:cNvPicPr>
          <p:nvPr/>
        </p:nvPicPr>
        <p:blipFill>
          <a:blip r:embed="rId6">
            <a:extLst/>
          </a:blip>
          <a:stretch>
            <a:fillRect/>
          </a:stretch>
        </p:blipFill>
        <p:spPr>
          <a:xfrm>
            <a:off x="2772287" y="6914992"/>
            <a:ext cx="1245692" cy="1245693"/>
          </a:xfrm>
          <a:prstGeom prst="rect">
            <a:avLst/>
          </a:prstGeom>
          <a:ln w="12700">
            <a:miter lim="400000"/>
          </a:ln>
        </p:spPr>
      </p:pic>
      <p:sp>
        <p:nvSpPr>
          <p:cNvPr id="211" name="Requirements Analysis"/>
          <p:cNvSpPr txBox="1"/>
          <p:nvPr/>
        </p:nvSpPr>
        <p:spPr>
          <a:xfrm>
            <a:off x="4481584" y="2064610"/>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Requirements Analysis</a:t>
            </a:r>
          </a:p>
        </p:txBody>
      </p:sp>
      <p:sp>
        <p:nvSpPr>
          <p:cNvPr id="212" name="Implementation"/>
          <p:cNvSpPr txBox="1"/>
          <p:nvPr/>
        </p:nvSpPr>
        <p:spPr>
          <a:xfrm>
            <a:off x="4481584" y="5497529"/>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Implementation</a:t>
            </a:r>
          </a:p>
        </p:txBody>
      </p:sp>
      <p:sp>
        <p:nvSpPr>
          <p:cNvPr id="213" name="Demo"/>
          <p:cNvSpPr txBox="1"/>
          <p:nvPr/>
        </p:nvSpPr>
        <p:spPr>
          <a:xfrm>
            <a:off x="4481584" y="7213988"/>
            <a:ext cx="5285467"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6300"/>
              </a:lnSpc>
              <a:defRPr b="0" sz="3600">
                <a:solidFill>
                  <a:srgbClr val="333333"/>
                </a:solidFill>
                <a:latin typeface="Helvetica Light"/>
                <a:ea typeface="Helvetica Light"/>
                <a:cs typeface="Helvetica Light"/>
                <a:sym typeface="Helvetica Light"/>
              </a:defRPr>
            </a:lvl1pPr>
          </a:lstStyle>
          <a:p>
            <a:pPr/>
            <a:r>
              <a:t>Demo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High Level Component"/>
          <p:cNvSpPr txBox="1"/>
          <p:nvPr/>
        </p:nvSpPr>
        <p:spPr>
          <a:xfrm>
            <a:off x="2876378" y="466797"/>
            <a:ext cx="10367777"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Helvetica Light"/>
                <a:ea typeface="Helvetica Light"/>
                <a:cs typeface="Helvetica Light"/>
                <a:sym typeface="Helvetica Light"/>
              </a:defRPr>
            </a:lvl1pPr>
          </a:lstStyle>
          <a:p>
            <a:pPr/>
            <a:r>
              <a:t>High Level Component</a:t>
            </a:r>
          </a:p>
        </p:txBody>
      </p:sp>
      <p:pic>
        <p:nvPicPr>
          <p:cNvPr id="218" name="layers.png" descr="layers.png"/>
          <p:cNvPicPr>
            <a:picLocks noChangeAspect="1"/>
          </p:cNvPicPr>
          <p:nvPr/>
        </p:nvPicPr>
        <p:blipFill>
          <a:blip r:embed="rId3">
            <a:extLst/>
          </a:blip>
          <a:stretch>
            <a:fillRect/>
          </a:stretch>
        </p:blipFill>
        <p:spPr>
          <a:xfrm>
            <a:off x="2691134" y="351951"/>
            <a:ext cx="1245692" cy="1245692"/>
          </a:xfrm>
          <a:prstGeom prst="rect">
            <a:avLst/>
          </a:prstGeom>
          <a:ln w="12700">
            <a:miter lim="400000"/>
          </a:ln>
        </p:spPr>
      </p:pic>
      <p:pic>
        <p:nvPicPr>
          <p:cNvPr id="219" name="High level component diagram (1).png" descr="High level component diagram (1).png"/>
          <p:cNvPicPr>
            <a:picLocks noChangeAspect="1"/>
          </p:cNvPicPr>
          <p:nvPr/>
        </p:nvPicPr>
        <p:blipFill>
          <a:blip r:embed="rId4">
            <a:extLst/>
          </a:blip>
          <a:stretch>
            <a:fillRect/>
          </a:stretch>
        </p:blipFill>
        <p:spPr>
          <a:xfrm>
            <a:off x="1015422" y="2471475"/>
            <a:ext cx="10973956" cy="62584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