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3E80-D9B4-084B-BEB4-C73038304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54340-43BE-EBBA-E463-135FAB185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AAFD8-22EF-2D6A-BF6D-913A98D8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2FB3-C630-87DC-3931-AF82EF5FB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8C10-C799-757A-7B7F-187CBEC5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3694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6E6-3E1D-9EB2-6B4D-CBF01BDA5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3633B-4CA7-9A41-AAF9-95BE7E125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0F664-DEBB-8DFD-A4AF-646F0C85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71AF-3B22-0138-7790-5BB5BBEB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4044-BB1E-F6FB-7053-372FE3E4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3025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596BD-4C81-1BED-67FC-1BCCD0C0E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4883B-1EAF-0097-60FC-14057F661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2D6BA-EFCF-69B3-D330-0847A2C7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B0E5-6BAC-D962-CA65-5CC7F564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230B-79CA-27FD-42AE-1F88B439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959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BB414-7878-F076-30DC-18A52264A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75EE-641B-0569-6FD0-5A0F97488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2A01-A36E-F7CD-F102-048C6FC4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1F4B-647C-F5F8-0722-19897AB4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3791-8E38-427A-5FD1-5700D200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0759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4022-9161-D5B0-D5C2-20E2EC9E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3436B-E6F2-0D58-E76C-B905EA9D4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7AFC-745C-4431-16CB-D02266A41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F3F2-E7DB-D459-CD13-619C8F34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8ECC1-1361-039E-4780-3AA7F46B6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82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F334-1164-1993-56BE-342C546E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AEA1-C8CC-1BC3-8FEC-8D1B1771A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DBECD-3AED-2F66-6D2B-4650CA98A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CC3B2-A34E-4B49-0ABE-1BC052B8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2C0FB-85A7-2EA7-6AAF-3F87F7DE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49C82-C459-614F-D2A0-06B57EC3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62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94827-BF16-DFFF-434B-A6481C4B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3053-EC8E-0722-3185-FE2EA9910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06613-1952-5F32-E910-2FCC21350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77F0A-4C99-03A0-14D8-B80D7BD5B5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6A7B9-BE82-7B81-4EF0-5CA39FDF0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09EE0-1298-1C52-BC45-79B3CFF8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006B9-D928-E197-CA9A-9A9278BF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E1253F-CC68-5CEE-F0C2-AC81D13F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91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BFC2C-F558-DB1E-4723-B7881A9A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9AF40-0611-F534-821E-AA313845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9EE07-BF95-B65E-DA8B-90DF3CA4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EB2F3-CEBB-92EF-8D6D-BD5DA8FEA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277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EA342-539F-6126-03E0-DB50825EC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E0100-BF7F-2F3D-6613-8BF747A3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55834-0621-09FF-EBB0-C197E85A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473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DBCF-35E4-E471-7793-230B2486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FAF2-8ACC-AFD7-F9C2-73C61B72F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F91D1-0B16-F6AF-17B7-8CC7D324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47511-72A0-F70D-49BE-5EF2E445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951-649B-F199-8024-C6AE2F9F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7AE7-DB0E-C597-56D2-9DA33DB2C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374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7F82-D521-40B4-74AE-79A8FA76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7F424-4872-4051-D355-D1CBB7E45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FFE94-82A9-4C44-E0F1-A439B9020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4E3F3-B24D-6885-C9A1-A14718B9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DB0F5-424D-AEB9-01C2-17A20832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7708D-835A-DA07-BE39-6EEB4A5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3192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F57C3-6691-968D-40FC-2FBEF525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DE636-998A-1F41-0263-90DC88841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00F5C-B34E-2A0A-37EE-D62C2A74F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FFED6-902C-7E41-B3F8-5C9CFE2E1F7D}" type="datetimeFigureOut">
              <a:rPr lang="en-IT" smtClean="0"/>
              <a:t>12/05/25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59F88-C31A-9601-E16D-0209A5586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27742-7140-DE4A-1EF7-3934962F3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4BC18B-655E-D745-8801-F6A6422497A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537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1307-844E-2C5F-30C6-3165A9C18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Voltage map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2BCF1-6F9B-2D05-C224-C314C5D2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T" dirty="0"/>
              <a:t>Input: </a:t>
            </a:r>
          </a:p>
          <a:p>
            <a:pPr lvl="1"/>
            <a:r>
              <a:rPr lang="en-IT" dirty="0"/>
              <a:t>List of point exports recordings</a:t>
            </a:r>
          </a:p>
          <a:p>
            <a:pPr lvl="1"/>
            <a:r>
              <a:rPr lang="en-GB" dirty="0"/>
              <a:t>Left atrial m</a:t>
            </a:r>
            <a:r>
              <a:rPr lang="en-IT" dirty="0"/>
              <a:t>esh</a:t>
            </a:r>
          </a:p>
          <a:p>
            <a:r>
              <a:rPr lang="en-IT" dirty="0"/>
              <a:t>Algorithm:</a:t>
            </a:r>
          </a:p>
          <a:p>
            <a:pPr lvl="1"/>
            <a:r>
              <a:rPr lang="en-IT" dirty="0"/>
              <a:t>For each point export</a:t>
            </a:r>
          </a:p>
          <a:p>
            <a:pPr lvl="2"/>
            <a:r>
              <a:rPr lang="en-GB" dirty="0"/>
              <a:t>F</a:t>
            </a:r>
            <a:r>
              <a:rPr lang="en-IT" dirty="0"/>
              <a:t>or each signal (EGM bipole)</a:t>
            </a:r>
          </a:p>
          <a:p>
            <a:pPr lvl="3"/>
            <a:r>
              <a:rPr lang="en-IT" dirty="0"/>
              <a:t>Filter EGM [30 Hz, 300 Hz] </a:t>
            </a:r>
            <a:r>
              <a:rPr lang="en-IT" dirty="0">
                <a:solidFill>
                  <a:srgbClr val="FF0000"/>
                </a:solidFill>
              </a:rPr>
              <a:t>(optional)</a:t>
            </a:r>
          </a:p>
          <a:p>
            <a:pPr lvl="3"/>
            <a:r>
              <a:rPr lang="en-IT" dirty="0"/>
              <a:t>Exclude QRS</a:t>
            </a:r>
          </a:p>
          <a:p>
            <a:pPr lvl="3"/>
            <a:r>
              <a:rPr lang="en-IT" dirty="0"/>
              <a:t>For each window</a:t>
            </a:r>
          </a:p>
          <a:p>
            <a:pPr lvl="4"/>
            <a:r>
              <a:rPr lang="en-IT" dirty="0"/>
              <a:t>Compute peak to peak </a:t>
            </a:r>
          </a:p>
          <a:p>
            <a:pPr lvl="4"/>
            <a:r>
              <a:rPr lang="en-GB" dirty="0"/>
              <a:t>C</a:t>
            </a:r>
            <a:r>
              <a:rPr lang="en-IT" dirty="0"/>
              <a:t>ompute mean coordinates of electrode position</a:t>
            </a:r>
          </a:p>
          <a:p>
            <a:pPr lvl="1"/>
            <a:r>
              <a:rPr lang="en-IT" dirty="0"/>
              <a:t>Exclude peak to peak values &gt;3.5 mV and relative coordinates </a:t>
            </a:r>
            <a:r>
              <a:rPr lang="en-IT" dirty="0">
                <a:solidFill>
                  <a:srgbClr val="FF0000"/>
                </a:solidFill>
              </a:rPr>
              <a:t>(optional)</a:t>
            </a:r>
          </a:p>
          <a:p>
            <a:pPr lvl="1"/>
            <a:r>
              <a:rPr lang="en-IT"/>
              <a:t>Assign max </a:t>
            </a:r>
            <a:r>
              <a:rPr lang="en-IT" dirty="0"/>
              <a:t>voltage to vertices of mesh with cylinder </a:t>
            </a:r>
            <a:r>
              <a:rPr lang="en-IT"/>
              <a:t>and sphere </a:t>
            </a:r>
            <a:r>
              <a:rPr lang="en-IT" dirty="0"/>
              <a:t>method</a:t>
            </a:r>
          </a:p>
          <a:p>
            <a:r>
              <a:rPr lang="en-IT" dirty="0"/>
              <a:t>Output:</a:t>
            </a:r>
          </a:p>
          <a:p>
            <a:pPr lvl="1"/>
            <a:r>
              <a:rPr lang="en-IT" dirty="0"/>
              <a:t>Table of peak to peak voltages and relative mean coordinates</a:t>
            </a:r>
          </a:p>
        </p:txBody>
      </p:sp>
    </p:spTree>
    <p:extLst>
      <p:ext uri="{BB962C8B-B14F-4D97-AF65-F5344CB8AC3E}">
        <p14:creationId xmlns:p14="http://schemas.microsoft.com/office/powerpoint/2010/main" val="1603632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C8E51A-6865-1408-EFC2-838ABAD1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3" y="643466"/>
            <a:ext cx="10341434" cy="28749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6A9E7-6519-FF1D-956D-F6A13B7DB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83" y="3867782"/>
            <a:ext cx="10341434" cy="27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4EC9A1-AC2E-2A8F-45CF-4FB0D70F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91111"/>
            <a:ext cx="5291666" cy="2875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513D5-E8D8-5239-BD8F-77A9F52D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72460"/>
            <a:ext cx="5291667" cy="271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B9193C-F722-31B6-5280-5CC19A7C24F2}"/>
              </a:ext>
            </a:extLst>
          </p:cNvPr>
          <p:cNvSpPr txBox="1"/>
          <p:nvPr/>
        </p:nvSpPr>
        <p:spPr>
          <a:xfrm>
            <a:off x="3675261" y="728662"/>
            <a:ext cx="51632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600" dirty="0"/>
              <a:t>Unfiltered, unthresholded votlages</a:t>
            </a:r>
          </a:p>
        </p:txBody>
      </p:sp>
    </p:spTree>
    <p:extLst>
      <p:ext uri="{BB962C8B-B14F-4D97-AF65-F5344CB8AC3E}">
        <p14:creationId xmlns:p14="http://schemas.microsoft.com/office/powerpoint/2010/main" val="271203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lines&#10;&#10;AI-generated content may be incorrect.">
            <a:extLst>
              <a:ext uri="{FF2B5EF4-FFF2-40B4-BE49-F238E27FC236}">
                <a16:creationId xmlns:a16="http://schemas.microsoft.com/office/drawing/2014/main" id="{F43343B1-4D98-22CD-ED4A-F35C37EF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2436"/>
            <a:ext cx="5291666" cy="3413127"/>
          </a:xfrm>
          <a:prstGeom prst="rect">
            <a:avLst/>
          </a:prstGeom>
        </p:spPr>
      </p:pic>
      <p:pic>
        <p:nvPicPr>
          <p:cNvPr id="5" name="Picture 4" descr="A diagram of a number of boxes&#10;&#10;AI-generated content may be incorrect.">
            <a:extLst>
              <a:ext uri="{FF2B5EF4-FFF2-40B4-BE49-F238E27FC236}">
                <a16:creationId xmlns:a16="http://schemas.microsoft.com/office/drawing/2014/main" id="{93AA55B4-D861-57ED-F064-764893EFF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2436"/>
            <a:ext cx="5291667" cy="3413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FFFFC9-9BE9-888A-3EE2-DE059D56EE5F}"/>
              </a:ext>
            </a:extLst>
          </p:cNvPr>
          <p:cNvSpPr txBox="1"/>
          <p:nvPr/>
        </p:nvSpPr>
        <p:spPr>
          <a:xfrm>
            <a:off x="4957763" y="514349"/>
            <a:ext cx="184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5631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lines&#10;&#10;AI-generated content may be incorrect.">
            <a:extLst>
              <a:ext uri="{FF2B5EF4-FFF2-40B4-BE49-F238E27FC236}">
                <a16:creationId xmlns:a16="http://schemas.microsoft.com/office/drawing/2014/main" id="{17F746D5-1FFF-99C3-4573-688DDD4C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2436"/>
            <a:ext cx="5291666" cy="3413127"/>
          </a:xfrm>
          <a:prstGeom prst="rect">
            <a:avLst/>
          </a:prstGeom>
        </p:spPr>
      </p:pic>
      <p:pic>
        <p:nvPicPr>
          <p:cNvPr id="5" name="Picture 4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95BF5B67-4BDC-B9B4-9467-288ECBA45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2436"/>
            <a:ext cx="5291667" cy="3413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8F1BC-83BD-3530-EB9B-110D8B44DC4F}"/>
              </a:ext>
            </a:extLst>
          </p:cNvPr>
          <p:cNvSpPr txBox="1"/>
          <p:nvPr/>
        </p:nvSpPr>
        <p:spPr>
          <a:xfrm>
            <a:off x="4957763" y="514349"/>
            <a:ext cx="184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71250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267EEC56-0CF2-9318-C851-621FF428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22436"/>
            <a:ext cx="5291666" cy="3413127"/>
          </a:xfrm>
          <a:prstGeom prst="rect">
            <a:avLst/>
          </a:prstGeom>
        </p:spPr>
      </p:pic>
      <p:pic>
        <p:nvPicPr>
          <p:cNvPr id="7" name="Picture 6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BB1359DB-0AAA-8BBE-CC26-266F7757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722436"/>
            <a:ext cx="5291667" cy="3413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94E2CC-4772-4AE3-7298-586AC8517128}"/>
              </a:ext>
            </a:extLst>
          </p:cNvPr>
          <p:cNvSpPr txBox="1"/>
          <p:nvPr/>
        </p:nvSpPr>
        <p:spPr>
          <a:xfrm>
            <a:off x="4957763" y="514349"/>
            <a:ext cx="184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1170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D1DA0D8D-DC91-6548-0E67-DF54781A6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41" y="1736719"/>
            <a:ext cx="5291667" cy="3413128"/>
          </a:xfrm>
          <a:prstGeom prst="rect">
            <a:avLst/>
          </a:prstGeom>
        </p:spPr>
      </p:pic>
      <p:pic>
        <p:nvPicPr>
          <p:cNvPr id="11" name="Picture 10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85925AD6-49EC-0C94-90E7-C032DD95A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450" y="1736719"/>
            <a:ext cx="5291666" cy="34131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11D90A-2B10-8DEE-12D0-ABC4A5342EBC}"/>
              </a:ext>
            </a:extLst>
          </p:cNvPr>
          <p:cNvSpPr txBox="1"/>
          <p:nvPr/>
        </p:nvSpPr>
        <p:spPr>
          <a:xfrm>
            <a:off x="4957763" y="514349"/>
            <a:ext cx="184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4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3726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102</Words>
  <Application>Microsoft Macintosh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Voltage map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Uslenghi</dc:creator>
  <cp:lastModifiedBy>Filippo Uslenghi</cp:lastModifiedBy>
  <cp:revision>9</cp:revision>
  <dcterms:created xsi:type="dcterms:W3CDTF">2025-05-04T15:06:23Z</dcterms:created>
  <dcterms:modified xsi:type="dcterms:W3CDTF">2025-05-12T13:48:18Z</dcterms:modified>
</cp:coreProperties>
</file>