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59" r:id="rId6"/>
    <p:sldId id="260" r:id="rId7"/>
    <p:sldId id="264" r:id="rId8"/>
    <p:sldId id="265" r:id="rId9"/>
    <p:sldId id="266" r:id="rId10"/>
    <p:sldId id="261" r:id="rId11"/>
    <p:sldId id="267" r:id="rId12"/>
    <p:sldId id="271" r:id="rId13"/>
    <p:sldId id="268" r:id="rId14"/>
    <p:sldId id="269" r:id="rId15"/>
    <p:sldId id="272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1ADA-FDB6-475C-966D-EABD94BA9FCE}" type="datetimeFigureOut">
              <a:rPr lang="it-IT" smtClean="0"/>
              <a:t>26/01/2016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F490-1A98-4E21-8589-DF52B30503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4279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1ADA-FDB6-475C-966D-EABD94BA9FCE}" type="datetimeFigureOut">
              <a:rPr lang="it-IT" smtClean="0"/>
              <a:t>26/01/2016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F490-1A98-4E21-8589-DF52B30503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2640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1ADA-FDB6-475C-966D-EABD94BA9FCE}" type="datetimeFigureOut">
              <a:rPr lang="it-IT" smtClean="0"/>
              <a:t>26/01/2016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F490-1A98-4E21-8589-DF52B30503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0438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1ADA-FDB6-475C-966D-EABD94BA9FCE}" type="datetimeFigureOut">
              <a:rPr lang="it-IT" smtClean="0"/>
              <a:t>26/01/2016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F490-1A98-4E21-8589-DF52B30503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9274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1ADA-FDB6-475C-966D-EABD94BA9FCE}" type="datetimeFigureOut">
              <a:rPr lang="it-IT" smtClean="0"/>
              <a:t>26/01/2016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F490-1A98-4E21-8589-DF52B30503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8317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1ADA-FDB6-475C-966D-EABD94BA9FCE}" type="datetimeFigureOut">
              <a:rPr lang="it-IT" smtClean="0"/>
              <a:t>26/01/2016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F490-1A98-4E21-8589-DF52B30503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7810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1ADA-FDB6-475C-966D-EABD94BA9FCE}" type="datetimeFigureOut">
              <a:rPr lang="it-IT" smtClean="0"/>
              <a:t>26/01/2016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F490-1A98-4E21-8589-DF52B30503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1828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1ADA-FDB6-475C-966D-EABD94BA9FCE}" type="datetimeFigureOut">
              <a:rPr lang="it-IT" smtClean="0"/>
              <a:t>26/01/2016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F490-1A98-4E21-8589-DF52B30503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5033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1ADA-FDB6-475C-966D-EABD94BA9FCE}" type="datetimeFigureOut">
              <a:rPr lang="it-IT" smtClean="0"/>
              <a:t>26/01/2016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F490-1A98-4E21-8589-DF52B30503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340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1ADA-FDB6-475C-966D-EABD94BA9FCE}" type="datetimeFigureOut">
              <a:rPr lang="it-IT" smtClean="0"/>
              <a:t>26/01/2016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F490-1A98-4E21-8589-DF52B30503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7549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1ADA-FDB6-475C-966D-EABD94BA9FCE}" type="datetimeFigureOut">
              <a:rPr lang="it-IT" smtClean="0"/>
              <a:t>26/01/2016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F490-1A98-4E21-8589-DF52B30503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1729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C1ADA-FDB6-475C-966D-EABD94BA9FCE}" type="datetimeFigureOut">
              <a:rPr lang="it-IT" smtClean="0"/>
              <a:t>26/01/2016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3F490-1A98-4E21-8589-DF52B30503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0599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Progetti tipo C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0403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PIANIFICARE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Usare A* o altro</a:t>
            </a:r>
          </a:p>
          <a:p>
            <a:r>
              <a:rPr lang="it-IT" dirty="0" smtClean="0"/>
              <a:t>In fase di pianificazione usare pensa(…..) che usa conosce ed assume</a:t>
            </a:r>
          </a:p>
          <a:p>
            <a:r>
              <a:rPr lang="it-IT" dirty="0" smtClean="0"/>
              <a:t>In fase di esecuzione usare la base dati dinamica che rappresenta il mondo</a:t>
            </a:r>
          </a:p>
          <a:p>
            <a:r>
              <a:rPr lang="it-IT" dirty="0" smtClean="0"/>
              <a:t>Durante l’ esecuzione imparare con </a:t>
            </a:r>
            <a:r>
              <a:rPr lang="it-IT" dirty="0" err="1" smtClean="0"/>
              <a:t>aggiorna_conoscenza</a:t>
            </a:r>
            <a:r>
              <a:rPr lang="it-IT" dirty="0" smtClean="0"/>
              <a:t> (</a:t>
            </a:r>
            <a:r>
              <a:rPr lang="it-IT" smtClean="0"/>
              <a:t>impara passando da </a:t>
            </a:r>
            <a:r>
              <a:rPr lang="it-IT" dirty="0" smtClean="0"/>
              <a:t>assume a conosce)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82629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it-IT" dirty="0" smtClean="0"/>
              <a:t>Lanciare una storia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 smtClean="0"/>
              <a:t>E’ stata introdotta una rudimentale interfaccia utente, richiamabile con </a:t>
            </a:r>
            <a:r>
              <a:rPr lang="it-IT" dirty="0" err="1" smtClean="0"/>
              <a:t>help_progetto</a:t>
            </a:r>
            <a:r>
              <a:rPr lang="it-IT" dirty="0" smtClean="0"/>
              <a:t>.  Si tratta di lanciare vai(I), dove I è un indice intero che identifica una mappa su cui l’agente si muoverà. Attualmente  sono caricate le mappe 1,2,3  (vai(1), vai(2), vai(3) risultano eseguibili).</a:t>
            </a: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Per debuggare</a:t>
            </a:r>
          </a:p>
          <a:p>
            <a:pPr marL="0" indent="0">
              <a:buNone/>
            </a:pPr>
            <a:r>
              <a:rPr lang="it-IT" dirty="0" err="1" smtClean="0"/>
              <a:t>attiva_debug</a:t>
            </a:r>
            <a:r>
              <a:rPr lang="it-IT" dirty="0" smtClean="0"/>
              <a:t>.</a:t>
            </a:r>
            <a:br>
              <a:rPr lang="it-IT" dirty="0" smtClean="0"/>
            </a:br>
            <a:r>
              <a:rPr lang="it-IT" dirty="0" err="1"/>
              <a:t>d</a:t>
            </a:r>
            <a:r>
              <a:rPr lang="it-IT" dirty="0" err="1" smtClean="0"/>
              <a:t>isattiva_debug</a:t>
            </a:r>
            <a:r>
              <a:rPr lang="it-IT" dirty="0" smtClean="0"/>
              <a:t>.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si possono riscrivere i predicati mostra_...    per </a:t>
            </a:r>
            <a:r>
              <a:rPr lang="it-IT" dirty="0" smtClean="0"/>
              <a:t>personalizzare, vedi di seguito </a:t>
            </a:r>
            <a:endParaRPr lang="it-IT" dirty="0" smtClean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11320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it-IT" sz="2800" b="1" dirty="0" smtClean="0">
                <a:solidFill>
                  <a:schemeClr val="bg1"/>
                </a:solidFill>
              </a:rPr>
              <a:t>APPENDICE: </a:t>
            </a:r>
            <a:r>
              <a:rPr lang="it-IT" sz="2800" b="1" dirty="0">
                <a:solidFill>
                  <a:schemeClr val="bg1"/>
                </a:solidFill>
              </a:rPr>
              <a:t>VISUALIZZAZIONI DI DEFAULT </a:t>
            </a:r>
            <a:r>
              <a:rPr lang="it-IT" sz="2800" b="1" dirty="0" smtClean="0">
                <a:solidFill>
                  <a:schemeClr val="bg1"/>
                </a:solidFill>
              </a:rPr>
              <a:t>USATE </a:t>
            </a:r>
            <a:r>
              <a:rPr lang="it-IT" sz="2800" b="1" dirty="0">
                <a:solidFill>
                  <a:schemeClr val="bg1"/>
                </a:solidFill>
              </a:rPr>
              <a:t>IN ASSENZA DI QUELLE PERSONALIZZATE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93194"/>
            <a:ext cx="10515600" cy="4579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 smtClean="0"/>
              <a:t>Distinguiamo fra:</a:t>
            </a:r>
          </a:p>
          <a:p>
            <a:r>
              <a:rPr lang="it-IT" sz="2400" dirty="0" smtClean="0"/>
              <a:t>Visualizzazione di </a:t>
            </a:r>
            <a:r>
              <a:rPr lang="it-IT" sz="2400" dirty="0" err="1" smtClean="0"/>
              <a:t>debug</a:t>
            </a:r>
            <a:r>
              <a:rPr lang="it-IT" sz="2400" dirty="0" smtClean="0"/>
              <a:t>:  attivata  con «</a:t>
            </a:r>
            <a:r>
              <a:rPr lang="it-IT" sz="2400" dirty="0" err="1" smtClean="0"/>
              <a:t>attiva_debug</a:t>
            </a:r>
            <a:r>
              <a:rPr lang="it-IT" sz="2400" dirty="0" smtClean="0"/>
              <a:t>», «</a:t>
            </a:r>
            <a:r>
              <a:rPr lang="it-IT" sz="2400" dirty="0" err="1" smtClean="0"/>
              <a:t>disattiva_debug</a:t>
            </a:r>
            <a:r>
              <a:rPr lang="it-IT" sz="2400" dirty="0" smtClean="0"/>
              <a:t>», è da usare per debuggare il progetto, esaminando i vari passaggi eseguiti da vai.pl con il vostro progetto; </a:t>
            </a:r>
          </a:p>
          <a:p>
            <a:r>
              <a:rPr lang="it-IT" sz="2400" dirty="0" smtClean="0"/>
              <a:t>Visualizzazione di simulazione o «filmato»:  sostituisce quella che potrebbe essere un filmato di animazione; semplicemente, stampa la sequenza degli stati percorsa dall’agente; la stampa è passo-passo, premendo &lt;RETURN&gt; si avanza ogni volta di un passo.</a:t>
            </a:r>
          </a:p>
          <a:p>
            <a:pPr marL="0" indent="0">
              <a:buNone/>
            </a:pPr>
            <a:r>
              <a:rPr lang="it-IT" sz="2400" dirty="0" smtClean="0"/>
              <a:t>Le visualizzazioni possono essere personalizzate; si raccomanda di personalizzare la visualizzazione del «filmato» per rendere leggibile il comportamento dell’agente. Di seguito trovate come operate per personalizzare le visualizzazioni, sia per la fase di </a:t>
            </a:r>
            <a:r>
              <a:rPr lang="it-IT" sz="2400" dirty="0" err="1" smtClean="0"/>
              <a:t>debug</a:t>
            </a:r>
            <a:r>
              <a:rPr lang="it-IT" sz="2400" dirty="0" smtClean="0"/>
              <a:t>, sia per il «filmato».</a:t>
            </a:r>
            <a:endParaRPr lang="it-IT" dirty="0"/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889234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4126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it-IT" sz="2800" dirty="0" smtClean="0"/>
              <a:t>Modificare le visualizzazioni di default della fase di </a:t>
            </a:r>
            <a:r>
              <a:rPr lang="it-IT" sz="2800" dirty="0" err="1" smtClean="0"/>
              <a:t>debugging</a:t>
            </a:r>
            <a:endParaRPr lang="it-IT" sz="2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249252"/>
            <a:ext cx="10515600" cy="5009880"/>
          </a:xfrm>
        </p:spPr>
        <p:txBody>
          <a:bodyPr>
            <a:normAutofit/>
          </a:bodyPr>
          <a:lstStyle/>
          <a:p>
            <a:r>
              <a:rPr lang="it-IT" sz="2400" dirty="0" smtClean="0"/>
              <a:t>In vai, le chiamate alle visualizzazioni sono implementate come segue:</a:t>
            </a:r>
            <a:br>
              <a:rPr lang="it-IT" sz="2400" dirty="0" smtClean="0"/>
            </a:br>
            <a:r>
              <a:rPr lang="it-IT" sz="2400" dirty="0" smtClean="0"/>
              <a:t/>
            </a:r>
            <a:br>
              <a:rPr lang="it-IT" sz="2400" dirty="0" smtClean="0"/>
            </a:br>
            <a:r>
              <a:rPr lang="it-IT" sz="2400" dirty="0" smtClean="0"/>
              <a:t>catch(&lt;predicato personalizzato&gt;, _, &lt;predicato di default&gt;)</a:t>
            </a:r>
            <a:br>
              <a:rPr lang="it-IT" sz="2400" dirty="0" smtClean="0"/>
            </a:br>
            <a:r>
              <a:rPr lang="it-IT" sz="2400" dirty="0" smtClean="0"/>
              <a:t/>
            </a:r>
            <a:br>
              <a:rPr lang="it-IT" sz="2400" dirty="0" smtClean="0"/>
            </a:br>
            <a:r>
              <a:rPr lang="it-IT" sz="2400" dirty="0" smtClean="0"/>
              <a:t>in questo modo, se voi non avete definito il predicato personalizzato, la chiamata solleva l’eccezione di «predicato non definito», che viene catturata mandando in esecuzione il predicato di default. Ad esempio:</a:t>
            </a:r>
          </a:p>
          <a:p>
            <a:pPr marL="0" indent="0">
              <a:buNone/>
            </a:pPr>
            <a:r>
              <a:rPr lang="it-IT" sz="2400" dirty="0" smtClean="0"/>
              <a:t>	catch(mostra_conoscenza</a:t>
            </a:r>
            <a:r>
              <a:rPr lang="it-IT" sz="2400" dirty="0"/>
              <a:t>,_,</a:t>
            </a:r>
            <a:r>
              <a:rPr lang="it-IT" sz="2400" dirty="0" err="1"/>
              <a:t>d_mostra_conoscenza</a:t>
            </a:r>
            <a:r>
              <a:rPr lang="it-IT" sz="2400" dirty="0"/>
              <a:t>),</a:t>
            </a:r>
            <a:br>
              <a:rPr lang="it-IT" sz="2400" dirty="0"/>
            </a:br>
            <a:r>
              <a:rPr lang="it-IT" sz="2400" dirty="0"/>
              <a:t>                     </a:t>
            </a:r>
            <a:r>
              <a:rPr lang="it-IT" sz="2400" i="1" dirty="0">
                <a:solidFill>
                  <a:srgbClr val="00B050"/>
                </a:solidFill>
              </a:rPr>
              <a:t>%  se voi non definite </a:t>
            </a:r>
            <a:r>
              <a:rPr lang="it-IT" sz="2400" i="1" dirty="0" err="1">
                <a:solidFill>
                  <a:srgbClr val="00B050"/>
                </a:solidFill>
              </a:rPr>
              <a:t>mostra_conoscenza</a:t>
            </a:r>
            <a:r>
              <a:rPr lang="it-IT" sz="2400" i="1" dirty="0">
                <a:solidFill>
                  <a:srgbClr val="00B050"/>
                </a:solidFill>
              </a:rPr>
              <a:t>, viene eseguita</a:t>
            </a:r>
            <a:br>
              <a:rPr lang="it-IT" sz="2400" i="1" dirty="0">
                <a:solidFill>
                  <a:srgbClr val="00B050"/>
                </a:solidFill>
              </a:rPr>
            </a:br>
            <a:r>
              <a:rPr lang="it-IT" sz="2400" i="1" dirty="0">
                <a:solidFill>
                  <a:srgbClr val="00B050"/>
                </a:solidFill>
              </a:rPr>
              <a:t>                     % </a:t>
            </a:r>
            <a:r>
              <a:rPr lang="it-IT" sz="2400" i="1" dirty="0" err="1">
                <a:solidFill>
                  <a:srgbClr val="00B050"/>
                </a:solidFill>
              </a:rPr>
              <a:t>d_mostra_conoscenza</a:t>
            </a:r>
            <a:r>
              <a:rPr lang="it-IT" sz="2400" i="1" dirty="0">
                <a:solidFill>
                  <a:srgbClr val="00B050"/>
                </a:solidFill>
              </a:rPr>
              <a:t>  (d sta per default</a:t>
            </a:r>
            <a:r>
              <a:rPr lang="it-IT" sz="2400" i="1" dirty="0" smtClean="0">
                <a:solidFill>
                  <a:srgbClr val="00B050"/>
                </a:solidFill>
              </a:rPr>
              <a:t>)</a:t>
            </a:r>
          </a:p>
          <a:p>
            <a:pPr marL="0" indent="0">
              <a:buNone/>
            </a:pPr>
            <a:endParaRPr lang="it-IT" sz="2400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it-IT" sz="2400" dirty="0" smtClean="0">
                <a:solidFill>
                  <a:srgbClr val="0070C0"/>
                </a:solidFill>
              </a:rPr>
              <a:t>TROVATE i predicati da definire in modo personalizzato nel punto C) di vai_if.pl</a:t>
            </a:r>
            <a:endParaRPr lang="it-IT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223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8520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it-IT" sz="2800" dirty="0" smtClean="0"/>
              <a:t>MODIFICARE il «filmato»</a:t>
            </a:r>
            <a:endParaRPr lang="it-IT" sz="2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596980"/>
            <a:ext cx="10515600" cy="4579983"/>
          </a:xfrm>
        </p:spPr>
        <p:txBody>
          <a:bodyPr>
            <a:normAutofit lnSpcReduction="10000"/>
          </a:bodyPr>
          <a:lstStyle/>
          <a:p>
            <a:r>
              <a:rPr lang="it-IT" sz="2400" dirty="0" smtClean="0"/>
              <a:t>In vai il «filmato» del comportamento dell’agente per default è simulato stampando la storia percorsa dall’agente stato di conoscenza per stato di conoscenza. </a:t>
            </a:r>
          </a:p>
          <a:p>
            <a:r>
              <a:rPr lang="it-IT" sz="2400" dirty="0" smtClean="0"/>
              <a:t>Ciò avviene con i predicati </a:t>
            </a:r>
            <a:r>
              <a:rPr lang="it-IT" sz="2400" b="1" dirty="0" err="1" smtClean="0"/>
              <a:t>mostra_start</a:t>
            </a:r>
            <a:r>
              <a:rPr lang="it-IT" sz="2400" b="1" dirty="0" smtClean="0"/>
              <a:t> </a:t>
            </a:r>
            <a:r>
              <a:rPr lang="it-IT" sz="2400" dirty="0" smtClean="0"/>
              <a:t>e </a:t>
            </a:r>
            <a:r>
              <a:rPr lang="it-IT" sz="2400" b="1" dirty="0" err="1" smtClean="0"/>
              <a:t>mostra_transizione</a:t>
            </a:r>
            <a:r>
              <a:rPr lang="it-IT" sz="2400" dirty="0" smtClean="0"/>
              <a:t>, riportati nella slide che segue, che usano come default  delle </a:t>
            </a:r>
            <a:r>
              <a:rPr lang="it-IT" sz="2400" dirty="0" err="1" smtClean="0"/>
              <a:t>writeln</a:t>
            </a:r>
            <a:r>
              <a:rPr lang="it-IT" sz="2400" dirty="0" smtClean="0"/>
              <a:t> per mostrare stato e transizione e </a:t>
            </a:r>
            <a:r>
              <a:rPr lang="it-IT" sz="2400" b="1" dirty="0" err="1" smtClean="0"/>
              <a:t>d_mostra_conoscenza</a:t>
            </a:r>
            <a:r>
              <a:rPr lang="it-IT" sz="2400" dirty="0" smtClean="0"/>
              <a:t> per mostrare la conoscenza dell’agente </a:t>
            </a:r>
          </a:p>
          <a:p>
            <a:r>
              <a:rPr lang="it-IT" sz="2400" dirty="0" smtClean="0"/>
              <a:t>E’ possibile personalizzare la visualizzazione definendo </a:t>
            </a:r>
            <a:r>
              <a:rPr lang="it-IT" sz="2400" b="1" dirty="0" err="1" smtClean="0"/>
              <a:t>mostra_conoscenza</a:t>
            </a:r>
            <a:r>
              <a:rPr lang="it-IT" sz="2400" dirty="0" smtClean="0"/>
              <a:t> e </a:t>
            </a:r>
            <a:r>
              <a:rPr lang="it-IT" sz="2400" b="1" dirty="0" err="1" smtClean="0"/>
              <a:t>mostra_transizione_stato</a:t>
            </a:r>
            <a:r>
              <a:rPr lang="it-IT" sz="2400" b="1" dirty="0" smtClean="0"/>
              <a:t> </a:t>
            </a:r>
            <a:r>
              <a:rPr lang="it-IT" sz="2400" dirty="0" smtClean="0"/>
              <a:t>e</a:t>
            </a:r>
            <a:r>
              <a:rPr lang="it-IT" sz="2400" b="1" dirty="0" smtClean="0"/>
              <a:t> mostra stato iniziale </a:t>
            </a:r>
            <a:r>
              <a:rPr lang="it-IT" sz="2400" dirty="0" smtClean="0"/>
              <a:t>o ridefinendo gli interi </a:t>
            </a:r>
            <a:r>
              <a:rPr lang="it-IT" sz="2400" dirty="0" err="1" smtClean="0"/>
              <a:t>mostra_statrt</a:t>
            </a:r>
            <a:r>
              <a:rPr lang="it-IT" sz="2400" dirty="0" smtClean="0"/>
              <a:t> e </a:t>
            </a:r>
            <a:r>
              <a:rPr lang="it-IT" sz="2400" dirty="0" err="1" smtClean="0"/>
              <a:t>mostra_transizione</a:t>
            </a:r>
            <a:endParaRPr lang="it-IT" sz="2400" dirty="0" smtClean="0"/>
          </a:p>
          <a:p>
            <a:pPr lvl="1"/>
            <a:r>
              <a:rPr lang="it-IT" dirty="0" smtClean="0"/>
              <a:t>Nel progetto tipo è stato personalizzato solo </a:t>
            </a:r>
            <a:r>
              <a:rPr lang="it-IT" b="1" dirty="0" err="1" smtClean="0"/>
              <a:t>mostra_conoscenza</a:t>
            </a:r>
            <a:r>
              <a:rPr lang="it-IT" dirty="0" smtClean="0"/>
              <a:t>, che mostra la mappa corrispondente allo stato di conoscenza dell’agente</a:t>
            </a:r>
          </a:p>
          <a:p>
            <a:pPr lvl="1"/>
            <a:r>
              <a:rPr lang="it-IT" dirty="0" smtClean="0"/>
              <a:t>La definizione personalizzata di </a:t>
            </a:r>
            <a:r>
              <a:rPr lang="it-IT" dirty="0" err="1" smtClean="0"/>
              <a:t>mostra_conoscenza</a:t>
            </a:r>
            <a:r>
              <a:rPr lang="it-IT" dirty="0" smtClean="0"/>
              <a:t> ha </a:t>
            </a:r>
            <a:r>
              <a:rPr lang="it-IT" dirty="0"/>
              <a:t>effetto sia sulla fase di simulazione, sia sulla fase di </a:t>
            </a:r>
            <a:r>
              <a:rPr lang="it-IT" dirty="0" err="1" smtClean="0"/>
              <a:t>debugging</a:t>
            </a:r>
            <a:endParaRPr lang="it-IT" dirty="0"/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706951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22291" y="434705"/>
            <a:ext cx="10515600" cy="61850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b="1" dirty="0" err="1"/>
              <a:t>mostra_start</a:t>
            </a:r>
            <a:r>
              <a:rPr lang="it-IT" sz="2000" b="1" dirty="0"/>
              <a:t>(S) </a:t>
            </a:r>
            <a:r>
              <a:rPr lang="it-IT" sz="2000" b="1" dirty="0" smtClean="0"/>
              <a:t>:-</a:t>
            </a:r>
            <a:br>
              <a:rPr lang="it-IT" sz="2000" b="1" dirty="0" smtClean="0"/>
            </a:br>
            <a:r>
              <a:rPr lang="it-IT" sz="2000" b="1" dirty="0" smtClean="0"/>
              <a:t>         </a:t>
            </a:r>
            <a:r>
              <a:rPr lang="it-IT" sz="2000" dirty="0" err="1" smtClean="0"/>
              <a:t>not</a:t>
            </a:r>
            <a:r>
              <a:rPr lang="it-IT" sz="2000" dirty="0" smtClean="0"/>
              <a:t>(</a:t>
            </a:r>
            <a:r>
              <a:rPr lang="it-IT" sz="2000" dirty="0" err="1" smtClean="0"/>
              <a:t>debug_on</a:t>
            </a:r>
            <a:r>
              <a:rPr lang="it-IT" sz="2000" dirty="0"/>
              <a:t>),!,</a:t>
            </a:r>
          </a:p>
          <a:p>
            <a:pPr marL="0" indent="0">
              <a:buNone/>
            </a:pPr>
            <a:r>
              <a:rPr lang="it-IT" sz="2000" dirty="0" smtClean="0"/>
              <a:t>         catch(</a:t>
            </a:r>
            <a:r>
              <a:rPr lang="it-IT" sz="2000" dirty="0" err="1" smtClean="0"/>
              <a:t>mostra_stato_iniziale</a:t>
            </a:r>
            <a:r>
              <a:rPr lang="it-IT" sz="2000" dirty="0" smtClean="0"/>
              <a:t>(S</a:t>
            </a:r>
            <a:r>
              <a:rPr lang="it-IT" sz="2000" dirty="0"/>
              <a:t>), _, </a:t>
            </a:r>
            <a:r>
              <a:rPr lang="it-IT" sz="2000" dirty="0" err="1"/>
              <a:t>writeln</a:t>
            </a:r>
            <a:r>
              <a:rPr lang="it-IT" sz="2000" dirty="0"/>
              <a:t>('START nello </a:t>
            </a:r>
            <a:r>
              <a:rPr lang="it-IT" sz="2000" dirty="0" err="1"/>
              <a:t>stato':S</a:t>
            </a:r>
            <a:r>
              <a:rPr lang="it-IT" sz="2000" dirty="0" smtClean="0"/>
              <a:t>)),</a:t>
            </a:r>
            <a:br>
              <a:rPr lang="it-IT" sz="2000" dirty="0" smtClean="0"/>
            </a:br>
            <a:r>
              <a:rPr lang="it-IT" sz="2000" dirty="0" smtClean="0"/>
              <a:t>         </a:t>
            </a:r>
            <a:r>
              <a:rPr lang="it-IT" sz="2000" i="1" dirty="0">
                <a:solidFill>
                  <a:srgbClr val="00B050"/>
                </a:solidFill>
              </a:rPr>
              <a:t>%  se non definite </a:t>
            </a:r>
            <a:r>
              <a:rPr lang="it-IT" sz="2000" i="1" dirty="0" err="1" smtClean="0">
                <a:solidFill>
                  <a:srgbClr val="00B050"/>
                </a:solidFill>
              </a:rPr>
              <a:t>mostra_stato_iniziale</a:t>
            </a:r>
            <a:r>
              <a:rPr lang="it-IT" sz="2000" i="1" dirty="0" smtClean="0">
                <a:solidFill>
                  <a:srgbClr val="00B050"/>
                </a:solidFill>
              </a:rPr>
              <a:t>(S), </a:t>
            </a:r>
            <a:r>
              <a:rPr lang="it-IT" sz="2000" i="1" dirty="0">
                <a:solidFill>
                  <a:srgbClr val="00B050"/>
                </a:solidFill>
              </a:rPr>
              <a:t>viene stampato 'START nello </a:t>
            </a:r>
            <a:r>
              <a:rPr lang="it-IT" sz="2000" i="1" dirty="0" err="1">
                <a:solidFill>
                  <a:srgbClr val="00B050"/>
                </a:solidFill>
              </a:rPr>
              <a:t>stato':S</a:t>
            </a:r>
            <a:endParaRPr lang="it-IT" sz="2000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it-IT" sz="2000" dirty="0" smtClean="0"/>
              <a:t>         catch(mostra_conoscenza</a:t>
            </a:r>
            <a:r>
              <a:rPr lang="it-IT" sz="2000" dirty="0"/>
              <a:t>,_,</a:t>
            </a:r>
            <a:r>
              <a:rPr lang="it-IT" sz="2000" dirty="0" err="1"/>
              <a:t>d_mostra_conoscenza</a:t>
            </a:r>
            <a:r>
              <a:rPr lang="it-IT" sz="2000" dirty="0" smtClean="0"/>
              <a:t>),</a:t>
            </a:r>
            <a:br>
              <a:rPr lang="it-IT" sz="2000" dirty="0" smtClean="0"/>
            </a:br>
            <a:r>
              <a:rPr lang="it-IT" sz="2000" dirty="0" smtClean="0"/>
              <a:t>          </a:t>
            </a:r>
            <a:r>
              <a:rPr lang="it-IT" sz="2000" i="1" dirty="0">
                <a:solidFill>
                  <a:srgbClr val="00B050"/>
                </a:solidFill>
              </a:rPr>
              <a:t>%  se non definite </a:t>
            </a:r>
            <a:r>
              <a:rPr lang="it-IT" sz="2000" i="1" dirty="0" err="1">
                <a:solidFill>
                  <a:srgbClr val="00B050"/>
                </a:solidFill>
              </a:rPr>
              <a:t>mostra_conoscenza</a:t>
            </a:r>
            <a:r>
              <a:rPr lang="it-IT" sz="2000" i="1" dirty="0">
                <a:solidFill>
                  <a:srgbClr val="00B050"/>
                </a:solidFill>
              </a:rPr>
              <a:t>, viene eseguita </a:t>
            </a:r>
            <a:r>
              <a:rPr lang="it-IT" sz="2000" i="1" dirty="0" err="1">
                <a:solidFill>
                  <a:srgbClr val="00B050"/>
                </a:solidFill>
              </a:rPr>
              <a:t>d_mostra_conoscenza</a:t>
            </a:r>
            <a:r>
              <a:rPr lang="it-IT" sz="2000" i="1" dirty="0">
                <a:solidFill>
                  <a:srgbClr val="00B050"/>
                </a:solidFill>
              </a:rPr>
              <a:t> </a:t>
            </a:r>
            <a:endParaRPr lang="it-IT" sz="2000" dirty="0"/>
          </a:p>
          <a:p>
            <a:pPr marL="0" indent="0">
              <a:buNone/>
            </a:pPr>
            <a:r>
              <a:rPr lang="it-IT" sz="2000" dirty="0" smtClean="0"/>
              <a:t>         </a:t>
            </a:r>
            <a:r>
              <a:rPr lang="it-IT" sz="2000" dirty="0" err="1" smtClean="0"/>
              <a:t>ask</a:t>
            </a:r>
            <a:r>
              <a:rPr lang="it-IT" sz="2000" dirty="0"/>
              <a:t>('&lt;RETURN&gt; per proseguire').</a:t>
            </a:r>
          </a:p>
          <a:p>
            <a:pPr marL="0" indent="0">
              <a:buNone/>
            </a:pPr>
            <a:r>
              <a:rPr lang="it-IT" sz="2000" b="1" dirty="0" err="1"/>
              <a:t>mostra_start</a:t>
            </a:r>
            <a:r>
              <a:rPr lang="it-IT" sz="2000" b="1" dirty="0" smtClean="0"/>
              <a:t>(_).</a:t>
            </a:r>
          </a:p>
          <a:p>
            <a:pPr marL="0" indent="0">
              <a:buNone/>
            </a:pPr>
            <a:endParaRPr lang="it-IT" sz="2000" b="1" dirty="0"/>
          </a:p>
          <a:p>
            <a:pPr marL="0" indent="0">
              <a:buNone/>
            </a:pPr>
            <a:r>
              <a:rPr lang="it-IT" sz="2000" b="1" dirty="0" err="1" smtClean="0"/>
              <a:t>mostra_transizione</a:t>
            </a:r>
            <a:r>
              <a:rPr lang="it-IT" sz="2000" dirty="0" smtClean="0"/>
              <a:t>(S1,A,S2</a:t>
            </a:r>
            <a:r>
              <a:rPr lang="it-IT" sz="2000" dirty="0"/>
              <a:t>) </a:t>
            </a:r>
            <a:r>
              <a:rPr lang="it-IT" sz="2000" dirty="0" smtClean="0"/>
              <a:t>:-</a:t>
            </a:r>
            <a:br>
              <a:rPr lang="it-IT" sz="2000" dirty="0" smtClean="0"/>
            </a:br>
            <a:r>
              <a:rPr lang="it-IT" sz="2000" dirty="0" smtClean="0"/>
              <a:t>        </a:t>
            </a:r>
            <a:r>
              <a:rPr lang="it-IT" sz="2000" dirty="0" err="1" smtClean="0"/>
              <a:t>not</a:t>
            </a:r>
            <a:r>
              <a:rPr lang="it-IT" sz="2000" dirty="0" smtClean="0"/>
              <a:t>(</a:t>
            </a:r>
            <a:r>
              <a:rPr lang="it-IT" sz="2000" dirty="0" err="1" smtClean="0"/>
              <a:t>debug_on</a:t>
            </a:r>
            <a:r>
              <a:rPr lang="it-IT" sz="2000" dirty="0" smtClean="0"/>
              <a:t>),!,  </a:t>
            </a:r>
            <a:r>
              <a:rPr lang="it-IT" sz="2000" i="1" dirty="0" smtClean="0">
                <a:solidFill>
                  <a:srgbClr val="00B050"/>
                </a:solidFill>
              </a:rPr>
              <a:t>%avviene in fase di simulazione e non di </a:t>
            </a:r>
            <a:r>
              <a:rPr lang="it-IT" sz="2000" i="1" dirty="0" err="1" smtClean="0">
                <a:solidFill>
                  <a:srgbClr val="00B050"/>
                </a:solidFill>
              </a:rPr>
              <a:t>debuggin</a:t>
            </a:r>
            <a:endParaRPr lang="it-IT" sz="2000" i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it-IT" sz="2000" i="1" dirty="0">
                <a:solidFill>
                  <a:srgbClr val="00B050"/>
                </a:solidFill>
              </a:rPr>
              <a:t> </a:t>
            </a:r>
            <a:r>
              <a:rPr lang="it-IT" sz="2000" i="1" dirty="0" smtClean="0">
                <a:solidFill>
                  <a:srgbClr val="00B050"/>
                </a:solidFill>
              </a:rPr>
              <a:t>       </a:t>
            </a:r>
            <a:r>
              <a:rPr lang="it-IT" sz="2000" dirty="0" smtClean="0"/>
              <a:t>catch(</a:t>
            </a:r>
            <a:r>
              <a:rPr lang="it-IT" sz="2000" dirty="0" err="1" smtClean="0"/>
              <a:t>mostra_transizione_stato</a:t>
            </a:r>
            <a:r>
              <a:rPr lang="it-IT" sz="2000" dirty="0" smtClean="0"/>
              <a:t>(S1,A,S2), </a:t>
            </a:r>
            <a:r>
              <a:rPr lang="it-IT" sz="2000" dirty="0" err="1" smtClean="0"/>
              <a:t>writeln</a:t>
            </a:r>
            <a:r>
              <a:rPr lang="it-IT" sz="2000" dirty="0"/>
              <a:t>('ESEGUITA ':S1-&gt;A-&gt;S2</a:t>
            </a:r>
            <a:r>
              <a:rPr lang="it-IT" sz="2000" dirty="0" smtClean="0"/>
              <a:t>)),</a:t>
            </a:r>
            <a:br>
              <a:rPr lang="it-IT" sz="2000" dirty="0" smtClean="0"/>
            </a:br>
            <a:r>
              <a:rPr lang="it-IT" sz="2000" dirty="0" smtClean="0"/>
              <a:t>         </a:t>
            </a:r>
            <a:r>
              <a:rPr lang="it-IT" sz="2000" i="1" dirty="0" smtClean="0">
                <a:solidFill>
                  <a:srgbClr val="00B050"/>
                </a:solidFill>
              </a:rPr>
              <a:t>%  se non definite </a:t>
            </a:r>
            <a:r>
              <a:rPr lang="it-IT" sz="2000" i="1" dirty="0" err="1" smtClean="0">
                <a:solidFill>
                  <a:srgbClr val="00B050"/>
                </a:solidFill>
              </a:rPr>
              <a:t>mostra_transizione_stato</a:t>
            </a:r>
            <a:r>
              <a:rPr lang="it-IT" sz="2000" i="1" dirty="0" smtClean="0">
                <a:solidFill>
                  <a:srgbClr val="00B050"/>
                </a:solidFill>
              </a:rPr>
              <a:t>(S1,A,S2), viene stampato</a:t>
            </a:r>
            <a:r>
              <a:rPr lang="it-IT" sz="2000" i="1" dirty="0">
                <a:solidFill>
                  <a:srgbClr val="00B050"/>
                </a:solidFill>
              </a:rPr>
              <a:t> </a:t>
            </a:r>
            <a:r>
              <a:rPr lang="it-IT" sz="2000" i="1" dirty="0" smtClean="0">
                <a:solidFill>
                  <a:srgbClr val="00B050"/>
                </a:solidFill>
              </a:rPr>
              <a:t>'ESEGUITA </a:t>
            </a:r>
            <a:r>
              <a:rPr lang="it-IT" sz="2000" i="1" dirty="0">
                <a:solidFill>
                  <a:srgbClr val="00B050"/>
                </a:solidFill>
              </a:rPr>
              <a:t>':S1-&gt;A-&gt;S2</a:t>
            </a:r>
            <a:r>
              <a:rPr lang="it-IT" sz="2000" i="1" dirty="0" smtClean="0">
                <a:solidFill>
                  <a:srgbClr val="00B050"/>
                </a:solidFill>
              </a:rPr>
              <a:t>))</a:t>
            </a:r>
          </a:p>
          <a:p>
            <a:pPr marL="0" indent="0">
              <a:buNone/>
            </a:pPr>
            <a:r>
              <a:rPr lang="it-IT" sz="2000" i="1" dirty="0">
                <a:solidFill>
                  <a:srgbClr val="00B050"/>
                </a:solidFill>
              </a:rPr>
              <a:t> </a:t>
            </a:r>
            <a:r>
              <a:rPr lang="it-IT" sz="2000" i="1" dirty="0" smtClean="0">
                <a:solidFill>
                  <a:srgbClr val="00B050"/>
                </a:solidFill>
              </a:rPr>
              <a:t>        </a:t>
            </a:r>
            <a:r>
              <a:rPr lang="it-IT" sz="2000" dirty="0" smtClean="0"/>
              <a:t>catch(mostra_conoscenza</a:t>
            </a:r>
            <a:r>
              <a:rPr lang="it-IT" sz="2000" dirty="0"/>
              <a:t>,_,</a:t>
            </a:r>
            <a:r>
              <a:rPr lang="it-IT" sz="2000" dirty="0" err="1"/>
              <a:t>d_mostra_conoscenza</a:t>
            </a:r>
            <a:r>
              <a:rPr lang="it-IT" sz="2000" dirty="0" smtClean="0"/>
              <a:t>),</a:t>
            </a:r>
            <a:endParaRPr lang="it-IT" sz="2000" dirty="0"/>
          </a:p>
          <a:p>
            <a:pPr marL="0" indent="0">
              <a:buNone/>
            </a:pPr>
            <a:r>
              <a:rPr lang="it-IT" sz="2000" dirty="0" smtClean="0"/>
              <a:t>         </a:t>
            </a:r>
            <a:r>
              <a:rPr lang="it-IT" sz="2000" dirty="0" err="1" smtClean="0"/>
              <a:t>ask</a:t>
            </a:r>
            <a:r>
              <a:rPr lang="it-IT" sz="2000" dirty="0"/>
              <a:t>('&lt;RETURN&gt; per proseguire').</a:t>
            </a:r>
          </a:p>
          <a:p>
            <a:pPr marL="0" indent="0">
              <a:buNone/>
            </a:pPr>
            <a:r>
              <a:rPr lang="it-IT" sz="2000" b="1" dirty="0" err="1"/>
              <a:t>mostra_transizione</a:t>
            </a:r>
            <a:r>
              <a:rPr lang="it-IT" sz="2000" dirty="0"/>
              <a:t>(_S1,_A,_S2</a:t>
            </a:r>
            <a:r>
              <a:rPr lang="it-IT" sz="2000" dirty="0" smtClean="0"/>
              <a:t>). </a:t>
            </a:r>
            <a:r>
              <a:rPr lang="it-IT" sz="2000" dirty="0"/>
              <a:t> </a:t>
            </a:r>
            <a:r>
              <a:rPr lang="it-IT" sz="2000" i="1" dirty="0" smtClean="0">
                <a:solidFill>
                  <a:srgbClr val="00B050"/>
                </a:solidFill>
              </a:rPr>
              <a:t>%in fase di </a:t>
            </a:r>
            <a:r>
              <a:rPr lang="it-IT" sz="2000" i="1" dirty="0" err="1" smtClean="0">
                <a:solidFill>
                  <a:srgbClr val="00B050"/>
                </a:solidFill>
              </a:rPr>
              <a:t>debug</a:t>
            </a:r>
            <a:r>
              <a:rPr lang="it-IT" sz="2000" i="1" dirty="0" smtClean="0">
                <a:solidFill>
                  <a:srgbClr val="00B050"/>
                </a:solidFill>
              </a:rPr>
              <a:t> ha successo senza far nulla </a:t>
            </a:r>
            <a:endParaRPr lang="it-IT" sz="20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623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274974"/>
            <a:ext cx="10515600" cy="793974"/>
          </a:xfrm>
        </p:spPr>
        <p:txBody>
          <a:bodyPr>
            <a:normAutofit/>
          </a:bodyPr>
          <a:lstStyle/>
          <a:p>
            <a:r>
              <a:rPr lang="it-IT" sz="2800" dirty="0" smtClean="0"/>
              <a:t>I tipi</a:t>
            </a:r>
            <a:endParaRPr lang="it-IT" sz="2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79867" y="1068948"/>
            <a:ext cx="10515600" cy="54735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000" dirty="0" err="1" smtClean="0">
                <a:solidFill>
                  <a:srgbClr val="FF0000"/>
                </a:solidFill>
              </a:rPr>
              <a:t>type</a:t>
            </a:r>
            <a:r>
              <a:rPr lang="it-IT" sz="2000" dirty="0" smtClean="0">
                <a:solidFill>
                  <a:srgbClr val="FF0000"/>
                </a:solidFill>
              </a:rPr>
              <a:t> stato.       	</a:t>
            </a:r>
            <a:r>
              <a:rPr lang="it-IT" sz="2000" i="1" dirty="0" smtClean="0">
                <a:solidFill>
                  <a:srgbClr val="00B050"/>
                </a:solidFill>
              </a:rPr>
              <a:t>% gli stati mondo-agente</a:t>
            </a:r>
          </a:p>
          <a:p>
            <a:pPr marL="0" indent="0">
              <a:buNone/>
            </a:pPr>
            <a:r>
              <a:rPr lang="it-IT" sz="2000" dirty="0" err="1" smtClean="0">
                <a:solidFill>
                  <a:srgbClr val="FF0000"/>
                </a:solidFill>
              </a:rPr>
              <a:t>type</a:t>
            </a:r>
            <a:r>
              <a:rPr lang="it-IT" sz="2000" dirty="0" smtClean="0">
                <a:solidFill>
                  <a:srgbClr val="FF0000"/>
                </a:solidFill>
              </a:rPr>
              <a:t> decisione.   </a:t>
            </a:r>
            <a:r>
              <a:rPr lang="it-IT" sz="2000" i="1" dirty="0" smtClean="0">
                <a:solidFill>
                  <a:srgbClr val="00B050"/>
                </a:solidFill>
              </a:rPr>
              <a:t>% le decisioni possibili dell'agente</a:t>
            </a:r>
          </a:p>
          <a:p>
            <a:pPr marL="0" indent="0">
              <a:buNone/>
            </a:pPr>
            <a:r>
              <a:rPr lang="it-IT" sz="2000" dirty="0" err="1" smtClean="0">
                <a:solidFill>
                  <a:srgbClr val="FF0000"/>
                </a:solidFill>
              </a:rPr>
              <a:t>type</a:t>
            </a:r>
            <a:r>
              <a:rPr lang="it-IT" sz="2000" dirty="0" smtClean="0">
                <a:solidFill>
                  <a:srgbClr val="FF0000"/>
                </a:solidFill>
              </a:rPr>
              <a:t> </a:t>
            </a:r>
            <a:r>
              <a:rPr lang="it-IT" sz="2000" dirty="0" err="1" smtClean="0">
                <a:solidFill>
                  <a:srgbClr val="FF0000"/>
                </a:solidFill>
              </a:rPr>
              <a:t>info_inizio</a:t>
            </a:r>
            <a:r>
              <a:rPr lang="it-IT" sz="2000" dirty="0" smtClean="0">
                <a:solidFill>
                  <a:srgbClr val="FF0000"/>
                </a:solidFill>
              </a:rPr>
              <a:t>. </a:t>
            </a:r>
            <a:r>
              <a:rPr lang="it-IT" sz="2000" i="1" dirty="0" smtClean="0">
                <a:solidFill>
                  <a:srgbClr val="00B050"/>
                </a:solidFill>
              </a:rPr>
              <a:t>% informazioni da fornire all'inizio storia</a:t>
            </a:r>
          </a:p>
          <a:p>
            <a:pPr marL="0" indent="0">
              <a:buNone/>
            </a:pPr>
            <a:r>
              <a:rPr lang="it-IT" sz="2000" dirty="0" err="1">
                <a:solidFill>
                  <a:srgbClr val="FF0000"/>
                </a:solidFill>
              </a:rPr>
              <a:t>t</a:t>
            </a:r>
            <a:r>
              <a:rPr lang="it-IT" sz="2000" dirty="0" err="1" smtClean="0">
                <a:solidFill>
                  <a:srgbClr val="FF0000"/>
                </a:solidFill>
              </a:rPr>
              <a:t>ype</a:t>
            </a:r>
            <a:r>
              <a:rPr lang="it-IT" sz="2000" dirty="0" smtClean="0">
                <a:solidFill>
                  <a:srgbClr val="FF0000"/>
                </a:solidFill>
              </a:rPr>
              <a:t> assumibile.  </a:t>
            </a:r>
            <a:r>
              <a:rPr lang="it-IT" sz="2000" i="1" dirty="0" smtClean="0">
                <a:solidFill>
                  <a:srgbClr val="00B050"/>
                </a:solidFill>
              </a:rPr>
              <a:t>% </a:t>
            </a:r>
            <a:r>
              <a:rPr lang="it-IT" sz="2000" i="1" dirty="0" err="1" smtClean="0">
                <a:solidFill>
                  <a:srgbClr val="00B050"/>
                </a:solidFill>
              </a:rPr>
              <a:t>metatipo</a:t>
            </a:r>
            <a:r>
              <a:rPr lang="it-IT" sz="2000" i="1" dirty="0" smtClean="0">
                <a:solidFill>
                  <a:srgbClr val="00B050"/>
                </a:solidFill>
              </a:rPr>
              <a:t> per i predicati assumibili</a:t>
            </a:r>
            <a:endParaRPr lang="it-IT" sz="2000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it-IT" sz="2000" dirty="0" err="1" smtClean="0"/>
              <a:t>type</a:t>
            </a:r>
            <a:r>
              <a:rPr lang="it-IT" sz="2000" dirty="0" smtClean="0"/>
              <a:t> [  %%  INIZIANO DECISIONI</a:t>
            </a:r>
            <a:br>
              <a:rPr lang="it-IT" sz="2000" dirty="0" smtClean="0"/>
            </a:br>
            <a:r>
              <a:rPr lang="it-IT" sz="2000" dirty="0" smtClean="0"/>
              <a:t>          impossibile(decisione),</a:t>
            </a:r>
            <a:br>
              <a:rPr lang="it-IT" sz="2000" dirty="0" smtClean="0"/>
            </a:br>
            <a:r>
              <a:rPr lang="it-IT" sz="2000" dirty="0" smtClean="0"/>
              <a:t>          eseguita(decisione),</a:t>
            </a:r>
            <a:br>
              <a:rPr lang="it-IT" sz="2000" dirty="0" smtClean="0"/>
            </a:br>
            <a:r>
              <a:rPr lang="it-IT" sz="2000" dirty="0" smtClean="0"/>
              <a:t>          fallita(decisione, list(decisione)),</a:t>
            </a:r>
            <a:br>
              <a:rPr lang="it-IT" sz="2000" dirty="0" smtClean="0"/>
            </a:br>
            <a:r>
              <a:rPr lang="it-IT" sz="2000" dirty="0" smtClean="0"/>
              <a:t>          </a:t>
            </a:r>
            <a:r>
              <a:rPr lang="it-IT" sz="2000" dirty="0" err="1" smtClean="0"/>
              <a:t>inizio_storia</a:t>
            </a:r>
            <a:r>
              <a:rPr lang="it-IT" sz="2000" dirty="0" smtClean="0"/>
              <a:t>(</a:t>
            </a:r>
            <a:r>
              <a:rPr lang="it-IT" sz="2000" dirty="0" err="1" smtClean="0"/>
              <a:t>info_inizio</a:t>
            </a:r>
            <a:r>
              <a:rPr lang="it-IT" sz="2000" dirty="0" smtClean="0"/>
              <a:t>),</a:t>
            </a:r>
          </a:p>
          <a:p>
            <a:pPr marL="0" indent="0">
              <a:buNone/>
            </a:pPr>
            <a:r>
              <a:rPr lang="it-IT" sz="2000" dirty="0" smtClean="0"/>
              <a:t>          %% EVENTI INTERMEDI, NON INIZIANO DECISIONI</a:t>
            </a:r>
            <a:br>
              <a:rPr lang="it-IT" sz="2000" dirty="0" smtClean="0"/>
            </a:br>
            <a:r>
              <a:rPr lang="it-IT" sz="2000" dirty="0" smtClean="0"/>
              <a:t>          deciso(decisione),</a:t>
            </a:r>
            <a:br>
              <a:rPr lang="it-IT" sz="2000" dirty="0" smtClean="0"/>
            </a:br>
            <a:r>
              <a:rPr lang="it-IT" sz="2000" dirty="0" smtClean="0"/>
              <a:t>          pianificata(decisione, list(decisione)),</a:t>
            </a:r>
            <a:br>
              <a:rPr lang="it-IT" sz="2000" dirty="0" smtClean="0"/>
            </a:br>
            <a:r>
              <a:rPr lang="it-IT" sz="2000" dirty="0" smtClean="0"/>
              <a:t>          transizione(stato, decisione, stato),</a:t>
            </a:r>
            <a:br>
              <a:rPr lang="it-IT" sz="2000" dirty="0" smtClean="0"/>
            </a:br>
            <a:r>
              <a:rPr lang="it-IT" sz="2000" dirty="0" smtClean="0"/>
              <a:t>          stop(</a:t>
            </a:r>
            <a:r>
              <a:rPr lang="it-IT" sz="2000" dirty="0" err="1" smtClean="0"/>
              <a:t>stato,list</a:t>
            </a:r>
            <a:r>
              <a:rPr lang="it-IT" sz="2000" dirty="0" smtClean="0"/>
              <a:t>(evento)) ]: evento.</a:t>
            </a:r>
          </a:p>
          <a:p>
            <a:pPr marL="0" indent="0">
              <a:buNone/>
            </a:pPr>
            <a:r>
              <a:rPr lang="it-IT" sz="2000" dirty="0" err="1" smtClean="0"/>
              <a:t>type</a:t>
            </a:r>
            <a:r>
              <a:rPr lang="it-IT" sz="2000" dirty="0" smtClean="0"/>
              <a:t> [ {assumibile}, non(assunzione)]: assunzione.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531584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274974"/>
            <a:ext cx="10515600" cy="793974"/>
          </a:xfrm>
        </p:spPr>
        <p:txBody>
          <a:bodyPr>
            <a:normAutofit/>
          </a:bodyPr>
          <a:lstStyle/>
          <a:p>
            <a:r>
              <a:rPr lang="it-IT" sz="2800" dirty="0" smtClean="0"/>
              <a:t>Partenza</a:t>
            </a:r>
            <a:endParaRPr lang="it-IT" sz="2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79867" y="1068948"/>
            <a:ext cx="10515600" cy="54735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000" dirty="0" smtClean="0"/>
              <a:t>start(Avvio) :-</a:t>
            </a:r>
          </a:p>
          <a:p>
            <a:pPr marL="0" indent="0">
              <a:buNone/>
            </a:pPr>
            <a:r>
              <a:rPr lang="it-IT" sz="2000" dirty="0"/>
              <a:t> </a:t>
            </a:r>
            <a:r>
              <a:rPr lang="it-IT" sz="2000" dirty="0" smtClean="0"/>
              <a:t>              </a:t>
            </a:r>
            <a:r>
              <a:rPr lang="it-IT" sz="2000" b="1" dirty="0" err="1" smtClean="0">
                <a:solidFill>
                  <a:srgbClr val="FF0000"/>
                </a:solidFill>
              </a:rPr>
              <a:t>stato_iniziale</a:t>
            </a:r>
            <a:r>
              <a:rPr lang="it-IT" sz="2000" b="1" dirty="0" smtClean="0">
                <a:solidFill>
                  <a:srgbClr val="FF0000"/>
                </a:solidFill>
              </a:rPr>
              <a:t>(S0,Avvio),  </a:t>
            </a:r>
            <a:r>
              <a:rPr lang="it-IT" sz="2000" dirty="0" smtClean="0"/>
              <a:t>    % stato iniziale dal progetto</a:t>
            </a:r>
          </a:p>
          <a:p>
            <a:pPr marL="0" indent="0">
              <a:buNone/>
            </a:pPr>
            <a:r>
              <a:rPr lang="it-IT" sz="2000" dirty="0" smtClean="0"/>
              <a:t>	</a:t>
            </a:r>
            <a:r>
              <a:rPr lang="it-IT" sz="2000" b="1" dirty="0" smtClean="0"/>
              <a:t>ricorda(S0,[],</a:t>
            </a:r>
            <a:r>
              <a:rPr lang="it-IT" sz="2000" b="1" dirty="0" err="1" smtClean="0"/>
              <a:t>inizio_storia</a:t>
            </a:r>
            <a:r>
              <a:rPr lang="it-IT" sz="2000" b="1" dirty="0" smtClean="0"/>
              <a:t>(Avvio), Storia0),</a:t>
            </a:r>
          </a:p>
          <a:p>
            <a:pPr marL="0" indent="0">
              <a:buNone/>
            </a:pPr>
            <a:r>
              <a:rPr lang="it-IT" sz="2000" dirty="0" smtClean="0"/>
              <a:t>	vai(S0, Storia0).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268821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274974"/>
            <a:ext cx="10515600" cy="793974"/>
          </a:xfrm>
        </p:spPr>
        <p:txBody>
          <a:bodyPr>
            <a:normAutofit/>
          </a:bodyPr>
          <a:lstStyle/>
          <a:p>
            <a:r>
              <a:rPr lang="it-IT" sz="2800" dirty="0" smtClean="0"/>
              <a:t>Il ciclo decidi-pianifica-esegui</a:t>
            </a:r>
            <a:endParaRPr lang="it-IT" sz="2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79867" y="1068948"/>
            <a:ext cx="10515600" cy="54735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000" dirty="0" smtClean="0"/>
              <a:t>vai(Stato, Storia) :-</a:t>
            </a:r>
            <a:br>
              <a:rPr lang="it-IT" sz="2000" dirty="0" smtClean="0"/>
            </a:br>
            <a:r>
              <a:rPr lang="it-IT" sz="2000" dirty="0" smtClean="0"/>
              <a:t>     decidi(Stato, Storia, Decisione),</a:t>
            </a:r>
          </a:p>
          <a:p>
            <a:pPr marL="0" indent="0">
              <a:buNone/>
            </a:pPr>
            <a:r>
              <a:rPr lang="it-IT" sz="2000" dirty="0" smtClean="0"/>
              <a:t>     (	fine(Decisione),!  </a:t>
            </a:r>
            <a:r>
              <a:rPr lang="it-IT" sz="2000" i="1" dirty="0" smtClean="0">
                <a:solidFill>
                  <a:srgbClr val="00B050"/>
                </a:solidFill>
              </a:rPr>
              <a:t>% l'agente ha deciso di finire</a:t>
            </a:r>
            <a:br>
              <a:rPr lang="it-IT" sz="2000" i="1" dirty="0" smtClean="0">
                <a:solidFill>
                  <a:srgbClr val="00B050"/>
                </a:solidFill>
              </a:rPr>
            </a:br>
            <a:r>
              <a:rPr lang="it-IT" sz="2000" dirty="0" smtClean="0"/>
              <a:t>                </a:t>
            </a:r>
            <a:r>
              <a:rPr lang="it-IT" sz="2000" dirty="0" err="1" smtClean="0"/>
              <a:t>mostra_fine</a:t>
            </a:r>
            <a:r>
              <a:rPr lang="it-IT" sz="2000" dirty="0" smtClean="0"/>
              <a:t>(</a:t>
            </a:r>
            <a:r>
              <a:rPr lang="it-IT" sz="2000" dirty="0" err="1" smtClean="0"/>
              <a:t>Stato,Decisione,Storia</a:t>
            </a:r>
            <a:r>
              <a:rPr lang="it-IT" sz="2000" dirty="0" smtClean="0"/>
              <a:t>)</a:t>
            </a:r>
          </a:p>
          <a:p>
            <a:pPr marL="0" indent="0">
              <a:buNone/>
            </a:pPr>
            <a:r>
              <a:rPr lang="it-IT" sz="2000" dirty="0"/>
              <a:t> </a:t>
            </a:r>
            <a:r>
              <a:rPr lang="it-IT" sz="2000" dirty="0" smtClean="0"/>
              <a:t>     ;        </a:t>
            </a:r>
            <a:r>
              <a:rPr lang="it-IT" sz="2000" i="1" dirty="0" smtClean="0">
                <a:solidFill>
                  <a:srgbClr val="00B050"/>
                </a:solidFill>
              </a:rPr>
              <a:t>% l'agente non ha deciso di finire e pianifica e attua la decisione</a:t>
            </a:r>
          </a:p>
          <a:p>
            <a:pPr marL="0" indent="0">
              <a:buNone/>
            </a:pPr>
            <a:r>
              <a:rPr lang="it-IT" sz="2000" dirty="0"/>
              <a:t>	</a:t>
            </a:r>
            <a:r>
              <a:rPr lang="it-IT" sz="2000" dirty="0" smtClean="0"/>
              <a:t>(   pianifica(Stato, Storia, Decisione, Piano) -&gt;</a:t>
            </a:r>
            <a:br>
              <a:rPr lang="it-IT" sz="2000" dirty="0" smtClean="0"/>
            </a:br>
            <a:r>
              <a:rPr lang="it-IT" sz="2000" dirty="0" smtClean="0"/>
              <a:t>                    </a:t>
            </a:r>
            <a:r>
              <a:rPr lang="it-IT" sz="2000" i="1" dirty="0" smtClean="0">
                <a:solidFill>
                  <a:srgbClr val="00B050"/>
                </a:solidFill>
              </a:rPr>
              <a:t>%  vi è un piano di attuazione della Decisione;</a:t>
            </a:r>
            <a:br>
              <a:rPr lang="it-IT" sz="2000" i="1" dirty="0" smtClean="0">
                <a:solidFill>
                  <a:srgbClr val="00B050"/>
                </a:solidFill>
              </a:rPr>
            </a:br>
            <a:r>
              <a:rPr lang="it-IT" sz="2000" dirty="0" smtClean="0"/>
              <a:t>                      </a:t>
            </a:r>
            <a:r>
              <a:rPr lang="it-IT" sz="2000" b="1" dirty="0" smtClean="0"/>
              <a:t>ricorda(Stato, Storia, pianificata(</a:t>
            </a:r>
            <a:r>
              <a:rPr lang="it-IT" sz="2000" b="1" dirty="0" err="1" smtClean="0"/>
              <a:t>Decisione,Piano</a:t>
            </a:r>
            <a:r>
              <a:rPr lang="it-IT" sz="2000" b="1" dirty="0" smtClean="0"/>
              <a:t>), </a:t>
            </a:r>
            <a:r>
              <a:rPr lang="it-IT" sz="2000" b="1" dirty="0" err="1" smtClean="0"/>
              <a:t>PStoria</a:t>
            </a:r>
            <a:r>
              <a:rPr lang="it-IT" sz="2000" b="1" dirty="0" smtClean="0"/>
              <a:t>),</a:t>
            </a:r>
            <a:br>
              <a:rPr lang="it-IT" sz="2000" b="1" dirty="0" smtClean="0"/>
            </a:br>
            <a:r>
              <a:rPr lang="it-IT" sz="2000" dirty="0" smtClean="0"/>
              <a:t>                      esegui(Stato, </a:t>
            </a:r>
            <a:r>
              <a:rPr lang="it-IT" sz="2000" dirty="0" err="1" smtClean="0"/>
              <a:t>PStoria</a:t>
            </a:r>
            <a:r>
              <a:rPr lang="it-IT" sz="2000" dirty="0" smtClean="0"/>
              <a:t>, Decisione, Piano, </a:t>
            </a:r>
            <a:r>
              <a:rPr lang="it-IT" sz="2000" dirty="0" err="1" smtClean="0"/>
              <a:t>NStato</a:t>
            </a:r>
            <a:r>
              <a:rPr lang="it-IT" sz="2000" dirty="0" smtClean="0"/>
              <a:t>, </a:t>
            </a:r>
            <a:r>
              <a:rPr lang="it-IT" sz="2000" dirty="0" err="1" smtClean="0"/>
              <a:t>NStoria</a:t>
            </a:r>
            <a:r>
              <a:rPr lang="it-IT" sz="2000" dirty="0" smtClean="0"/>
              <a:t>)</a:t>
            </a:r>
          </a:p>
          <a:p>
            <a:pPr marL="0" indent="0">
              <a:buNone/>
            </a:pPr>
            <a:r>
              <a:rPr lang="it-IT" sz="2000" dirty="0" smtClean="0"/>
              <a:t>	;    </a:t>
            </a:r>
            <a:r>
              <a:rPr lang="it-IT" sz="2000" i="1" dirty="0" smtClean="0">
                <a:solidFill>
                  <a:srgbClr val="00B050"/>
                </a:solidFill>
              </a:rPr>
              <a:t>%  non vi è un piano di attuazione della decisione;</a:t>
            </a:r>
            <a:br>
              <a:rPr lang="it-IT" sz="2000" i="1" dirty="0" smtClean="0">
                <a:solidFill>
                  <a:srgbClr val="00B050"/>
                </a:solidFill>
              </a:rPr>
            </a:br>
            <a:r>
              <a:rPr lang="it-IT" sz="2000" i="1" dirty="0" smtClean="0">
                <a:solidFill>
                  <a:srgbClr val="00B050"/>
                </a:solidFill>
              </a:rPr>
              <a:t>                     %  l'agente non cambia stato e ricorda </a:t>
            </a:r>
            <a:r>
              <a:rPr lang="it-IT" sz="2000" i="1" dirty="0" err="1" smtClean="0">
                <a:solidFill>
                  <a:srgbClr val="00B050"/>
                </a:solidFill>
              </a:rPr>
              <a:t>l'impossibilita‘</a:t>
            </a:r>
            <a:r>
              <a:rPr lang="it-IT" sz="2000" i="1" dirty="0" smtClean="0">
                <a:solidFill>
                  <a:srgbClr val="00B050"/>
                </a:solidFill>
              </a:rPr>
              <a:t/>
            </a:r>
            <a:br>
              <a:rPr lang="it-IT" sz="2000" i="1" dirty="0" smtClean="0">
                <a:solidFill>
                  <a:srgbClr val="00B050"/>
                </a:solidFill>
              </a:rPr>
            </a:br>
            <a:r>
              <a:rPr lang="it-IT" sz="2000" dirty="0" smtClean="0"/>
              <a:t>                      </a:t>
            </a:r>
            <a:r>
              <a:rPr lang="it-IT" sz="2000" dirty="0" err="1" smtClean="0"/>
              <a:t>NStato</a:t>
            </a:r>
            <a:r>
              <a:rPr lang="it-IT" sz="2000" dirty="0" smtClean="0"/>
              <a:t>=Stato,</a:t>
            </a:r>
            <a:br>
              <a:rPr lang="it-IT" sz="2000" dirty="0" smtClean="0"/>
            </a:br>
            <a:r>
              <a:rPr lang="it-IT" sz="2000" dirty="0" smtClean="0"/>
              <a:t>                      </a:t>
            </a:r>
            <a:r>
              <a:rPr lang="it-IT" sz="2000" b="1" dirty="0" smtClean="0"/>
              <a:t>ricorda(Stato, Storia, impossibile(Decisione), </a:t>
            </a:r>
            <a:r>
              <a:rPr lang="it-IT" sz="2000" b="1" dirty="0" err="1" smtClean="0"/>
              <a:t>NStoria</a:t>
            </a:r>
            <a:r>
              <a:rPr lang="it-IT" sz="2000" b="1" dirty="0" smtClean="0"/>
              <a:t>)</a:t>
            </a:r>
          </a:p>
          <a:p>
            <a:pPr marL="0" indent="0">
              <a:buNone/>
            </a:pPr>
            <a:r>
              <a:rPr lang="it-IT" sz="2000" dirty="0" smtClean="0"/>
              <a:t>	), !,</a:t>
            </a:r>
          </a:p>
          <a:p>
            <a:pPr marL="0" indent="0">
              <a:buNone/>
            </a:pPr>
            <a:r>
              <a:rPr lang="it-IT" sz="2000" dirty="0"/>
              <a:t> </a:t>
            </a:r>
            <a:r>
              <a:rPr lang="it-IT" sz="2000" dirty="0" smtClean="0"/>
              <a:t>       </a:t>
            </a:r>
            <a:r>
              <a:rPr lang="it-IT" sz="2000" i="1" dirty="0" smtClean="0">
                <a:solidFill>
                  <a:srgbClr val="00B050"/>
                </a:solidFill>
              </a:rPr>
              <a:t>% e la storia prosegue</a:t>
            </a:r>
            <a:br>
              <a:rPr lang="it-IT" sz="2000" i="1" dirty="0" smtClean="0">
                <a:solidFill>
                  <a:srgbClr val="00B050"/>
                </a:solidFill>
              </a:rPr>
            </a:br>
            <a:r>
              <a:rPr lang="it-IT" sz="2000" dirty="0" smtClean="0"/>
              <a:t>        vai(</a:t>
            </a:r>
            <a:r>
              <a:rPr lang="it-IT" sz="2000" dirty="0" err="1" smtClean="0"/>
              <a:t>NStato</a:t>
            </a:r>
            <a:r>
              <a:rPr lang="it-IT" sz="2000" dirty="0" smtClean="0"/>
              <a:t>, </a:t>
            </a:r>
            <a:r>
              <a:rPr lang="it-IT" sz="2000" dirty="0" err="1" smtClean="0"/>
              <a:t>NStoria</a:t>
            </a:r>
            <a:r>
              <a:rPr lang="it-IT" sz="2000" dirty="0" smtClean="0"/>
              <a:t>)    ).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055795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274974"/>
            <a:ext cx="10515600" cy="793974"/>
          </a:xfrm>
        </p:spPr>
        <p:txBody>
          <a:bodyPr>
            <a:normAutofit/>
          </a:bodyPr>
          <a:lstStyle/>
          <a:p>
            <a:r>
              <a:rPr lang="it-IT" sz="2800" dirty="0" smtClean="0"/>
              <a:t>Il ciclo esegui</a:t>
            </a:r>
            <a:endParaRPr lang="it-IT" sz="2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79867" y="1068948"/>
            <a:ext cx="10515600" cy="54735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000" dirty="0" smtClean="0"/>
              <a:t>esegui(</a:t>
            </a:r>
            <a:r>
              <a:rPr lang="it-IT" sz="2000" dirty="0" err="1" smtClean="0"/>
              <a:t>Stato,Storia</a:t>
            </a:r>
            <a:r>
              <a:rPr lang="it-IT" sz="2000" dirty="0" smtClean="0"/>
              <a:t>, Decisione, [</a:t>
            </a:r>
            <a:r>
              <a:rPr lang="it-IT" sz="2000" dirty="0" err="1" smtClean="0"/>
              <a:t>A|Piano</a:t>
            </a:r>
            <a:r>
              <a:rPr lang="it-IT" sz="2000" dirty="0" smtClean="0"/>
              <a:t>], </a:t>
            </a:r>
            <a:r>
              <a:rPr lang="it-IT" sz="2000" dirty="0" err="1" smtClean="0"/>
              <a:t>NStato</a:t>
            </a:r>
            <a:r>
              <a:rPr lang="it-IT" sz="2000" dirty="0" smtClean="0"/>
              <a:t>, </a:t>
            </a:r>
            <a:r>
              <a:rPr lang="it-IT" sz="2000" dirty="0" err="1" smtClean="0"/>
              <a:t>NStoria</a:t>
            </a:r>
            <a:r>
              <a:rPr lang="it-IT" sz="2000" dirty="0" smtClean="0"/>
              <a:t>) :-</a:t>
            </a:r>
            <a:br>
              <a:rPr lang="it-IT" sz="2000" dirty="0" smtClean="0"/>
            </a:br>
            <a:r>
              <a:rPr lang="it-IT" sz="2000" dirty="0" smtClean="0"/>
              <a:t>               </a:t>
            </a:r>
            <a:r>
              <a:rPr lang="it-IT" sz="2000" dirty="0" err="1" smtClean="0"/>
              <a:t>esegui_azione</a:t>
            </a:r>
            <a:r>
              <a:rPr lang="it-IT" sz="2000" dirty="0" smtClean="0"/>
              <a:t>(Stato, Storia, A, </a:t>
            </a:r>
            <a:r>
              <a:rPr lang="it-IT" sz="2000" dirty="0" err="1" smtClean="0"/>
              <a:t>AStato</a:t>
            </a:r>
            <a:r>
              <a:rPr lang="it-IT" sz="2000" dirty="0" smtClean="0"/>
              <a:t>), !,</a:t>
            </a:r>
            <a:br>
              <a:rPr lang="it-IT" sz="2000" dirty="0" smtClean="0"/>
            </a:br>
            <a:r>
              <a:rPr lang="it-IT" sz="2000" dirty="0" smtClean="0"/>
              <a:t>               </a:t>
            </a:r>
            <a:r>
              <a:rPr lang="it-IT" sz="2000" b="1" dirty="0" smtClean="0"/>
              <a:t>ricorda(Stato, Storia, transizione(Stato, A, </a:t>
            </a:r>
            <a:r>
              <a:rPr lang="it-IT" sz="2000" b="1" dirty="0" err="1" smtClean="0"/>
              <a:t>AStato</a:t>
            </a:r>
            <a:r>
              <a:rPr lang="it-IT" sz="2000" b="1" dirty="0" smtClean="0"/>
              <a:t>), </a:t>
            </a:r>
            <a:r>
              <a:rPr lang="it-IT" sz="2000" b="1" dirty="0" err="1" smtClean="0"/>
              <a:t>AStoria</a:t>
            </a:r>
            <a:r>
              <a:rPr lang="it-IT" sz="2000" b="1" dirty="0" smtClean="0"/>
              <a:t>),</a:t>
            </a:r>
            <a:br>
              <a:rPr lang="it-IT" sz="2000" b="1" dirty="0" smtClean="0"/>
            </a:br>
            <a:r>
              <a:rPr lang="it-IT" sz="2000" dirty="0" smtClean="0"/>
              <a:t>               esegui(</a:t>
            </a:r>
            <a:r>
              <a:rPr lang="it-IT" sz="2000" dirty="0" err="1" smtClean="0"/>
              <a:t>AStato,AStoria,Decisione,Piano,NStato,NStoria</a:t>
            </a:r>
            <a:r>
              <a:rPr lang="it-IT" sz="2000" dirty="0" smtClean="0"/>
              <a:t>).</a:t>
            </a:r>
          </a:p>
          <a:p>
            <a:pPr marL="0" indent="0">
              <a:buNone/>
            </a:pPr>
            <a:r>
              <a:rPr lang="it-IT" sz="2000" dirty="0" smtClean="0"/>
              <a:t>esegui(</a:t>
            </a:r>
            <a:r>
              <a:rPr lang="it-IT" sz="2000" dirty="0" err="1" smtClean="0"/>
              <a:t>Stato,Storia,Decisione</a:t>
            </a:r>
            <a:r>
              <a:rPr lang="it-IT" sz="2000" dirty="0" smtClean="0"/>
              <a:t>, [</a:t>
            </a:r>
            <a:r>
              <a:rPr lang="it-IT" sz="2000" dirty="0" err="1" smtClean="0"/>
              <a:t>A|Piano</a:t>
            </a:r>
            <a:r>
              <a:rPr lang="it-IT" sz="2000" dirty="0" smtClean="0"/>
              <a:t>], Stato, </a:t>
            </a:r>
            <a:r>
              <a:rPr lang="it-IT" sz="2000" dirty="0" err="1" smtClean="0"/>
              <a:t>NStoria</a:t>
            </a:r>
            <a:r>
              <a:rPr lang="it-IT" sz="2000" dirty="0" smtClean="0"/>
              <a:t>) :-</a:t>
            </a:r>
            <a:br>
              <a:rPr lang="it-IT" sz="2000" dirty="0" smtClean="0"/>
            </a:br>
            <a:r>
              <a:rPr lang="it-IT" sz="2000" dirty="0" smtClean="0"/>
              <a:t>               </a:t>
            </a:r>
            <a:r>
              <a:rPr lang="it-IT" sz="2000" b="1" dirty="0" smtClean="0"/>
              <a:t>ricorda(Stato, Storia, fallita(Decisione, [</a:t>
            </a:r>
            <a:r>
              <a:rPr lang="it-IT" sz="2000" b="1" dirty="0" err="1" smtClean="0"/>
              <a:t>A|Piano</a:t>
            </a:r>
            <a:r>
              <a:rPr lang="it-IT" sz="2000" b="1" dirty="0" smtClean="0"/>
              <a:t>]), </a:t>
            </a:r>
            <a:r>
              <a:rPr lang="it-IT" sz="2000" b="1" dirty="0" err="1" smtClean="0"/>
              <a:t>NStoria</a:t>
            </a:r>
            <a:r>
              <a:rPr lang="it-IT" sz="2000" b="1" dirty="0" smtClean="0"/>
              <a:t>).</a:t>
            </a:r>
          </a:p>
          <a:p>
            <a:pPr marL="0" indent="0">
              <a:buNone/>
            </a:pPr>
            <a:r>
              <a:rPr lang="it-IT" sz="2000" dirty="0" smtClean="0"/>
              <a:t>esegui(</a:t>
            </a:r>
            <a:r>
              <a:rPr lang="it-IT" sz="2000" dirty="0" err="1" smtClean="0"/>
              <a:t>Stato,Storia,Decisione</a:t>
            </a:r>
            <a:r>
              <a:rPr lang="it-IT" sz="2000" dirty="0" smtClean="0"/>
              <a:t>,[],</a:t>
            </a:r>
            <a:r>
              <a:rPr lang="it-IT" sz="2000" dirty="0" err="1" smtClean="0"/>
              <a:t>Stato,NStoria</a:t>
            </a:r>
            <a:r>
              <a:rPr lang="it-IT" sz="2000" dirty="0" smtClean="0"/>
              <a:t>) :-</a:t>
            </a:r>
            <a:br>
              <a:rPr lang="it-IT" sz="2000" dirty="0" smtClean="0"/>
            </a:br>
            <a:r>
              <a:rPr lang="it-IT" sz="2000" dirty="0" smtClean="0"/>
              <a:t>              </a:t>
            </a:r>
            <a:r>
              <a:rPr lang="it-IT" sz="2000" b="1" dirty="0" smtClean="0"/>
              <a:t>ricorda(Stato, Storia, eseguita(Decisione), </a:t>
            </a:r>
            <a:r>
              <a:rPr lang="it-IT" sz="2000" b="1" dirty="0" err="1" smtClean="0"/>
              <a:t>NStoria</a:t>
            </a:r>
            <a:r>
              <a:rPr lang="it-IT" sz="2000" b="1" dirty="0" smtClean="0"/>
              <a:t>).</a:t>
            </a:r>
            <a:endParaRPr lang="it-IT" sz="2000" b="1" dirty="0"/>
          </a:p>
        </p:txBody>
      </p:sp>
    </p:spTree>
    <p:extLst>
      <p:ext uri="{BB962C8B-B14F-4D97-AF65-F5344CB8AC3E}">
        <p14:creationId xmlns:p14="http://schemas.microsoft.com/office/powerpoint/2010/main" val="3152782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274974"/>
            <a:ext cx="10515600" cy="793974"/>
          </a:xfrm>
        </p:spPr>
        <p:txBody>
          <a:bodyPr>
            <a:normAutofit/>
          </a:bodyPr>
          <a:lstStyle/>
          <a:p>
            <a:r>
              <a:rPr lang="it-IT" sz="2800" dirty="0" smtClean="0"/>
              <a:t>Ricordare e pianificare</a:t>
            </a:r>
            <a:endParaRPr lang="it-IT" sz="2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79867" y="1068948"/>
            <a:ext cx="10515600" cy="54735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000" dirty="0" smtClean="0"/>
              <a:t>ricorda(Stato, </a:t>
            </a:r>
            <a:r>
              <a:rPr lang="it-IT" sz="2000" dirty="0" err="1" smtClean="0"/>
              <a:t>Storia,Evento</a:t>
            </a:r>
            <a:r>
              <a:rPr lang="it-IT" sz="2000" dirty="0" smtClean="0"/>
              <a:t>, [</a:t>
            </a:r>
            <a:r>
              <a:rPr lang="it-IT" sz="2000" dirty="0" err="1" smtClean="0"/>
              <a:t>Evento|Storia</a:t>
            </a:r>
            <a:r>
              <a:rPr lang="it-IT" sz="2000" dirty="0" smtClean="0"/>
              <a:t>]) :-</a:t>
            </a:r>
            <a:br>
              <a:rPr lang="it-IT" sz="2000" dirty="0" smtClean="0"/>
            </a:br>
            <a:r>
              <a:rPr lang="it-IT" sz="2000" dirty="0" smtClean="0"/>
              <a:t>               %  quando l'agente ricorda un evento aggiorna anche la base di conoscenza dinamica</a:t>
            </a:r>
            <a:br>
              <a:rPr lang="it-IT" sz="2000" dirty="0" smtClean="0"/>
            </a:br>
            <a:r>
              <a:rPr lang="it-IT" sz="2000" dirty="0" smtClean="0"/>
              <a:t>               </a:t>
            </a:r>
            <a:r>
              <a:rPr lang="it-IT" sz="2000" b="1" dirty="0" err="1" smtClean="0">
                <a:solidFill>
                  <a:srgbClr val="FF0000"/>
                </a:solidFill>
              </a:rPr>
              <a:t>aggiorna_conoscenza</a:t>
            </a:r>
            <a:r>
              <a:rPr lang="it-IT" sz="2000" b="1" dirty="0" smtClean="0">
                <a:solidFill>
                  <a:srgbClr val="FF0000"/>
                </a:solidFill>
              </a:rPr>
              <a:t>(</a:t>
            </a:r>
            <a:r>
              <a:rPr lang="it-IT" sz="2000" b="1" dirty="0" err="1" smtClean="0">
                <a:solidFill>
                  <a:srgbClr val="FF0000"/>
                </a:solidFill>
              </a:rPr>
              <a:t>Stato,Storia,Evento</a:t>
            </a:r>
            <a:r>
              <a:rPr lang="it-IT" sz="2000" b="1" dirty="0" smtClean="0">
                <a:solidFill>
                  <a:srgbClr val="FF0000"/>
                </a:solidFill>
              </a:rPr>
              <a:t>).</a:t>
            </a:r>
          </a:p>
          <a:p>
            <a:pPr marL="0" indent="0">
              <a:buNone/>
            </a:pPr>
            <a:r>
              <a:rPr lang="it-IT" sz="2000" dirty="0" smtClean="0"/>
              <a:t>pianifica(_S,_</a:t>
            </a:r>
            <a:r>
              <a:rPr lang="it-IT" sz="2000" dirty="0" err="1" smtClean="0"/>
              <a:t>Storia,Decisione</a:t>
            </a:r>
            <a:r>
              <a:rPr lang="it-IT" sz="2000" dirty="0" smtClean="0"/>
              <a:t>,[Decisione]) :-</a:t>
            </a:r>
            <a:br>
              <a:rPr lang="it-IT" sz="2000" dirty="0" smtClean="0"/>
            </a:br>
            <a:r>
              <a:rPr lang="it-IT" sz="2000" dirty="0" smtClean="0"/>
              <a:t>              </a:t>
            </a:r>
            <a:r>
              <a:rPr lang="it-IT" sz="2000" b="1" dirty="0" smtClean="0">
                <a:solidFill>
                  <a:srgbClr val="FF0000"/>
                </a:solidFill>
              </a:rPr>
              <a:t>azione(Decisione), !.</a:t>
            </a:r>
          </a:p>
          <a:p>
            <a:pPr marL="0" indent="0">
              <a:buNone/>
            </a:pPr>
            <a:r>
              <a:rPr lang="it-IT" sz="2000" dirty="0" smtClean="0"/>
              <a:t>pianifica(</a:t>
            </a:r>
            <a:r>
              <a:rPr lang="it-IT" sz="2000" dirty="0" err="1" smtClean="0"/>
              <a:t>S,Storia,Decisione,Piano</a:t>
            </a:r>
            <a:r>
              <a:rPr lang="it-IT" sz="2000" dirty="0" smtClean="0"/>
              <a:t>) :-</a:t>
            </a:r>
            <a:br>
              <a:rPr lang="it-IT" sz="2000" dirty="0" smtClean="0"/>
            </a:br>
            <a:r>
              <a:rPr lang="it-IT" sz="2000" dirty="0" smtClean="0"/>
              <a:t>              </a:t>
            </a:r>
            <a:r>
              <a:rPr lang="it-IT" sz="2000" b="1" dirty="0" smtClean="0">
                <a:solidFill>
                  <a:srgbClr val="FF0000"/>
                </a:solidFill>
              </a:rPr>
              <a:t>piano(</a:t>
            </a:r>
            <a:r>
              <a:rPr lang="it-IT" sz="2000" b="1" dirty="0" err="1" smtClean="0">
                <a:solidFill>
                  <a:srgbClr val="FF0000"/>
                </a:solidFill>
              </a:rPr>
              <a:t>S,Storia</a:t>
            </a:r>
            <a:r>
              <a:rPr lang="it-IT" sz="2000" b="1" dirty="0" smtClean="0">
                <a:solidFill>
                  <a:srgbClr val="FF0000"/>
                </a:solidFill>
              </a:rPr>
              <a:t>, </a:t>
            </a:r>
            <a:r>
              <a:rPr lang="it-IT" sz="2000" b="1" dirty="0" err="1" smtClean="0">
                <a:solidFill>
                  <a:srgbClr val="FF0000"/>
                </a:solidFill>
              </a:rPr>
              <a:t>Decisione,Piano</a:t>
            </a:r>
            <a:r>
              <a:rPr lang="it-IT" sz="2000" b="1" dirty="0" smtClean="0">
                <a:solidFill>
                  <a:srgbClr val="FF0000"/>
                </a:solidFill>
              </a:rPr>
              <a:t>).</a:t>
            </a:r>
            <a:endParaRPr lang="it-IT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767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274974"/>
            <a:ext cx="10515600" cy="793974"/>
          </a:xfrm>
        </p:spPr>
        <p:txBody>
          <a:bodyPr>
            <a:normAutofit/>
          </a:bodyPr>
          <a:lstStyle/>
          <a:p>
            <a:r>
              <a:rPr lang="it-IT" sz="2800" dirty="0" smtClean="0"/>
              <a:t>Imparare</a:t>
            </a:r>
            <a:endParaRPr lang="it-IT" sz="2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79867" y="1068948"/>
            <a:ext cx="10515600" cy="54735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000" dirty="0" smtClean="0"/>
              <a:t>:- </a:t>
            </a:r>
            <a:r>
              <a:rPr lang="it-IT" sz="2000" dirty="0" err="1" smtClean="0"/>
              <a:t>dynamic</a:t>
            </a:r>
            <a:r>
              <a:rPr lang="it-IT" sz="2000" dirty="0" smtClean="0"/>
              <a:t>(conosce/1).</a:t>
            </a:r>
            <a:br>
              <a:rPr lang="it-IT" sz="2000" dirty="0" smtClean="0"/>
            </a:br>
            <a:r>
              <a:rPr lang="it-IT" sz="2000" dirty="0" smtClean="0"/>
              <a:t>:- </a:t>
            </a:r>
            <a:r>
              <a:rPr lang="it-IT" sz="2000" dirty="0" err="1" smtClean="0"/>
              <a:t>dynamic</a:t>
            </a:r>
            <a:r>
              <a:rPr lang="it-IT" sz="2000" dirty="0" smtClean="0"/>
              <a:t>(assunto/1).</a:t>
            </a:r>
          </a:p>
          <a:p>
            <a:pPr marL="0" indent="0">
              <a:buNone/>
            </a:pPr>
            <a:endParaRPr lang="it-IT" sz="2000" dirty="0" smtClean="0"/>
          </a:p>
          <a:p>
            <a:pPr marL="0" indent="0">
              <a:buNone/>
            </a:pPr>
            <a:r>
              <a:rPr lang="it-IT" sz="2000" dirty="0" smtClean="0"/>
              <a:t>%%%   B1) Acquisizione nuova conoscenza e revisione della vecchia</a:t>
            </a:r>
          </a:p>
          <a:p>
            <a:pPr marL="0" indent="0">
              <a:buNone/>
            </a:pPr>
            <a:r>
              <a:rPr lang="it-IT" sz="2000" b="1" dirty="0" smtClean="0"/>
              <a:t>impara(A) :-</a:t>
            </a:r>
            <a:br>
              <a:rPr lang="it-IT" sz="2000" b="1" dirty="0" smtClean="0"/>
            </a:br>
            <a:r>
              <a:rPr lang="it-IT" sz="2000" dirty="0" smtClean="0"/>
              <a:t>       </a:t>
            </a:r>
            <a:r>
              <a:rPr lang="it-IT" sz="2000" dirty="0" err="1" smtClean="0"/>
              <a:t>forall</a:t>
            </a:r>
            <a:r>
              <a:rPr lang="it-IT" sz="2000" dirty="0" smtClean="0"/>
              <a:t>(  assunto(</a:t>
            </a:r>
            <a:r>
              <a:rPr lang="it-IT" sz="2000" dirty="0" err="1" smtClean="0"/>
              <a:t>Ass</a:t>
            </a:r>
            <a:r>
              <a:rPr lang="it-IT" sz="2000" dirty="0" smtClean="0"/>
              <a:t>),   (inconsistenti(</a:t>
            </a:r>
            <a:r>
              <a:rPr lang="it-IT" sz="2000" dirty="0" err="1" smtClean="0"/>
              <a:t>Ass,A</a:t>
            </a:r>
            <a:r>
              <a:rPr lang="it-IT" sz="2000" dirty="0" smtClean="0"/>
              <a:t>) -&gt; </a:t>
            </a:r>
            <a:r>
              <a:rPr lang="it-IT" sz="2000" dirty="0" err="1" smtClean="0"/>
              <a:t>retract</a:t>
            </a:r>
            <a:r>
              <a:rPr lang="it-IT" sz="2000" dirty="0" smtClean="0"/>
              <a:t>(assunto(</a:t>
            </a:r>
            <a:r>
              <a:rPr lang="it-IT" sz="2000" dirty="0" err="1" smtClean="0"/>
              <a:t>Ass</a:t>
            </a:r>
            <a:r>
              <a:rPr lang="it-IT" sz="2000" dirty="0" smtClean="0"/>
              <a:t>)) ; </a:t>
            </a:r>
            <a:r>
              <a:rPr lang="it-IT" sz="2000" dirty="0" err="1" smtClean="0"/>
              <a:t>true</a:t>
            </a:r>
            <a:r>
              <a:rPr lang="it-IT" sz="2000" dirty="0" smtClean="0"/>
              <a:t>)),</a:t>
            </a:r>
            <a:br>
              <a:rPr lang="it-IT" sz="2000" dirty="0" smtClean="0"/>
            </a:br>
            <a:r>
              <a:rPr lang="it-IT" sz="2000" dirty="0" smtClean="0"/>
              <a:t>      </a:t>
            </a:r>
            <a:r>
              <a:rPr lang="it-IT" sz="2000" dirty="0" err="1" smtClean="0"/>
              <a:t>assert</a:t>
            </a:r>
            <a:r>
              <a:rPr lang="it-IT" sz="2000" dirty="0" smtClean="0"/>
              <a:t>(conosce(A)).</a:t>
            </a:r>
          </a:p>
          <a:p>
            <a:pPr marL="0" indent="0">
              <a:buNone/>
            </a:pPr>
            <a:r>
              <a:rPr lang="it-IT" sz="2000" dirty="0" smtClean="0"/>
              <a:t>inconsistenti(A1,A2) :-</a:t>
            </a:r>
            <a:br>
              <a:rPr lang="it-IT" sz="2000" dirty="0" smtClean="0"/>
            </a:br>
            <a:r>
              <a:rPr lang="it-IT" sz="2000" dirty="0" smtClean="0"/>
              <a:t>                A1=non(A2), !   ;    A2=non(A1), ! ;  </a:t>
            </a:r>
            <a:r>
              <a:rPr lang="it-IT" sz="2000" b="1" dirty="0" smtClean="0">
                <a:solidFill>
                  <a:srgbClr val="FF0000"/>
                </a:solidFill>
              </a:rPr>
              <a:t>contraria(A1,A2).</a:t>
            </a:r>
            <a:endParaRPr lang="it-IT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881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274974"/>
            <a:ext cx="10515600" cy="793974"/>
          </a:xfrm>
        </p:spPr>
        <p:txBody>
          <a:bodyPr>
            <a:normAutofit/>
          </a:bodyPr>
          <a:lstStyle/>
          <a:p>
            <a:r>
              <a:rPr lang="it-IT" sz="2800" dirty="0" smtClean="0"/>
              <a:t>Pensare</a:t>
            </a:r>
            <a:endParaRPr lang="it-IT" sz="2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79867" y="1068948"/>
            <a:ext cx="10515600" cy="54735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000" dirty="0" smtClean="0"/>
              <a:t>pensa(_Info, </a:t>
            </a:r>
            <a:r>
              <a:rPr lang="it-IT" sz="2000" dirty="0" err="1" smtClean="0"/>
              <a:t>true</a:t>
            </a:r>
            <a:r>
              <a:rPr lang="it-IT" sz="2000" dirty="0" smtClean="0"/>
              <a:t>, </a:t>
            </a:r>
            <a:r>
              <a:rPr lang="it-IT" sz="2000" dirty="0" err="1" smtClean="0"/>
              <a:t>Ass</a:t>
            </a:r>
            <a:r>
              <a:rPr lang="it-IT" sz="2000" dirty="0" smtClean="0"/>
              <a:t>, </a:t>
            </a:r>
            <a:r>
              <a:rPr lang="it-IT" sz="2000" dirty="0" err="1" smtClean="0"/>
              <a:t>Ass</a:t>
            </a:r>
            <a:r>
              <a:rPr lang="it-IT" sz="2000" dirty="0" smtClean="0"/>
              <a:t>) :- !.</a:t>
            </a:r>
          </a:p>
          <a:p>
            <a:pPr marL="0" indent="0">
              <a:buNone/>
            </a:pPr>
            <a:r>
              <a:rPr lang="it-IT" sz="2000" dirty="0" smtClean="0"/>
              <a:t>pensa(Info, (A,B), Ass1, Ass2) :- !,</a:t>
            </a:r>
            <a:br>
              <a:rPr lang="it-IT" sz="2000" dirty="0" smtClean="0"/>
            </a:br>
            <a:r>
              <a:rPr lang="it-IT" sz="2000" dirty="0" smtClean="0"/>
              <a:t>             pensa(Info, A,Ass1, </a:t>
            </a:r>
            <a:r>
              <a:rPr lang="it-IT" sz="2000" dirty="0" err="1" smtClean="0"/>
              <a:t>Ass</a:t>
            </a:r>
            <a:r>
              <a:rPr lang="it-IT" sz="2000" dirty="0" smtClean="0"/>
              <a:t>),</a:t>
            </a:r>
            <a:br>
              <a:rPr lang="it-IT" sz="2000" dirty="0" smtClean="0"/>
            </a:br>
            <a:r>
              <a:rPr lang="it-IT" sz="2000" dirty="0" smtClean="0"/>
              <a:t>             pensa(Info, B,Ass,Ass2).</a:t>
            </a:r>
          </a:p>
          <a:p>
            <a:pPr marL="0" indent="0">
              <a:buNone/>
            </a:pPr>
            <a:r>
              <a:rPr lang="it-IT" sz="2000" dirty="0" smtClean="0"/>
              <a:t>pensa(Info, A,Ass1,Ass2) :-</a:t>
            </a:r>
            <a:br>
              <a:rPr lang="it-IT" sz="2000" dirty="0" smtClean="0"/>
            </a:br>
            <a:r>
              <a:rPr lang="it-IT" sz="2000" dirty="0" smtClean="0"/>
              <a:t>              </a:t>
            </a:r>
            <a:r>
              <a:rPr lang="it-IT" sz="2000" b="1" dirty="0" smtClean="0">
                <a:solidFill>
                  <a:srgbClr val="FF0000"/>
                </a:solidFill>
              </a:rPr>
              <a:t>assumibile(A),!,</a:t>
            </a:r>
            <a:br>
              <a:rPr lang="it-IT" sz="2000" b="1" dirty="0" smtClean="0">
                <a:solidFill>
                  <a:srgbClr val="FF0000"/>
                </a:solidFill>
              </a:rPr>
            </a:br>
            <a:r>
              <a:rPr lang="it-IT" sz="2000" dirty="0" smtClean="0"/>
              <a:t>              </a:t>
            </a:r>
            <a:r>
              <a:rPr lang="it-IT" sz="2000" dirty="0" err="1" smtClean="0"/>
              <a:t>assume_o_conosce</a:t>
            </a:r>
            <a:r>
              <a:rPr lang="it-IT" sz="2000" dirty="0" smtClean="0"/>
              <a:t>(Info, A,Ass1,Ass2).</a:t>
            </a:r>
          </a:p>
          <a:p>
            <a:pPr marL="0" indent="0">
              <a:buNone/>
            </a:pPr>
            <a:r>
              <a:rPr lang="it-IT" sz="2000" dirty="0" smtClean="0"/>
              <a:t>pensa(Info, A,Ass1,Ass2) :-</a:t>
            </a:r>
            <a:br>
              <a:rPr lang="it-IT" sz="2000" dirty="0" smtClean="0"/>
            </a:br>
            <a:r>
              <a:rPr lang="it-IT" sz="2000" dirty="0" smtClean="0"/>
              <a:t>               </a:t>
            </a:r>
            <a:r>
              <a:rPr lang="it-IT" sz="2000" b="1" dirty="0" smtClean="0">
                <a:solidFill>
                  <a:srgbClr val="FF0000"/>
                </a:solidFill>
              </a:rPr>
              <a:t>meta(A),!,</a:t>
            </a:r>
            <a:br>
              <a:rPr lang="it-IT" sz="2000" b="1" dirty="0" smtClean="0">
                <a:solidFill>
                  <a:srgbClr val="FF0000"/>
                </a:solidFill>
              </a:rPr>
            </a:br>
            <a:r>
              <a:rPr lang="it-IT" sz="2000" dirty="0" smtClean="0"/>
              <a:t>               </a:t>
            </a:r>
            <a:r>
              <a:rPr lang="it-IT" sz="2000" dirty="0" err="1" smtClean="0"/>
              <a:t>clause</a:t>
            </a:r>
            <a:r>
              <a:rPr lang="it-IT" sz="2000" dirty="0" smtClean="0"/>
              <a:t>(</a:t>
            </a:r>
            <a:r>
              <a:rPr lang="it-IT" sz="2000" dirty="0" err="1" smtClean="0"/>
              <a:t>A,Body</a:t>
            </a:r>
            <a:r>
              <a:rPr lang="it-IT" sz="2000" dirty="0" smtClean="0"/>
              <a:t>),</a:t>
            </a:r>
            <a:br>
              <a:rPr lang="it-IT" sz="2000" dirty="0" smtClean="0"/>
            </a:br>
            <a:r>
              <a:rPr lang="it-IT" sz="2000" dirty="0" smtClean="0"/>
              <a:t>                pensa(Info, Body,Ass1,Ass2).</a:t>
            </a:r>
          </a:p>
          <a:p>
            <a:pPr marL="0" indent="0">
              <a:buNone/>
            </a:pPr>
            <a:r>
              <a:rPr lang="it-IT" sz="2000" dirty="0" smtClean="0"/>
              <a:t>pensa(_Info, </a:t>
            </a:r>
            <a:r>
              <a:rPr lang="it-IT" sz="2000" dirty="0" err="1" smtClean="0"/>
              <a:t>A,Ass,Ass</a:t>
            </a:r>
            <a:r>
              <a:rPr lang="it-IT" sz="2000" dirty="0" smtClean="0"/>
              <a:t>) :- call(A).</a:t>
            </a:r>
            <a:endParaRPr lang="it-IT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439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79867" y="1068948"/>
            <a:ext cx="10515600" cy="54735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000" dirty="0" err="1" smtClean="0"/>
              <a:t>assume_o_conosce</a:t>
            </a:r>
            <a:r>
              <a:rPr lang="it-IT" sz="2000" dirty="0" smtClean="0"/>
              <a:t>(_Info, A, </a:t>
            </a:r>
            <a:r>
              <a:rPr lang="it-IT" sz="2000" dirty="0" err="1" smtClean="0"/>
              <a:t>Ass,Ass</a:t>
            </a:r>
            <a:r>
              <a:rPr lang="it-IT" sz="2000" dirty="0" smtClean="0"/>
              <a:t>) :-</a:t>
            </a:r>
          </a:p>
          <a:p>
            <a:pPr marL="0" indent="0">
              <a:buNone/>
            </a:pPr>
            <a:r>
              <a:rPr lang="it-IT" sz="2000" dirty="0" smtClean="0"/>
              <a:t>       conosce(A), !.</a:t>
            </a:r>
          </a:p>
          <a:p>
            <a:pPr marL="0" indent="0">
              <a:buNone/>
            </a:pPr>
            <a:r>
              <a:rPr lang="it-IT" sz="2000" dirty="0" err="1" smtClean="0"/>
              <a:t>assume_o_conosce</a:t>
            </a:r>
            <a:r>
              <a:rPr lang="it-IT" sz="2000" dirty="0" smtClean="0"/>
              <a:t>(_Info, A, </a:t>
            </a:r>
            <a:r>
              <a:rPr lang="it-IT" sz="2000" dirty="0" err="1" smtClean="0"/>
              <a:t>Ass</a:t>
            </a:r>
            <a:r>
              <a:rPr lang="it-IT" sz="2000" dirty="0" smtClean="0"/>
              <a:t>,[</a:t>
            </a:r>
            <a:r>
              <a:rPr lang="it-IT" sz="2000" dirty="0" err="1" smtClean="0"/>
              <a:t>A|Ass</a:t>
            </a:r>
            <a:r>
              <a:rPr lang="it-IT" sz="2000" dirty="0" smtClean="0"/>
              <a:t>]) :-</a:t>
            </a:r>
          </a:p>
          <a:p>
            <a:pPr marL="0" indent="0">
              <a:buNone/>
            </a:pPr>
            <a:r>
              <a:rPr lang="it-IT" sz="2000" dirty="0" smtClean="0"/>
              <a:t>       assunto(A), !.</a:t>
            </a:r>
          </a:p>
          <a:p>
            <a:pPr marL="0" indent="0">
              <a:buNone/>
            </a:pPr>
            <a:r>
              <a:rPr lang="it-IT" sz="2000" dirty="0" err="1" smtClean="0"/>
              <a:t>assume_o_conosce</a:t>
            </a:r>
            <a:r>
              <a:rPr lang="it-IT" sz="2000" dirty="0" smtClean="0"/>
              <a:t>(Info, non(A), </a:t>
            </a:r>
            <a:r>
              <a:rPr lang="it-IT" sz="2000" dirty="0" err="1" smtClean="0"/>
              <a:t>Ass</a:t>
            </a:r>
            <a:r>
              <a:rPr lang="it-IT" sz="2000" dirty="0" smtClean="0"/>
              <a:t>, [non(A)|</a:t>
            </a:r>
            <a:r>
              <a:rPr lang="it-IT" sz="2000" dirty="0" err="1" smtClean="0"/>
              <a:t>Ass</a:t>
            </a:r>
            <a:r>
              <a:rPr lang="it-IT" sz="2000" dirty="0" smtClean="0"/>
              <a:t>]) :- !,</a:t>
            </a:r>
          </a:p>
          <a:p>
            <a:pPr marL="0" indent="0">
              <a:buNone/>
            </a:pPr>
            <a:r>
              <a:rPr lang="it-IT" sz="2000" dirty="0" smtClean="0"/>
              <a:t>      </a:t>
            </a:r>
            <a:r>
              <a:rPr lang="it-IT" sz="2000" dirty="0" err="1" smtClean="0"/>
              <a:t>not</a:t>
            </a:r>
            <a:r>
              <a:rPr lang="it-IT" sz="2000" dirty="0" smtClean="0"/>
              <a:t>(conosce(A)),</a:t>
            </a:r>
          </a:p>
          <a:p>
            <a:pPr marL="0" indent="0">
              <a:buNone/>
            </a:pPr>
            <a:r>
              <a:rPr lang="it-IT" sz="2000" dirty="0" smtClean="0"/>
              <a:t>      </a:t>
            </a:r>
            <a:r>
              <a:rPr lang="it-IT" sz="2000" b="1" dirty="0" err="1" smtClean="0">
                <a:solidFill>
                  <a:srgbClr val="FF0000"/>
                </a:solidFill>
              </a:rPr>
              <a:t>decide_se_assumere</a:t>
            </a:r>
            <a:r>
              <a:rPr lang="it-IT" sz="2000" b="1" dirty="0" smtClean="0">
                <a:solidFill>
                  <a:srgbClr val="FF0000"/>
                </a:solidFill>
              </a:rPr>
              <a:t>(</a:t>
            </a:r>
            <a:r>
              <a:rPr lang="it-IT" sz="2000" b="1" dirty="0" err="1" smtClean="0">
                <a:solidFill>
                  <a:srgbClr val="FF0000"/>
                </a:solidFill>
              </a:rPr>
              <a:t>Info,non</a:t>
            </a:r>
            <a:r>
              <a:rPr lang="it-IT" sz="2000" b="1" dirty="0" smtClean="0">
                <a:solidFill>
                  <a:srgbClr val="FF0000"/>
                </a:solidFill>
              </a:rPr>
              <a:t>(A)),</a:t>
            </a:r>
          </a:p>
          <a:p>
            <a:pPr marL="0" indent="0">
              <a:buNone/>
            </a:pPr>
            <a:r>
              <a:rPr lang="it-IT" sz="2000" dirty="0" smtClean="0"/>
              <a:t>      </a:t>
            </a:r>
            <a:r>
              <a:rPr lang="it-IT" sz="2000" dirty="0" err="1" smtClean="0"/>
              <a:t>check_ground</a:t>
            </a:r>
            <a:r>
              <a:rPr lang="it-IT" sz="2000" dirty="0" smtClean="0"/>
              <a:t>(non(A)).</a:t>
            </a:r>
          </a:p>
          <a:p>
            <a:pPr marL="0" indent="0">
              <a:buNone/>
            </a:pPr>
            <a:r>
              <a:rPr lang="it-IT" sz="2000" dirty="0" err="1" smtClean="0"/>
              <a:t>assume_o_conosce</a:t>
            </a:r>
            <a:r>
              <a:rPr lang="it-IT" sz="2000" dirty="0" smtClean="0"/>
              <a:t>(Info, A, </a:t>
            </a:r>
            <a:r>
              <a:rPr lang="it-IT" sz="2000" dirty="0" err="1" smtClean="0"/>
              <a:t>Ass</a:t>
            </a:r>
            <a:r>
              <a:rPr lang="it-IT" sz="2000" dirty="0" smtClean="0"/>
              <a:t>, [</a:t>
            </a:r>
            <a:r>
              <a:rPr lang="it-IT" sz="2000" dirty="0" err="1" smtClean="0"/>
              <a:t>A|Ass</a:t>
            </a:r>
            <a:r>
              <a:rPr lang="it-IT" sz="2000" dirty="0" smtClean="0"/>
              <a:t>]) :-</a:t>
            </a:r>
          </a:p>
          <a:p>
            <a:pPr marL="0" indent="0">
              <a:buNone/>
            </a:pPr>
            <a:r>
              <a:rPr lang="it-IT" sz="2000" dirty="0" smtClean="0"/>
              <a:t>      </a:t>
            </a:r>
            <a:r>
              <a:rPr lang="it-IT" sz="2000" dirty="0" err="1" smtClean="0"/>
              <a:t>not</a:t>
            </a:r>
            <a:r>
              <a:rPr lang="it-IT" sz="2000" dirty="0" smtClean="0"/>
              <a:t>(conosce(non(A))),</a:t>
            </a:r>
          </a:p>
          <a:p>
            <a:pPr marL="0" indent="0">
              <a:buNone/>
            </a:pPr>
            <a:r>
              <a:rPr lang="it-IT" sz="2000" dirty="0" smtClean="0"/>
              <a:t>      </a:t>
            </a:r>
            <a:r>
              <a:rPr lang="it-IT" sz="2000" b="1" dirty="0" err="1" smtClean="0">
                <a:solidFill>
                  <a:srgbClr val="FF0000"/>
                </a:solidFill>
              </a:rPr>
              <a:t>decide_se_assumere</a:t>
            </a:r>
            <a:r>
              <a:rPr lang="it-IT" sz="2000" b="1" dirty="0" smtClean="0">
                <a:solidFill>
                  <a:srgbClr val="FF0000"/>
                </a:solidFill>
              </a:rPr>
              <a:t>(Info, A),</a:t>
            </a:r>
          </a:p>
          <a:p>
            <a:pPr marL="0" indent="0">
              <a:buNone/>
            </a:pPr>
            <a:r>
              <a:rPr lang="it-IT" sz="2000" dirty="0" smtClean="0"/>
              <a:t>      </a:t>
            </a:r>
            <a:r>
              <a:rPr lang="it-IT" sz="2000" dirty="0" err="1" smtClean="0"/>
              <a:t>check_ground</a:t>
            </a:r>
            <a:r>
              <a:rPr lang="it-IT" sz="2000" dirty="0" smtClean="0"/>
              <a:t>(A).</a:t>
            </a:r>
            <a:endParaRPr lang="it-IT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5308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539</Words>
  <Application>Microsoft Office PowerPoint</Application>
  <PresentationFormat>Widescreen</PresentationFormat>
  <Paragraphs>94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di Office</vt:lpstr>
      <vt:lpstr>Progetti tipo C</vt:lpstr>
      <vt:lpstr>I tipi</vt:lpstr>
      <vt:lpstr>Partenza</vt:lpstr>
      <vt:lpstr>Il ciclo decidi-pianifica-esegui</vt:lpstr>
      <vt:lpstr>Il ciclo esegui</vt:lpstr>
      <vt:lpstr>Ricordare e pianificare</vt:lpstr>
      <vt:lpstr>Imparare</vt:lpstr>
      <vt:lpstr>Pensare</vt:lpstr>
      <vt:lpstr>Presentazione standard di PowerPoint</vt:lpstr>
      <vt:lpstr>PIANIFICARE</vt:lpstr>
      <vt:lpstr>Lanciare una storia</vt:lpstr>
      <vt:lpstr>APPENDICE: VISUALIZZAZIONI DI DEFAULT USATE IN ASSENZA DI QUELLE PERSONALIZZATE </vt:lpstr>
      <vt:lpstr>Modificare le visualizzazioni di default della fase di debugging</vt:lpstr>
      <vt:lpstr>MODIFICARE il «filmato»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Progetti tipo C</dc:title>
  <dc:creator>utente</dc:creator>
  <cp:lastModifiedBy>utente</cp:lastModifiedBy>
  <cp:revision>18</cp:revision>
  <dcterms:created xsi:type="dcterms:W3CDTF">2016-01-20T11:53:02Z</dcterms:created>
  <dcterms:modified xsi:type="dcterms:W3CDTF">2016-01-26T09:30:56Z</dcterms:modified>
</cp:coreProperties>
</file>