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B:\promma\CV\Backend\data%20analyst\&#1050;&#1086;&#1087;&#1080;&#1103;%20JuniorAnalityc_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B:\promma\CV\Backend\data%20analyst\&#1050;&#1086;&#1087;&#1080;&#1103;%20JuniorAnalityc_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B:\promma\CV\Backend\data%20analyst\&#1050;&#1086;&#1087;&#1080;&#1103;%20JuniorAnalityc_ta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B:\promma\CV\Backend\data%20analyst\&#1050;&#1086;&#1087;&#1080;&#1103;%20JuniorAnalityc_ta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B:\promma\CV\Backend\data%20analyst\&#1050;&#1086;&#1087;&#1080;&#1103;%20JuniorAnalityc_task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B:\promma\CV\Backend\data%20analyst\&#1050;&#1086;&#1087;&#1080;&#1103;%20JuniorAnalityc_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B:\promma\CV\Backend\data%20analyst\&#1050;&#1086;&#1087;&#1080;&#1103;%20JuniorAnalityc_tas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'[Копия JuniorAnalityc_task.xlsx]data'!$AM$1</c:f>
              <c:strCache>
                <c:ptCount val="1"/>
                <c:pt idx="0">
                  <c:v>Duraction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'[Копия JuniorAnalityc_task.xlsx]data'!$AL$2:$AL$20</c:f>
              <c:strCache>
                <c:ptCount val="19"/>
                <c:pt idx="0">
                  <c:v>US</c:v>
                </c:pt>
                <c:pt idx="1">
                  <c:v>GB</c:v>
                </c:pt>
                <c:pt idx="2">
                  <c:v>HR</c:v>
                </c:pt>
                <c:pt idx="3">
                  <c:v>NZ</c:v>
                </c:pt>
                <c:pt idx="4">
                  <c:v>AU</c:v>
                </c:pt>
                <c:pt idx="5">
                  <c:v>ES</c:v>
                </c:pt>
                <c:pt idx="6">
                  <c:v>TH</c:v>
                </c:pt>
                <c:pt idx="7">
                  <c:v>TR</c:v>
                </c:pt>
                <c:pt idx="8">
                  <c:v>ZA</c:v>
                </c:pt>
                <c:pt idx="9">
                  <c:v>IE</c:v>
                </c:pt>
                <c:pt idx="10">
                  <c:v>EG</c:v>
                </c:pt>
                <c:pt idx="11">
                  <c:v>CA</c:v>
                </c:pt>
                <c:pt idx="12">
                  <c:v>CR</c:v>
                </c:pt>
                <c:pt idx="13">
                  <c:v>IT</c:v>
                </c:pt>
                <c:pt idx="14">
                  <c:v>ME</c:v>
                </c:pt>
                <c:pt idx="15">
                  <c:v>PT</c:v>
                </c:pt>
                <c:pt idx="16">
                  <c:v>NL</c:v>
                </c:pt>
                <c:pt idx="17">
                  <c:v>RO</c:v>
                </c:pt>
                <c:pt idx="18">
                  <c:v>GR</c:v>
                </c:pt>
              </c:strCache>
            </c:strRef>
          </c:cat>
          <c:val>
            <c:numRef>
              <c:f>'[Копия JuniorAnalityc_task.xlsx]data'!$AM$2:$AM$20</c:f>
              <c:numCache>
                <c:formatCode>General</c:formatCode>
                <c:ptCount val="19"/>
                <c:pt idx="0">
                  <c:v>502</c:v>
                </c:pt>
                <c:pt idx="1">
                  <c:v>50</c:v>
                </c:pt>
                <c:pt idx="2">
                  <c:v>49</c:v>
                </c:pt>
                <c:pt idx="3">
                  <c:v>70</c:v>
                </c:pt>
                <c:pt idx="4">
                  <c:v>43</c:v>
                </c:pt>
                <c:pt idx="5">
                  <c:v>124</c:v>
                </c:pt>
                <c:pt idx="6">
                  <c:v>35</c:v>
                </c:pt>
                <c:pt idx="7">
                  <c:v>61</c:v>
                </c:pt>
                <c:pt idx="8">
                  <c:v>34</c:v>
                </c:pt>
                <c:pt idx="9">
                  <c:v>57</c:v>
                </c:pt>
                <c:pt idx="10">
                  <c:v>32</c:v>
                </c:pt>
                <c:pt idx="11">
                  <c:v>103</c:v>
                </c:pt>
                <c:pt idx="12">
                  <c:v>29</c:v>
                </c:pt>
                <c:pt idx="13">
                  <c:v>52</c:v>
                </c:pt>
                <c:pt idx="14">
                  <c:v>26</c:v>
                </c:pt>
                <c:pt idx="15">
                  <c:v>26</c:v>
                </c:pt>
                <c:pt idx="16">
                  <c:v>24</c:v>
                </c:pt>
                <c:pt idx="17">
                  <c:v>24</c:v>
                </c:pt>
                <c:pt idx="1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44-422B-90EB-89CAEF402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501864"/>
        <c:axId val="539493008"/>
      </c:barChart>
      <c:catAx>
        <c:axId val="53950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9493008"/>
        <c:crosses val="autoZero"/>
        <c:auto val="1"/>
        <c:lblAlgn val="ctr"/>
        <c:lblOffset val="100"/>
        <c:noMultiLvlLbl val="0"/>
      </c:catAx>
      <c:valAx>
        <c:axId val="53949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9501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price per reservation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'[Копия JuniorAnalityc_task.xlsx]data'!$M$2:$N$2</c:f>
              <c:strCache>
                <c:ptCount val="2"/>
                <c:pt idx="0">
                  <c:v>average</c:v>
                </c:pt>
                <c:pt idx="1">
                  <c:v>median</c:v>
                </c:pt>
              </c:strCache>
            </c:strRef>
          </c:cat>
          <c:val>
            <c:numRef>
              <c:f>'[Копия JuniorAnalityc_task.xlsx]data'!$M$3:$N$3</c:f>
              <c:numCache>
                <c:formatCode>General</c:formatCode>
                <c:ptCount val="2"/>
                <c:pt idx="0">
                  <c:v>279.28489828563823</c:v>
                </c:pt>
                <c:pt idx="1">
                  <c:v>197.7249984741205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8-4C57-9E35-2D8DAD9EC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87552"/>
        <c:axId val="414482632"/>
      </c:barChart>
      <c:catAx>
        <c:axId val="41448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482632"/>
        <c:crosses val="autoZero"/>
        <c:auto val="1"/>
        <c:lblAlgn val="ctr"/>
        <c:lblOffset val="100"/>
        <c:noMultiLvlLbl val="0"/>
      </c:catAx>
      <c:valAx>
        <c:axId val="41448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48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profit per day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'[Копия JuniorAnalityc_task.xlsx]data'!$P$2:$Q$2</c:f>
              <c:strCache>
                <c:ptCount val="2"/>
                <c:pt idx="0">
                  <c:v>average</c:v>
                </c:pt>
                <c:pt idx="1">
                  <c:v>median</c:v>
                </c:pt>
              </c:strCache>
            </c:strRef>
          </c:cat>
          <c:val>
            <c:numRef>
              <c:f>'[Копия JuniorAnalityc_task.xlsx]data'!$P$3:$Q$3</c:f>
              <c:numCache>
                <c:formatCode>General</c:formatCode>
                <c:ptCount val="2"/>
                <c:pt idx="0">
                  <c:v>31.296137570574025</c:v>
                </c:pt>
                <c:pt idx="1">
                  <c:v>23.0606126785278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E1-4513-9D4E-DE46778BA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87552"/>
        <c:axId val="414482632"/>
      </c:barChart>
      <c:catAx>
        <c:axId val="41448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482632"/>
        <c:crosses val="autoZero"/>
        <c:auto val="1"/>
        <c:lblAlgn val="ctr"/>
        <c:lblOffset val="100"/>
        <c:noMultiLvlLbl val="0"/>
      </c:catAx>
      <c:valAx>
        <c:axId val="41448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48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Prepaid extras per reservation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'[Копия JuniorAnalityc_task.xlsx]data'!$S$2:$T$2</c:f>
              <c:strCache>
                <c:ptCount val="2"/>
                <c:pt idx="0">
                  <c:v>average</c:v>
                </c:pt>
                <c:pt idx="1">
                  <c:v>median</c:v>
                </c:pt>
              </c:strCache>
            </c:strRef>
          </c:cat>
          <c:val>
            <c:numRef>
              <c:f>'[Копия JuniorAnalityc_task.xlsx]data'!$S$3:$T$3</c:f>
              <c:numCache>
                <c:formatCode>General</c:formatCode>
                <c:ptCount val="2"/>
                <c:pt idx="0">
                  <c:v>37.993608731771687</c:v>
                </c:pt>
                <c:pt idx="1">
                  <c:v>28.964998245239201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8-40C8-9BD2-FB1CA9EF0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87552"/>
        <c:axId val="414482632"/>
      </c:barChart>
      <c:catAx>
        <c:axId val="41448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482632"/>
        <c:crosses val="autoZero"/>
        <c:auto val="1"/>
        <c:lblAlgn val="ctr"/>
        <c:lblOffset val="100"/>
        <c:noMultiLvlLbl val="0"/>
      </c:catAx>
      <c:valAx>
        <c:axId val="41448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48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'[Копия JuniorAnalityc_task.xlsx]data'!$M$16:$N$16</cx:f>
        <cx:lvl ptCount="2">
          <cx:pt idx="0">"accp./MFC" status</cx:pt>
          <cx:pt idx="1">cancel status</cx:pt>
        </cx:lvl>
      </cx:strDim>
      <cx:numDim type="size">
        <cx:f dir="row">'[Копия JuniorAnalityc_task.xlsx]data'!$M$17:$N$17</cx:f>
        <cx:lvl ptCount="2" formatCode="Основной">
          <cx:pt idx="0">1478</cx:pt>
          <cx:pt idx="1">81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</a:rPr>
              <a:t>Status</a:t>
            </a:r>
          </a:p>
        </cx:rich>
      </cx:tx>
    </cx:title>
    <cx:plotArea>
      <cx:plotAreaRegion>
        <cx:series layoutId="sunburst" uniqueId="{ED83BBDE-35EE-4D2C-91A2-10E6D7769384}">
          <cx:dataId val="0"/>
        </cx:series>
      </cx:plotAreaRegion>
    </cx:plotArea>
    <cx:legend pos="b" align="ctr" overlay="0"/>
  </cx:chart>
</cx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suppliers by number of appearances in the list</a:t>
            </a:r>
            <a:endParaRPr lang="ru-RU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'[Копия JuniorAnalityc_task.xlsx]data'!$AE$1</c:f>
              <c:strCache>
                <c:ptCount val="1"/>
                <c:pt idx="0">
                  <c:v>Supplier (no dub and sorted)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5E3-4CE1-9F34-A0A22BED30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5E3-4CE1-9F34-A0A22BED30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5E3-4CE1-9F34-A0A22BED30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5E3-4CE1-9F34-A0A22BED30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5E3-4CE1-9F34-A0A22BED30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5E3-4CE1-9F34-A0A22BED30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5E3-4CE1-9F34-A0A22BED30E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5E3-4CE1-9F34-A0A22BED30E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65E3-4CE1-9F34-A0A22BED30E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65E3-4CE1-9F34-A0A22BED30E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65E3-4CE1-9F34-A0A22BED30E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65E3-4CE1-9F34-A0A22BED30E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65E3-4CE1-9F34-A0A22BED30E9}"/>
              </c:ext>
            </c:extLst>
          </c:dPt>
          <c:val>
            <c:numRef>
              <c:f>'[Копия JuniorAnalityc_task.xlsx]data'!$AE$2:$AE$14</c:f>
              <c:numCache>
                <c:formatCode>General</c:formatCode>
                <c:ptCount val="13"/>
                <c:pt idx="0">
                  <c:v>2</c:v>
                </c:pt>
                <c:pt idx="1">
                  <c:v>18</c:v>
                </c:pt>
                <c:pt idx="2">
                  <c:v>13</c:v>
                </c:pt>
                <c:pt idx="3">
                  <c:v>7</c:v>
                </c:pt>
                <c:pt idx="4">
                  <c:v>4</c:v>
                </c:pt>
                <c:pt idx="5">
                  <c:v>5</c:v>
                </c:pt>
                <c:pt idx="6">
                  <c:v>29</c:v>
                </c:pt>
                <c:pt idx="7">
                  <c:v>38</c:v>
                </c:pt>
                <c:pt idx="8">
                  <c:v>1</c:v>
                </c:pt>
                <c:pt idx="9">
                  <c:v>55</c:v>
                </c:pt>
                <c:pt idx="10">
                  <c:v>8</c:v>
                </c:pt>
                <c:pt idx="11">
                  <c:v>30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5E3-4CE1-9F34-A0A22BED30E9}"/>
            </c:ext>
          </c:extLst>
        </c:ser>
        <c:ser>
          <c:idx val="1"/>
          <c:order val="1"/>
          <c:tx>
            <c:strRef>
              <c:f>'[Копия JuniorAnalityc_task.xlsx]data'!$AF$1</c:f>
              <c:strCache>
                <c:ptCount val="1"/>
                <c:pt idx="0">
                  <c:v>counted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65E3-4CE1-9F34-A0A22BED30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65E3-4CE1-9F34-A0A22BED30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65E3-4CE1-9F34-A0A22BED30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65E3-4CE1-9F34-A0A22BED30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65E3-4CE1-9F34-A0A22BED30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65E3-4CE1-9F34-A0A22BED30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65E3-4CE1-9F34-A0A22BED30E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65E3-4CE1-9F34-A0A22BED30E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65E3-4CE1-9F34-A0A22BED30E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E-65E3-4CE1-9F34-A0A22BED30E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0-65E3-4CE1-9F34-A0A22BED30E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2-65E3-4CE1-9F34-A0A22BED30E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4-65E3-4CE1-9F34-A0A22BED30E9}"/>
              </c:ext>
            </c:extLst>
          </c:dPt>
          <c:val>
            <c:numRef>
              <c:f>'[Копия JuniorAnalityc_task.xlsx]data'!$AF$2:$AF$14</c:f>
              <c:numCache>
                <c:formatCode>General</c:formatCode>
                <c:ptCount val="13"/>
                <c:pt idx="0">
                  <c:v>267</c:v>
                </c:pt>
                <c:pt idx="1">
                  <c:v>148</c:v>
                </c:pt>
                <c:pt idx="2">
                  <c:v>96</c:v>
                </c:pt>
                <c:pt idx="3">
                  <c:v>64</c:v>
                </c:pt>
                <c:pt idx="4">
                  <c:v>60</c:v>
                </c:pt>
                <c:pt idx="5">
                  <c:v>59</c:v>
                </c:pt>
                <c:pt idx="6">
                  <c:v>35</c:v>
                </c:pt>
                <c:pt idx="7">
                  <c:v>35</c:v>
                </c:pt>
                <c:pt idx="8">
                  <c:v>31</c:v>
                </c:pt>
                <c:pt idx="9">
                  <c:v>28</c:v>
                </c:pt>
                <c:pt idx="10">
                  <c:v>23</c:v>
                </c:pt>
                <c:pt idx="11">
                  <c:v>23</c:v>
                </c:pt>
                <c:pt idx="1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65E3-4CE1-9F34-A0A22BED3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3365181552060053"/>
          <c:w val="0.95830645633059575"/>
          <c:h val="0.16634818447939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'[Копия JuniorAnalityc_task.xlsx]data'!$X$2:$X$21</cx:f>
        <cx:lvl ptCount="20">
          <cx:pt idx="0">US</cx:pt>
          <cx:pt idx="1">CA</cx:pt>
          <cx:pt idx="2">GB</cx:pt>
          <cx:pt idx="3">AU</cx:pt>
          <cx:pt idx="4">FR</cx:pt>
          <cx:pt idx="5">IL</cx:pt>
          <cx:pt idx="6">ES</cx:pt>
          <cx:pt idx="7">DE</cx:pt>
          <cx:pt idx="8">NZ</cx:pt>
          <cx:pt idx="9">CH</cx:pt>
          <cx:pt idx="10">NL</cx:pt>
          <cx:pt idx="11">TR</cx:pt>
          <cx:pt idx="12">IT</cx:pt>
          <cx:pt idx="13">BR</cx:pt>
          <cx:pt idx="14">IE</cx:pt>
          <cx:pt idx="15">PL</cx:pt>
          <cx:pt idx="16">AE</cx:pt>
          <cx:pt idx="17">CZ</cx:pt>
          <cx:pt idx="18">PT</cx:pt>
          <cx:pt idx="19">SA</cx:pt>
        </cx:lvl>
      </cx:strDim>
      <cx:numDim type="size">
        <cx:f>'[Копия JuniorAnalityc_task.xlsx]data'!$Y$2:$Y$21</cx:f>
        <cx:lvl ptCount="20" formatCode="Основной">
          <cx:pt idx="0">685</cx:pt>
          <cx:pt idx="1">215</cx:pt>
          <cx:pt idx="2">119</cx:pt>
          <cx:pt idx="3">69</cx:pt>
          <cx:pt idx="4">64</cx:pt>
          <cx:pt idx="5">43</cx:pt>
          <cx:pt idx="6">22</cx:pt>
          <cx:pt idx="7">19</cx:pt>
          <cx:pt idx="8">18</cx:pt>
          <cx:pt idx="9">16</cx:pt>
          <cx:pt idx="10">16</cx:pt>
          <cx:pt idx="11">16</cx:pt>
          <cx:pt idx="12">16</cx:pt>
          <cx:pt idx="13">13</cx:pt>
          <cx:pt idx="14">12</cx:pt>
          <cx:pt idx="15">12</cx:pt>
          <cx:pt idx="16">10</cx:pt>
          <cx:pt idx="17">9</cx:pt>
          <cx:pt idx="18">9</cx:pt>
          <cx:pt idx="19">8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ru-RU"/>
              <a:t>10 </a:t>
            </a:r>
            <a:r>
              <a:rPr lang="en-US"/>
              <a:t>Country of residence</a:t>
            </a:r>
            <a:endParaRPr lang="ru-RU"/>
          </a:p>
        </cx:rich>
      </cx:tx>
    </cx:title>
    <cx:plotArea>
      <cx:plotAreaRegion>
        <cx:series layoutId="treemap" uniqueId="{B46CAD56-9BBA-424F-A8E4-4D83DEEC0F99}">
          <cx:dataLabels pos="ctr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r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100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5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1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8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2D09-2D83-4C2A-A292-3371C592997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9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9619"/>
            <a:ext cx="9144000" cy="2387600"/>
          </a:xfrm>
        </p:spPr>
        <p:txBody>
          <a:bodyPr/>
          <a:lstStyle/>
          <a:p>
            <a:r>
              <a:rPr lang="en-US" dirty="0"/>
              <a:t>Junior </a:t>
            </a:r>
            <a:r>
              <a:rPr lang="en-US" dirty="0" err="1" smtClean="0"/>
              <a:t>Analityc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Filips</a:t>
            </a:r>
            <a:r>
              <a:rPr lang="en-US" dirty="0" smtClean="0"/>
              <a:t> </a:t>
            </a:r>
            <a:r>
              <a:rPr lang="lv-LV" dirty="0" smtClean="0"/>
              <a:t>Čalijs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 countries of residence and their pick up country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27" y="1942832"/>
            <a:ext cx="4858065" cy="40879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8014"/>
            <a:ext cx="4839614" cy="41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Top 20 Countries with</a:t>
            </a:r>
            <a:r>
              <a:rPr lang="ru-RU" sz="2400" dirty="0"/>
              <a:t> </a:t>
            </a:r>
            <a:r>
              <a:rPr lang="en-US" sz="2400" dirty="0"/>
              <a:t>total longest duration</a:t>
            </a:r>
            <a:br>
              <a:rPr lang="en-US" sz="2400" dirty="0"/>
            </a:br>
            <a:endParaRPr lang="ru-RU" sz="2400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130284"/>
              </p:ext>
            </p:extLst>
          </p:nvPr>
        </p:nvGraphicFramePr>
        <p:xfrm>
          <a:off x="9429737" y="606828"/>
          <a:ext cx="2332772" cy="6054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738">
                  <a:extLst>
                    <a:ext uri="{9D8B030D-6E8A-4147-A177-3AD203B41FA5}">
                      <a16:colId xmlns:a16="http://schemas.microsoft.com/office/drawing/2014/main" val="1824368275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1789958153"/>
                    </a:ext>
                  </a:extLst>
                </a:gridCol>
              </a:tblGrid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Country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Duraction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2513094141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US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502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615494917"/>
                  </a:ext>
                </a:extLst>
              </a:tr>
              <a:tr h="440106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GB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50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065397062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HR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49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579085836"/>
                  </a:ext>
                </a:extLst>
              </a:tr>
              <a:tr h="331773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NZ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70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589860450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AU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43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040153833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ES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124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208775062"/>
                  </a:ext>
                </a:extLst>
              </a:tr>
              <a:tr h="440106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TH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35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1966737436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TR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61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458321291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ZA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34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472413604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IE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57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4243471965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EG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32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694878449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CA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103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2416758382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CR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29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048007044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IT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52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2420643778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ME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26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2776980977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PT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26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298014676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NL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24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2077098876"/>
                  </a:ext>
                </a:extLst>
              </a:tr>
              <a:tr h="331773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RO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/>
                        <a:t>24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2678483067"/>
                  </a:ext>
                </a:extLst>
              </a:tr>
              <a:tr h="260335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GR</a:t>
                      </a:r>
                    </a:p>
                  </a:txBody>
                  <a:tcPr marL="7621" marR="7621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/>
                        <a:t>22</a:t>
                      </a:r>
                    </a:p>
                  </a:txBody>
                  <a:tcPr marL="7621" marR="7621" marT="7621" marB="0" anchor="ctr"/>
                </a:tc>
                <a:extLst>
                  <a:ext uri="{0D108BD9-81ED-4DB2-BD59-A6C34878D82A}">
                    <a16:rowId xmlns:a16="http://schemas.microsoft.com/office/drawing/2014/main" val="3317997127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071882"/>
              </p:ext>
            </p:extLst>
          </p:nvPr>
        </p:nvGraphicFramePr>
        <p:xfrm>
          <a:off x="556592" y="1043609"/>
          <a:ext cx="8464436" cy="5814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6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Average and median of </a:t>
            </a:r>
            <a:r>
              <a:rPr lang="en-US" sz="2400" dirty="0" err="1" smtClean="0"/>
              <a:t>datas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946" y="4580313"/>
            <a:ext cx="4124257" cy="1822060"/>
          </a:xfrm>
          <a:prstGeom prst="rect">
            <a:avLst/>
          </a:prstGeom>
        </p:spPr>
      </p:pic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138675"/>
              </p:ext>
            </p:extLst>
          </p:nvPr>
        </p:nvGraphicFramePr>
        <p:xfrm>
          <a:off x="838200" y="2036619"/>
          <a:ext cx="1903274" cy="4275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474698"/>
              </p:ext>
            </p:extLst>
          </p:nvPr>
        </p:nvGraphicFramePr>
        <p:xfrm>
          <a:off x="2724759" y="2036618"/>
          <a:ext cx="1904203" cy="4275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386297"/>
              </p:ext>
            </p:extLst>
          </p:nvPr>
        </p:nvGraphicFramePr>
        <p:xfrm>
          <a:off x="4564279" y="2045950"/>
          <a:ext cx="1896484" cy="4275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0" name="Диаграмма 9"/>
              <p:cNvGraphicFramePr/>
              <p:nvPr>
                <p:extLst>
                  <p:ext uri="{D42A27DB-BD31-4B8C-83A1-F6EECF244321}">
                    <p14:modId xmlns:p14="http://schemas.microsoft.com/office/powerpoint/2010/main" val="4230146878"/>
                  </p:ext>
                </p:extLst>
              </p:nvPr>
            </p:nvGraphicFramePr>
            <p:xfrm>
              <a:off x="6671768" y="2433637"/>
              <a:ext cx="3522785" cy="170618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0" name="Диаграмма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1768" y="2433637"/>
                <a:ext cx="3522785" cy="17061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55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2)</a:t>
            </a:r>
            <a:r>
              <a:rPr lang="lv-LV" sz="2400" dirty="0"/>
              <a:t> </a:t>
            </a:r>
            <a:r>
              <a:rPr lang="en-US" sz="2400" dirty="0"/>
              <a:t>Find out which supplier has impacted the average</a:t>
            </a:r>
            <a:r>
              <a:rPr lang="lv-LV" sz="2400" dirty="0"/>
              <a:t>/</a:t>
            </a:r>
            <a:r>
              <a:rPr lang="en-US" sz="2400" dirty="0"/>
              <a:t>median car profit per reservation the most.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40784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/>
              <a:t>There</a:t>
            </a:r>
            <a:r>
              <a:rPr lang="ru-RU" altLang="ru-RU" dirty="0"/>
              <a:t> </a:t>
            </a:r>
            <a:r>
              <a:rPr lang="ru-RU" altLang="ru-RU" dirty="0" err="1"/>
              <a:t>are</a:t>
            </a:r>
            <a:r>
              <a:rPr lang="ru-RU" altLang="ru-RU" dirty="0"/>
              <a:t> </a:t>
            </a:r>
            <a:r>
              <a:rPr lang="ru-RU" altLang="ru-RU" dirty="0" err="1"/>
              <a:t>many</a:t>
            </a:r>
            <a:r>
              <a:rPr lang="ru-RU" altLang="ru-RU" dirty="0"/>
              <a:t> </a:t>
            </a:r>
            <a:r>
              <a:rPr lang="ru-RU" altLang="ru-RU" dirty="0" err="1"/>
              <a:t>ways</a:t>
            </a:r>
            <a:r>
              <a:rPr lang="ru-RU" altLang="ru-RU" dirty="0"/>
              <a:t> </a:t>
            </a:r>
            <a:r>
              <a:rPr lang="ru-RU" altLang="ru-RU" dirty="0" err="1"/>
              <a:t>to</a:t>
            </a:r>
            <a:r>
              <a:rPr lang="ru-RU" altLang="ru-RU" dirty="0"/>
              <a:t> </a:t>
            </a:r>
            <a:r>
              <a:rPr lang="ru-RU" altLang="ru-RU" dirty="0" err="1"/>
              <a:t>find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supplier</a:t>
            </a:r>
            <a:r>
              <a:rPr lang="ru-RU" altLang="ru-RU" dirty="0"/>
              <a:t> </a:t>
            </a:r>
            <a:r>
              <a:rPr lang="ru-RU" altLang="ru-RU" dirty="0" err="1"/>
              <a:t>who</a:t>
            </a:r>
            <a:r>
              <a:rPr lang="ru-RU" altLang="ru-RU" dirty="0"/>
              <a:t> </a:t>
            </a:r>
            <a:r>
              <a:rPr lang="ru-RU" altLang="ru-RU" dirty="0" err="1"/>
              <a:t>had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greatest</a:t>
            </a:r>
            <a:r>
              <a:rPr lang="ru-RU" altLang="ru-RU" dirty="0"/>
              <a:t> </a:t>
            </a:r>
            <a:r>
              <a:rPr lang="ru-RU" altLang="ru-RU" dirty="0" err="1"/>
              <a:t>impact</a:t>
            </a:r>
            <a:r>
              <a:rPr lang="ru-RU" altLang="ru-RU" dirty="0"/>
              <a:t> </a:t>
            </a:r>
            <a:r>
              <a:rPr lang="ru-RU" altLang="ru-RU" dirty="0" err="1"/>
              <a:t>on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average</a:t>
            </a:r>
            <a:r>
              <a:rPr lang="ru-RU" altLang="ru-RU" dirty="0"/>
              <a:t> </a:t>
            </a:r>
            <a:r>
              <a:rPr lang="ru-RU" altLang="ru-RU" dirty="0" err="1"/>
              <a:t>and</a:t>
            </a:r>
            <a:r>
              <a:rPr lang="ru-RU" altLang="ru-RU" dirty="0"/>
              <a:t> </a:t>
            </a:r>
            <a:r>
              <a:rPr lang="ru-RU" altLang="ru-RU" dirty="0" err="1"/>
              <a:t>median</a:t>
            </a:r>
            <a:r>
              <a:rPr lang="ru-RU" altLang="ru-RU" dirty="0"/>
              <a:t> </a:t>
            </a:r>
            <a:r>
              <a:rPr lang="ru-RU" altLang="ru-RU" dirty="0" err="1"/>
              <a:t>profit</a:t>
            </a:r>
            <a:r>
              <a:rPr lang="ru-RU" altLang="ru-RU" dirty="0"/>
              <a:t>, </a:t>
            </a:r>
            <a:r>
              <a:rPr lang="ru-RU" altLang="ru-RU" dirty="0" err="1"/>
              <a:t>but</a:t>
            </a:r>
            <a:r>
              <a:rPr lang="ru-RU" altLang="ru-RU" dirty="0"/>
              <a:t> I </a:t>
            </a:r>
            <a:r>
              <a:rPr lang="ru-RU" altLang="ru-RU" dirty="0" err="1"/>
              <a:t>used</a:t>
            </a:r>
            <a:r>
              <a:rPr lang="ru-RU" altLang="ru-RU" dirty="0"/>
              <a:t> </a:t>
            </a:r>
            <a:r>
              <a:rPr lang="ru-RU" altLang="ru-RU" dirty="0" err="1"/>
              <a:t>only</a:t>
            </a:r>
            <a:r>
              <a:rPr lang="ru-RU" altLang="ru-RU" dirty="0"/>
              <a:t> </a:t>
            </a:r>
            <a:r>
              <a:rPr lang="ru-RU" altLang="ru-RU" dirty="0" err="1"/>
              <a:t>two</a:t>
            </a:r>
            <a:r>
              <a:rPr lang="ru-RU" altLang="ru-RU" dirty="0"/>
              <a:t> </a:t>
            </a:r>
            <a:r>
              <a:rPr lang="ru-RU" altLang="ru-RU" dirty="0" err="1"/>
              <a:t>methods</a:t>
            </a:r>
            <a:r>
              <a:rPr lang="ru-RU" altLang="ru-RU" dirty="0"/>
              <a:t>:</a:t>
            </a:r>
            <a:r>
              <a:rPr lang="en-US" altLang="ru-RU" dirty="0"/>
              <a:t/>
            </a:r>
            <a:br>
              <a:rPr lang="en-US" altLang="ru-RU" dirty="0"/>
            </a:br>
            <a:r>
              <a:rPr lang="en-US" dirty="0"/>
              <a:t>The second method seems more logical and correct to me: using Python and pandas to find the average and median, which is easy and effective. However, there are some nuances (for example, a supplier who brought in customers only twice but with the highest car per reservation will rank higher, while another supplier who brought in more customers but with a lower amount will rank lower in this scheme).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ru-RU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ru-RU" alt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347" y="2240585"/>
            <a:ext cx="3974964" cy="36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TASK 2)</a:t>
            </a:r>
            <a:r>
              <a:rPr lang="lv-LV" sz="2400" dirty="0" smtClean="0"/>
              <a:t> </a:t>
            </a:r>
            <a:r>
              <a:rPr lang="en-US" sz="2400" dirty="0" smtClean="0"/>
              <a:t>Find out which supplier has impacted the average</a:t>
            </a:r>
            <a:r>
              <a:rPr lang="lv-LV" sz="2400" dirty="0" smtClean="0"/>
              <a:t>/</a:t>
            </a:r>
            <a:r>
              <a:rPr lang="en-US" sz="2400" dirty="0" smtClean="0"/>
              <a:t>median car profit per reservation the most.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40" y="1868447"/>
            <a:ext cx="1873587" cy="4292046"/>
          </a:xfrm>
          <a:prstGeom prst="rect">
            <a:avLst/>
          </a:prstGeom>
        </p:spPr>
      </p:pic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91763"/>
              </p:ext>
            </p:extLst>
          </p:nvPr>
        </p:nvGraphicFramePr>
        <p:xfrm>
          <a:off x="6924727" y="1690688"/>
          <a:ext cx="5145353" cy="464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45375" y="2029311"/>
            <a:ext cx="3901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err="1"/>
              <a:t>It</a:t>
            </a:r>
            <a:r>
              <a:rPr lang="ru-RU" altLang="ru-RU" dirty="0"/>
              <a:t> </a:t>
            </a:r>
            <a:r>
              <a:rPr lang="ru-RU" altLang="ru-RU" dirty="0" err="1"/>
              <a:t>makes</a:t>
            </a:r>
            <a:r>
              <a:rPr lang="ru-RU" altLang="ru-RU" dirty="0"/>
              <a:t> </a:t>
            </a:r>
            <a:r>
              <a:rPr lang="ru-RU" altLang="ru-RU" dirty="0" err="1"/>
              <a:t>sense</a:t>
            </a:r>
            <a:r>
              <a:rPr lang="ru-RU" altLang="ru-RU" dirty="0"/>
              <a:t> </a:t>
            </a:r>
            <a:r>
              <a:rPr lang="ru-RU" altLang="ru-RU" dirty="0" err="1"/>
              <a:t>that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supplier</a:t>
            </a:r>
            <a:r>
              <a:rPr lang="ru-RU" altLang="ru-RU" dirty="0"/>
              <a:t> </a:t>
            </a:r>
            <a:r>
              <a:rPr lang="ru-RU" altLang="ru-RU" dirty="0" err="1"/>
              <a:t>who</a:t>
            </a:r>
            <a:r>
              <a:rPr lang="ru-RU" altLang="ru-RU" dirty="0"/>
              <a:t> </a:t>
            </a:r>
            <a:r>
              <a:rPr lang="ru-RU" altLang="ru-RU" dirty="0" err="1"/>
              <a:t>most</a:t>
            </a:r>
            <a:r>
              <a:rPr lang="ru-RU" altLang="ru-RU" dirty="0"/>
              <a:t> </a:t>
            </a:r>
            <a:r>
              <a:rPr lang="ru-RU" altLang="ru-RU" dirty="0" err="1"/>
              <a:t>frequently</a:t>
            </a:r>
            <a:r>
              <a:rPr lang="ru-RU" altLang="ru-RU" dirty="0"/>
              <a:t> </a:t>
            </a:r>
            <a:r>
              <a:rPr lang="ru-RU" altLang="ru-RU" dirty="0" err="1"/>
              <a:t>appears</a:t>
            </a:r>
            <a:r>
              <a:rPr lang="ru-RU" altLang="ru-RU" dirty="0"/>
              <a:t> </a:t>
            </a:r>
            <a:r>
              <a:rPr lang="ru-RU" altLang="ru-RU" dirty="0" err="1"/>
              <a:t>in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list</a:t>
            </a:r>
            <a:r>
              <a:rPr lang="ru-RU" altLang="ru-RU" dirty="0"/>
              <a:t> </a:t>
            </a:r>
            <a:r>
              <a:rPr lang="ru-RU" altLang="ru-RU" dirty="0" err="1"/>
              <a:t>will</a:t>
            </a:r>
            <a:r>
              <a:rPr lang="ru-RU" altLang="ru-RU" dirty="0"/>
              <a:t> </a:t>
            </a:r>
            <a:r>
              <a:rPr lang="ru-RU" altLang="ru-RU" dirty="0" err="1"/>
              <a:t>have</a:t>
            </a:r>
            <a:r>
              <a:rPr lang="ru-RU" altLang="ru-RU" dirty="0"/>
              <a:t> a </a:t>
            </a:r>
            <a:r>
              <a:rPr lang="ru-RU" altLang="ru-RU" dirty="0" err="1"/>
              <a:t>very</a:t>
            </a:r>
            <a:r>
              <a:rPr lang="ru-RU" altLang="ru-RU" dirty="0"/>
              <a:t> </a:t>
            </a:r>
            <a:r>
              <a:rPr lang="ru-RU" altLang="ru-RU" dirty="0" err="1"/>
              <a:t>large</a:t>
            </a:r>
            <a:r>
              <a:rPr lang="ru-RU" altLang="ru-RU" dirty="0"/>
              <a:t> </a:t>
            </a:r>
            <a:r>
              <a:rPr lang="ru-RU" altLang="ru-RU" dirty="0" err="1"/>
              <a:t>influence</a:t>
            </a:r>
            <a:r>
              <a:rPr lang="ru-RU" altLang="ru-RU" dirty="0"/>
              <a:t> </a:t>
            </a:r>
            <a:r>
              <a:rPr lang="ru-RU" altLang="ru-RU" dirty="0" err="1"/>
              <a:t>on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average</a:t>
            </a:r>
            <a:r>
              <a:rPr lang="ru-RU" altLang="ru-RU" dirty="0"/>
              <a:t> </a:t>
            </a:r>
            <a:r>
              <a:rPr lang="ru-RU" altLang="ru-RU" dirty="0" err="1"/>
              <a:t>and</a:t>
            </a:r>
            <a:r>
              <a:rPr lang="ru-RU" altLang="ru-RU" dirty="0"/>
              <a:t> </a:t>
            </a:r>
            <a:r>
              <a:rPr lang="ru-RU" altLang="ru-RU" dirty="0" err="1"/>
              <a:t>median</a:t>
            </a:r>
            <a:r>
              <a:rPr lang="ru-RU" altLang="ru-RU" dirty="0"/>
              <a:t>. </a:t>
            </a:r>
            <a:r>
              <a:rPr lang="ru-RU" altLang="ru-RU" dirty="0" err="1"/>
              <a:t>Therefore</a:t>
            </a:r>
            <a:r>
              <a:rPr lang="ru-RU" altLang="ru-RU" dirty="0"/>
              <a:t>, I </a:t>
            </a:r>
            <a:r>
              <a:rPr lang="ru-RU" altLang="ru-RU" dirty="0" err="1"/>
              <a:t>copied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sorted</a:t>
            </a:r>
            <a:r>
              <a:rPr lang="ru-RU" altLang="ru-RU" dirty="0"/>
              <a:t> </a:t>
            </a:r>
            <a:r>
              <a:rPr lang="ru-RU" altLang="ru-RU" dirty="0" err="1"/>
              <a:t>list</a:t>
            </a:r>
            <a:r>
              <a:rPr lang="ru-RU" altLang="ru-RU" dirty="0"/>
              <a:t> </a:t>
            </a:r>
            <a:r>
              <a:rPr lang="ru-RU" altLang="ru-RU" dirty="0" err="1"/>
              <a:t>of</a:t>
            </a:r>
            <a:r>
              <a:rPr lang="ru-RU" altLang="ru-RU" dirty="0"/>
              <a:t> </a:t>
            </a:r>
            <a:r>
              <a:rPr lang="ru-RU" altLang="ru-RU" dirty="0" err="1"/>
              <a:t>suppliers</a:t>
            </a:r>
            <a:r>
              <a:rPr lang="ru-RU" altLang="ru-RU" dirty="0"/>
              <a:t> </a:t>
            </a:r>
            <a:r>
              <a:rPr lang="ru-RU" altLang="ru-RU" dirty="0" err="1"/>
              <a:t>with</a:t>
            </a:r>
            <a:r>
              <a:rPr lang="ru-RU" altLang="ru-RU" dirty="0"/>
              <a:t> </a:t>
            </a:r>
            <a:r>
              <a:rPr lang="ru-RU" altLang="ru-RU" dirty="0" err="1"/>
              <a:t>only</a:t>
            </a:r>
            <a:r>
              <a:rPr lang="ru-RU" altLang="ru-RU" dirty="0"/>
              <a:t> </a:t>
            </a:r>
            <a:r>
              <a:rPr lang="ru-RU" altLang="ru-RU" dirty="0" err="1"/>
              <a:t>unique</a:t>
            </a:r>
            <a:r>
              <a:rPr lang="ru-RU" altLang="ru-RU" dirty="0"/>
              <a:t> </a:t>
            </a:r>
            <a:r>
              <a:rPr lang="ru-RU" altLang="ru-RU" dirty="0" err="1"/>
              <a:t>IDs</a:t>
            </a:r>
            <a:r>
              <a:rPr lang="ru-RU" altLang="ru-RU" dirty="0"/>
              <a:t> </a:t>
            </a:r>
            <a:r>
              <a:rPr lang="ru-RU" altLang="ru-RU" dirty="0" err="1"/>
              <a:t>and</a:t>
            </a:r>
            <a:r>
              <a:rPr lang="ru-RU" altLang="ru-RU" dirty="0"/>
              <a:t> </a:t>
            </a:r>
            <a:r>
              <a:rPr lang="ru-RU" altLang="ru-RU" dirty="0" err="1"/>
              <a:t>then</a:t>
            </a:r>
            <a:r>
              <a:rPr lang="ru-RU" altLang="ru-RU" dirty="0"/>
              <a:t> </a:t>
            </a:r>
            <a:r>
              <a:rPr lang="ru-RU" altLang="ru-RU" dirty="0" err="1"/>
              <a:t>used</a:t>
            </a:r>
            <a:r>
              <a:rPr lang="ru-RU" altLang="ru-RU" dirty="0"/>
              <a:t> COUNTIF </a:t>
            </a:r>
            <a:r>
              <a:rPr lang="ru-RU" altLang="ru-RU" dirty="0" err="1"/>
              <a:t>to</a:t>
            </a:r>
            <a:r>
              <a:rPr lang="ru-RU" altLang="ru-RU" dirty="0"/>
              <a:t> </a:t>
            </a:r>
            <a:r>
              <a:rPr lang="ru-RU" altLang="ru-RU" dirty="0" err="1"/>
              <a:t>count</a:t>
            </a:r>
            <a:r>
              <a:rPr lang="ru-RU" altLang="ru-RU" dirty="0"/>
              <a:t> </a:t>
            </a:r>
            <a:r>
              <a:rPr lang="ru-RU" altLang="ru-RU" dirty="0" err="1"/>
              <a:t>each</a:t>
            </a:r>
            <a:r>
              <a:rPr lang="ru-RU" altLang="ru-RU" dirty="0"/>
              <a:t> </a:t>
            </a:r>
            <a:r>
              <a:rPr lang="ru-RU" altLang="ru-RU" dirty="0" err="1"/>
              <a:t>appearance</a:t>
            </a:r>
            <a:r>
              <a:rPr lang="ru-RU" altLang="ru-RU" dirty="0"/>
              <a:t> </a:t>
            </a:r>
            <a:r>
              <a:rPr lang="ru-RU" altLang="ru-RU" dirty="0" err="1"/>
              <a:t>of</a:t>
            </a:r>
            <a:r>
              <a:rPr lang="ru-RU" altLang="ru-RU" dirty="0"/>
              <a:t> </a:t>
            </a:r>
            <a:r>
              <a:rPr lang="ru-RU" altLang="ru-RU" dirty="0" err="1"/>
              <a:t>that</a:t>
            </a:r>
            <a:r>
              <a:rPr lang="ru-RU" altLang="ru-RU" dirty="0"/>
              <a:t> </a:t>
            </a:r>
            <a:r>
              <a:rPr lang="ru-RU" altLang="ru-RU" dirty="0" err="1"/>
              <a:t>supplier</a:t>
            </a:r>
            <a:r>
              <a:rPr lang="ru-RU" altLang="ru-RU" dirty="0"/>
              <a:t>. </a:t>
            </a:r>
            <a:r>
              <a:rPr lang="ru-RU" altLang="ru-RU" dirty="0" err="1"/>
              <a:t>As</a:t>
            </a:r>
            <a:r>
              <a:rPr lang="ru-RU" altLang="ru-RU" dirty="0"/>
              <a:t> a </a:t>
            </a:r>
            <a:r>
              <a:rPr lang="ru-RU" altLang="ru-RU" dirty="0" err="1"/>
              <a:t>result</a:t>
            </a:r>
            <a:r>
              <a:rPr lang="ru-RU" altLang="ru-RU" dirty="0"/>
              <a:t>,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supplier</a:t>
            </a:r>
            <a:r>
              <a:rPr lang="ru-RU" altLang="ru-RU" dirty="0"/>
              <a:t> </a:t>
            </a:r>
            <a:r>
              <a:rPr lang="ru-RU" altLang="ru-RU" dirty="0" err="1"/>
              <a:t>who</a:t>
            </a:r>
            <a:r>
              <a:rPr lang="ru-RU" altLang="ru-RU" dirty="0"/>
              <a:t> </a:t>
            </a:r>
            <a:r>
              <a:rPr lang="ru-RU" altLang="ru-RU" dirty="0" err="1"/>
              <a:t>had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most</a:t>
            </a:r>
            <a:r>
              <a:rPr lang="ru-RU" altLang="ru-RU" dirty="0"/>
              <a:t> </a:t>
            </a:r>
            <a:r>
              <a:rPr lang="ru-RU" altLang="ru-RU" dirty="0" err="1"/>
              <a:t>impact</a:t>
            </a:r>
            <a:r>
              <a:rPr lang="ru-RU" altLang="ru-RU" dirty="0"/>
              <a:t> </a:t>
            </a:r>
            <a:r>
              <a:rPr lang="ru-RU" altLang="ru-RU" dirty="0" err="1"/>
              <a:t>appeared</a:t>
            </a:r>
            <a:r>
              <a:rPr lang="ru-RU" altLang="ru-RU" dirty="0"/>
              <a:t> </a:t>
            </a:r>
            <a:r>
              <a:rPr lang="en-US" altLang="ru-RU" dirty="0"/>
              <a:t>is 2 - </a:t>
            </a:r>
            <a:r>
              <a:rPr lang="ru-RU" altLang="ru-RU" dirty="0"/>
              <a:t>267 </a:t>
            </a:r>
            <a:r>
              <a:rPr lang="ru-RU" altLang="ru-RU" dirty="0" err="1"/>
              <a:t>times</a:t>
            </a:r>
            <a:r>
              <a:rPr lang="ru-RU" altLang="ru-RU" dirty="0"/>
              <a:t>, </a:t>
            </a:r>
            <a:r>
              <a:rPr lang="ru-RU" altLang="ru-RU" dirty="0" err="1"/>
              <a:t>followed</a:t>
            </a:r>
            <a:r>
              <a:rPr lang="ru-RU" altLang="ru-RU" dirty="0"/>
              <a:t> </a:t>
            </a:r>
            <a:r>
              <a:rPr lang="ru-RU" altLang="ru-RU" dirty="0" err="1"/>
              <a:t>by</a:t>
            </a:r>
            <a:r>
              <a:rPr lang="ru-RU" altLang="ru-RU" dirty="0"/>
              <a:t> </a:t>
            </a:r>
            <a:r>
              <a:rPr lang="ru-RU" altLang="ru-RU" dirty="0" err="1"/>
              <a:t>supplier</a:t>
            </a:r>
            <a:r>
              <a:rPr lang="ru-RU" altLang="ru-RU" dirty="0"/>
              <a:t> 18 </a:t>
            </a:r>
            <a:r>
              <a:rPr lang="ru-RU" altLang="ru-RU" dirty="0" err="1"/>
              <a:t>with</a:t>
            </a:r>
            <a:r>
              <a:rPr lang="ru-RU" altLang="ru-RU" dirty="0"/>
              <a:t> 148 </a:t>
            </a:r>
            <a:r>
              <a:rPr lang="ru-RU" altLang="ru-RU" dirty="0" err="1"/>
              <a:t>times</a:t>
            </a:r>
            <a:r>
              <a:rPr lang="ru-RU" altLang="ru-RU" dirty="0"/>
              <a:t>, </a:t>
            </a:r>
            <a:r>
              <a:rPr lang="ru-RU" altLang="ru-RU" dirty="0" err="1"/>
              <a:t>and</a:t>
            </a:r>
            <a:r>
              <a:rPr lang="ru-RU" altLang="ru-RU" dirty="0"/>
              <a:t> </a:t>
            </a:r>
            <a:r>
              <a:rPr lang="ru-RU" altLang="ru-RU" dirty="0" err="1"/>
              <a:t>so</a:t>
            </a:r>
            <a:r>
              <a:rPr lang="ru-RU" altLang="ru-RU" dirty="0"/>
              <a:t> </a:t>
            </a:r>
            <a:r>
              <a:rPr lang="ru-RU" altLang="ru-RU" dirty="0" err="1"/>
              <a:t>on</a:t>
            </a:r>
            <a:r>
              <a:rPr lang="ru-RU" altLang="ru-RU" dirty="0"/>
              <a:t>. </a:t>
            </a:r>
            <a:r>
              <a:rPr lang="ru-RU" altLang="ru-RU" dirty="0" err="1"/>
              <a:t>However</a:t>
            </a:r>
            <a:r>
              <a:rPr lang="ru-RU" altLang="ru-RU" dirty="0"/>
              <a:t>, </a:t>
            </a:r>
            <a:r>
              <a:rPr lang="ru-RU" altLang="ru-RU" dirty="0" err="1"/>
              <a:t>suppliers</a:t>
            </a:r>
            <a:r>
              <a:rPr lang="ru-RU" altLang="ru-RU" dirty="0"/>
              <a:t> </a:t>
            </a:r>
            <a:r>
              <a:rPr lang="ru-RU" altLang="ru-RU" dirty="0" err="1"/>
              <a:t>who</a:t>
            </a:r>
            <a:r>
              <a:rPr lang="ru-RU" altLang="ru-RU" dirty="0"/>
              <a:t> </a:t>
            </a:r>
            <a:r>
              <a:rPr lang="ru-RU" altLang="ru-RU" dirty="0" err="1"/>
              <a:t>appeared</a:t>
            </a:r>
            <a:r>
              <a:rPr lang="ru-RU" altLang="ru-RU" dirty="0"/>
              <a:t> </a:t>
            </a:r>
            <a:r>
              <a:rPr lang="ru-RU" altLang="ru-RU" dirty="0" err="1"/>
              <a:t>in</a:t>
            </a:r>
            <a:r>
              <a:rPr lang="ru-RU" altLang="ru-RU" dirty="0"/>
              <a:t> </a:t>
            </a:r>
            <a:r>
              <a:rPr lang="ru-RU" altLang="ru-RU" dirty="0" err="1"/>
              <a:t>the</a:t>
            </a:r>
            <a:r>
              <a:rPr lang="ru-RU" altLang="ru-RU" dirty="0"/>
              <a:t> </a:t>
            </a:r>
            <a:r>
              <a:rPr lang="ru-RU" altLang="ru-RU" dirty="0" err="1"/>
              <a:t>list</a:t>
            </a:r>
            <a:r>
              <a:rPr lang="ru-RU" altLang="ru-RU" dirty="0"/>
              <a:t> </a:t>
            </a:r>
            <a:r>
              <a:rPr lang="ru-RU" altLang="ru-RU" dirty="0" err="1"/>
              <a:t>only</a:t>
            </a:r>
            <a:r>
              <a:rPr lang="ru-RU" altLang="ru-RU" dirty="0"/>
              <a:t> </a:t>
            </a:r>
            <a:r>
              <a:rPr lang="ru-RU" altLang="ru-RU" dirty="0" err="1"/>
              <a:t>once</a:t>
            </a:r>
            <a:r>
              <a:rPr lang="ru-RU" altLang="ru-RU" dirty="0"/>
              <a:t> </a:t>
            </a:r>
            <a:r>
              <a:rPr lang="ru-RU" altLang="ru-RU" dirty="0" err="1"/>
              <a:t>or</a:t>
            </a:r>
            <a:r>
              <a:rPr lang="ru-RU" altLang="ru-RU" dirty="0"/>
              <a:t> </a:t>
            </a:r>
            <a:r>
              <a:rPr lang="ru-RU" altLang="ru-RU" dirty="0" err="1"/>
              <a:t>less</a:t>
            </a:r>
            <a:r>
              <a:rPr lang="ru-RU" altLang="ru-RU" dirty="0"/>
              <a:t> (</a:t>
            </a:r>
            <a:r>
              <a:rPr lang="ru-RU" altLang="ru-RU" dirty="0" err="1"/>
              <a:t>such</a:t>
            </a:r>
            <a:r>
              <a:rPr lang="ru-RU" altLang="ru-RU" dirty="0"/>
              <a:t> </a:t>
            </a:r>
            <a:r>
              <a:rPr lang="ru-RU" altLang="ru-RU" dirty="0" err="1"/>
              <a:t>as</a:t>
            </a:r>
            <a:r>
              <a:rPr lang="ru-RU" altLang="ru-RU" dirty="0"/>
              <a:t> 184, 185, </a:t>
            </a:r>
            <a:r>
              <a:rPr lang="ru-RU" altLang="ru-RU" dirty="0" err="1"/>
              <a:t>etc</a:t>
            </a:r>
            <a:r>
              <a:rPr lang="ru-RU" altLang="ru-RU" dirty="0"/>
              <a:t>.) </a:t>
            </a:r>
            <a:r>
              <a:rPr lang="ru-RU" altLang="ru-RU" dirty="0" err="1"/>
              <a:t>also</a:t>
            </a:r>
            <a:r>
              <a:rPr lang="ru-RU" altLang="ru-RU" dirty="0"/>
              <a:t> </a:t>
            </a:r>
            <a:r>
              <a:rPr lang="ru-RU" altLang="ru-RU" dirty="0" err="1"/>
              <a:t>had</a:t>
            </a:r>
            <a:r>
              <a:rPr lang="ru-RU" altLang="ru-RU" dirty="0"/>
              <a:t> </a:t>
            </a:r>
            <a:r>
              <a:rPr lang="ru-RU" altLang="ru-RU" dirty="0" err="1"/>
              <a:t>an</a:t>
            </a:r>
            <a:r>
              <a:rPr lang="ru-RU" altLang="ru-RU" dirty="0"/>
              <a:t> </a:t>
            </a:r>
            <a:r>
              <a:rPr lang="ru-RU" altLang="ru-RU" dirty="0" err="1"/>
              <a:t>impact</a:t>
            </a:r>
            <a:r>
              <a:rPr lang="ru-RU" altLang="ru-RU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5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TASK 3) </a:t>
            </a:r>
            <a:r>
              <a:rPr lang="en-US" sz="2400" dirty="0" smtClean="0"/>
              <a:t>Find out which country of residence has impacted the average or median car profit per reservation the most.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174" y="1895199"/>
            <a:ext cx="3137452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altLang="ru-RU" sz="1800" dirty="0" err="1"/>
              <a:t>This</a:t>
            </a:r>
            <a:r>
              <a:rPr lang="ru-RU" altLang="ru-RU" sz="1800" dirty="0"/>
              <a:t> </a:t>
            </a:r>
            <a:r>
              <a:rPr lang="ru-RU" altLang="ru-RU" sz="1800" dirty="0" err="1"/>
              <a:t>is</a:t>
            </a:r>
            <a:r>
              <a:rPr lang="ru-RU" altLang="ru-RU" sz="1800" dirty="0"/>
              <a:t> </a:t>
            </a:r>
            <a:r>
              <a:rPr lang="ru-RU" altLang="ru-RU" sz="1800" dirty="0" err="1"/>
              <a:t>similar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to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task</a:t>
            </a:r>
            <a:r>
              <a:rPr lang="ru-RU" altLang="ru-RU" sz="1800" dirty="0"/>
              <a:t> </a:t>
            </a:r>
            <a:r>
              <a:rPr lang="ru-RU" altLang="ru-RU" sz="1800" dirty="0" err="1"/>
              <a:t>number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two</a:t>
            </a:r>
            <a:r>
              <a:rPr lang="ru-RU" altLang="ru-RU" sz="1800" dirty="0"/>
              <a:t>, </a:t>
            </a:r>
            <a:r>
              <a:rPr lang="ru-RU" altLang="ru-RU" sz="1800" dirty="0" err="1"/>
              <a:t>but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here</a:t>
            </a:r>
            <a:r>
              <a:rPr lang="ru-RU" altLang="ru-RU" sz="1800" dirty="0"/>
              <a:t> I </a:t>
            </a:r>
            <a:r>
              <a:rPr lang="ru-RU" altLang="ru-RU" sz="1800" dirty="0" err="1"/>
              <a:t>copied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the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sorted</a:t>
            </a:r>
            <a:r>
              <a:rPr lang="ru-RU" altLang="ru-RU" sz="1800" dirty="0"/>
              <a:t> </a:t>
            </a:r>
            <a:r>
              <a:rPr lang="ru-RU" altLang="ru-RU" sz="1800" dirty="0" err="1"/>
              <a:t>list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of</a:t>
            </a:r>
            <a:r>
              <a:rPr lang="ru-RU" altLang="ru-RU" sz="1800" dirty="0"/>
              <a:t> </a:t>
            </a:r>
            <a:r>
              <a:rPr lang="ru-RU" altLang="ru-RU" sz="1800" dirty="0" err="1"/>
              <a:t>countries</a:t>
            </a:r>
            <a:r>
              <a:rPr lang="ru-RU" altLang="ru-RU" sz="1800" dirty="0"/>
              <a:t> </a:t>
            </a:r>
            <a:r>
              <a:rPr lang="ru-RU" altLang="ru-RU" sz="1800" dirty="0" err="1"/>
              <a:t>with</a:t>
            </a:r>
            <a:r>
              <a:rPr lang="ru-RU" altLang="ru-RU" sz="1800" dirty="0"/>
              <a:t> </a:t>
            </a:r>
            <a:r>
              <a:rPr lang="ru-RU" altLang="ru-RU" sz="1800" dirty="0" err="1"/>
              <a:t>only</a:t>
            </a:r>
            <a:r>
              <a:rPr lang="ru-RU" altLang="ru-RU" sz="1800" dirty="0"/>
              <a:t> </a:t>
            </a:r>
            <a:r>
              <a:rPr lang="ru-RU" altLang="ru-RU" sz="1800" dirty="0" err="1"/>
              <a:t>unique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IDs</a:t>
            </a:r>
            <a:r>
              <a:rPr lang="ru-RU" altLang="ru-RU" sz="1800" dirty="0"/>
              <a:t> </a:t>
            </a:r>
            <a:r>
              <a:rPr lang="ru-RU" altLang="ru-RU" sz="1800" dirty="0" err="1"/>
              <a:t>and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then</a:t>
            </a:r>
            <a:r>
              <a:rPr lang="ru-RU" altLang="ru-RU" sz="1800" dirty="0"/>
              <a:t> </a:t>
            </a:r>
            <a:r>
              <a:rPr lang="ru-RU" altLang="ru-RU" sz="1800" dirty="0" err="1"/>
              <a:t>used</a:t>
            </a:r>
            <a:r>
              <a:rPr lang="ru-RU" altLang="ru-RU" sz="1800" dirty="0"/>
              <a:t> COUNTIF </a:t>
            </a:r>
            <a:r>
              <a:rPr lang="ru-RU" altLang="ru-RU" sz="1800" dirty="0" err="1"/>
              <a:t>to</a:t>
            </a:r>
            <a:r>
              <a:rPr lang="ru-RU" altLang="ru-RU" sz="1800" dirty="0"/>
              <a:t> </a:t>
            </a:r>
            <a:r>
              <a:rPr lang="ru-RU" altLang="ru-RU" sz="1800" dirty="0" err="1"/>
              <a:t>count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each</a:t>
            </a:r>
            <a:r>
              <a:rPr lang="ru-RU" altLang="ru-RU" sz="1800" dirty="0"/>
              <a:t> </a:t>
            </a:r>
            <a:r>
              <a:rPr lang="ru-RU" altLang="ru-RU" sz="1800" dirty="0" err="1"/>
              <a:t>appearance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of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these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suppliers</a:t>
            </a:r>
            <a:r>
              <a:rPr lang="ru-RU" altLang="ru-RU" sz="1800" dirty="0"/>
              <a:t>. </a:t>
            </a:r>
            <a:r>
              <a:rPr lang="ru-RU" altLang="ru-RU" sz="1800" dirty="0" err="1"/>
              <a:t>As</a:t>
            </a:r>
            <a:r>
              <a:rPr lang="ru-RU" altLang="ru-RU" sz="1800" dirty="0"/>
              <a:t> a </a:t>
            </a:r>
            <a:r>
              <a:rPr lang="ru-RU" altLang="ru-RU" sz="1800" dirty="0" err="1"/>
              <a:t>result</a:t>
            </a:r>
            <a:r>
              <a:rPr lang="ru-RU" altLang="ru-RU" sz="1800" dirty="0"/>
              <a:t>, </a:t>
            </a:r>
            <a:r>
              <a:rPr lang="ru-RU" altLang="ru-RU" sz="1800" dirty="0" err="1"/>
              <a:t>the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country</a:t>
            </a:r>
            <a:r>
              <a:rPr lang="ru-RU" altLang="ru-RU" sz="1800" dirty="0"/>
              <a:t> </a:t>
            </a:r>
            <a:r>
              <a:rPr lang="ru-RU" altLang="ru-RU" sz="1800" dirty="0" err="1"/>
              <a:t>with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the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most</a:t>
            </a:r>
            <a:r>
              <a:rPr lang="ru-RU" altLang="ru-RU" sz="1800" dirty="0"/>
              <a:t> </a:t>
            </a:r>
            <a:r>
              <a:rPr lang="ru-RU" altLang="ru-RU" sz="1800" dirty="0" err="1"/>
              <a:t>influence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was</a:t>
            </a:r>
            <a:r>
              <a:rPr lang="ru-RU" altLang="ru-RU" sz="1800" dirty="0"/>
              <a:t> </a:t>
            </a:r>
            <a:r>
              <a:rPr lang="ru-RU" altLang="ru-RU" sz="1800" dirty="0" err="1"/>
              <a:t>the</a:t>
            </a:r>
            <a:r>
              <a:rPr lang="ru-RU" altLang="ru-RU" sz="1800" dirty="0"/>
              <a:t> US, </a:t>
            </a:r>
            <a:r>
              <a:rPr lang="ru-RU" altLang="ru-RU" sz="1800" dirty="0" err="1"/>
              <a:t>appearing</a:t>
            </a:r>
            <a:r>
              <a:rPr lang="ru-RU" altLang="ru-RU" sz="1800" dirty="0"/>
              <a:t> 685 </a:t>
            </a:r>
            <a:r>
              <a:rPr lang="ru-RU" altLang="ru-RU" sz="1800" dirty="0" err="1"/>
              <a:t>times</a:t>
            </a:r>
            <a:r>
              <a:rPr lang="ru-RU" altLang="ru-RU" sz="1800" dirty="0"/>
              <a:t>, </a:t>
            </a:r>
            <a:r>
              <a:rPr lang="ru-RU" altLang="ru-RU" sz="1800" dirty="0" err="1"/>
              <a:t>followed</a:t>
            </a:r>
            <a:r>
              <a:rPr lang="ru-RU" altLang="ru-RU" sz="1800" dirty="0"/>
              <a:t> </a:t>
            </a:r>
            <a:r>
              <a:rPr lang="ru-RU" altLang="ru-RU" sz="1800" dirty="0" err="1"/>
              <a:t>by</a:t>
            </a:r>
            <a:r>
              <a:rPr lang="ru-RU" altLang="ru-RU" sz="1800" dirty="0"/>
              <a:t> CA </a:t>
            </a:r>
            <a:r>
              <a:rPr lang="ru-RU" altLang="ru-RU" sz="1800" dirty="0" err="1"/>
              <a:t>with</a:t>
            </a:r>
            <a:r>
              <a:rPr lang="ru-RU" altLang="ru-RU" sz="1800" dirty="0"/>
              <a:t> 215 </a:t>
            </a:r>
            <a:r>
              <a:rPr lang="ru-RU" altLang="ru-RU" sz="1800" dirty="0" err="1"/>
              <a:t>times</a:t>
            </a:r>
            <a:r>
              <a:rPr lang="ru-RU" altLang="ru-RU" sz="1800" dirty="0"/>
              <a:t>, </a:t>
            </a:r>
            <a:r>
              <a:rPr lang="ru-RU" altLang="ru-RU" sz="1800" dirty="0" err="1"/>
              <a:t>and</a:t>
            </a:r>
            <a:r>
              <a:rPr lang="ru-RU" altLang="ru-RU" sz="1800" dirty="0"/>
              <a:t> </a:t>
            </a:r>
            <a:r>
              <a:rPr lang="ru-RU" altLang="ru-RU" sz="1800" dirty="0" err="1"/>
              <a:t>so</a:t>
            </a:r>
            <a:r>
              <a:rPr lang="ru-RU" altLang="ru-RU" sz="1800" dirty="0"/>
              <a:t> </a:t>
            </a:r>
            <a:r>
              <a:rPr lang="ru-RU" altLang="ru-RU" sz="1800" dirty="0" err="1"/>
              <a:t>on</a:t>
            </a:r>
            <a:r>
              <a:rPr lang="ru-RU" altLang="ru-RU" sz="1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/>
          </a:p>
          <a:p>
            <a:endParaRPr lang="ru-RU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102624"/>
            <a:ext cx="65" cy="47731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8" name="Диаграмма 7"/>
              <p:cNvGraphicFramePr/>
              <p:nvPr>
                <p:extLst>
                  <p:ext uri="{D42A27DB-BD31-4B8C-83A1-F6EECF244321}">
                    <p14:modId xmlns:p14="http://schemas.microsoft.com/office/powerpoint/2010/main" val="937450260"/>
                  </p:ext>
                </p:extLst>
              </p:nvPr>
            </p:nvGraphicFramePr>
            <p:xfrm>
              <a:off x="6540656" y="2102624"/>
              <a:ext cx="5307497" cy="4356107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Диаграмма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0656" y="2102624"/>
                <a:ext cx="5307497" cy="4356107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06" y="2224379"/>
            <a:ext cx="2257618" cy="3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2400" dirty="0"/>
              <a:t>TASK 3) </a:t>
            </a:r>
            <a:r>
              <a:rPr lang="en-US" sz="2400" dirty="0"/>
              <a:t>Find out which country of residence has impacted the average or median car profit per reservation the most.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823252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second method is no different from the second task - using Python and pandas to find the average and median, which is easy and effective.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99" y="1412581"/>
            <a:ext cx="6696840" cy="49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3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TASK 4) </a:t>
            </a:r>
            <a:r>
              <a:rPr lang="en-US" sz="2400" dirty="0" smtClean="0"/>
              <a:t>If you have noticed areas for improvement in regards to the net price and car profit ratio, please summarize the necessary improvements and write a short explanation with arguments.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59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Sorting by net price (descending price or highest profit (argument facilitates </a:t>
            </a:r>
            <a:r>
              <a:rPr lang="en-US" sz="1800" dirty="0" smtClean="0"/>
              <a:t>search))</a:t>
            </a:r>
            <a:endParaRPr lang="en-US" sz="1800" dirty="0"/>
          </a:p>
          <a:p>
            <a:r>
              <a:rPr lang="en-US" sz="1800" dirty="0"/>
              <a:t>Calculate profit percentage from net price (very convenient to understand </a:t>
            </a:r>
            <a:r>
              <a:rPr lang="en-US" sz="1800" dirty="0" smtClean="0"/>
              <a:t>profit and makes </a:t>
            </a:r>
            <a:r>
              <a:rPr lang="en-US" sz="1800" dirty="0"/>
              <a:t>it more simple to understand profit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Zero </a:t>
            </a:r>
            <a:r>
              <a:rPr lang="en-US" sz="1800" dirty="0"/>
              <a:t>profit in certain cases can be attributed to various factors, such as loss of customers due to unsatisfactory service or inadequate quality of cars.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91" y="1436631"/>
            <a:ext cx="3802006" cy="45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02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491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Junior Analityc task</vt:lpstr>
      <vt:lpstr>Top countries of residence and their pick up country</vt:lpstr>
      <vt:lpstr> Top 20 Countries with total longest duration </vt:lpstr>
      <vt:lpstr>Average and median of datas</vt:lpstr>
      <vt:lpstr>TASK 2) Find out which supplier has impacted the average/median car profit per reservation the most.</vt:lpstr>
      <vt:lpstr>TASK 2) Find out which supplier has impacted the average/median car profit per reservation the most.</vt:lpstr>
      <vt:lpstr>TASK 3) Find out which country of residence has impacted the average or median car profit per reservation the most.</vt:lpstr>
      <vt:lpstr>TASK 3) Find out which country of residence has impacted the average or median car profit per reservation the most.</vt:lpstr>
      <vt:lpstr>TASK 4) If you have noticed areas for improvement in regards to the net price and car profit ratio, please summarize the necessary improvements and write a short explanation with arguments.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</cp:revision>
  <dcterms:created xsi:type="dcterms:W3CDTF">2024-05-24T14:17:21Z</dcterms:created>
  <dcterms:modified xsi:type="dcterms:W3CDTF">2024-05-28T10:15:12Z</dcterms:modified>
</cp:coreProperties>
</file>