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&#1050;&#1086;&#1087;&#1080;&#1103;%20JuniorAnalityc_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\Downloads\&#1050;&#1086;&#1087;&#1080;&#1103;%20JuniorAnalityc_tas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20 suppliers by number of appearances in the list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data!$AE$1</c:f>
              <c:strCache>
                <c:ptCount val="1"/>
                <c:pt idx="0">
                  <c:v>Supplier (no dub and sorted)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A1-41B6-8CDF-D1FD8A7A80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A1-41B6-8CDF-D1FD8A7A80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A1-41B6-8CDF-D1FD8A7A80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AA1-41B6-8CDF-D1FD8A7A80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AA1-41B6-8CDF-D1FD8A7A80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AA1-41B6-8CDF-D1FD8A7A80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AA1-41B6-8CDF-D1FD8A7A80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AA1-41B6-8CDF-D1FD8A7A80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AA1-41B6-8CDF-D1FD8A7A80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AA1-41B6-8CDF-D1FD8A7A807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7AA1-41B6-8CDF-D1FD8A7A807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7AA1-41B6-8CDF-D1FD8A7A807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7AA1-41B6-8CDF-D1FD8A7A807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7AA1-41B6-8CDF-D1FD8A7A807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7AA1-41B6-8CDF-D1FD8A7A807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7AA1-41B6-8CDF-D1FD8A7A807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7AA1-41B6-8CDF-D1FD8A7A807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7AA1-41B6-8CDF-D1FD8A7A807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7AA1-41B6-8CDF-D1FD8A7A807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7AA1-41B6-8CDF-D1FD8A7A807A}"/>
              </c:ext>
            </c:extLst>
          </c:dPt>
          <c:val>
            <c:numRef>
              <c:f>data!$AE$2:$AE$21</c:f>
              <c:numCache>
                <c:formatCode>General</c:formatCode>
                <c:ptCount val="20"/>
                <c:pt idx="0">
                  <c:v>2</c:v>
                </c:pt>
                <c:pt idx="1">
                  <c:v>18</c:v>
                </c:pt>
                <c:pt idx="2">
                  <c:v>13</c:v>
                </c:pt>
                <c:pt idx="3">
                  <c:v>7</c:v>
                </c:pt>
                <c:pt idx="4">
                  <c:v>4</c:v>
                </c:pt>
                <c:pt idx="5">
                  <c:v>5</c:v>
                </c:pt>
                <c:pt idx="6">
                  <c:v>29</c:v>
                </c:pt>
                <c:pt idx="7">
                  <c:v>38</c:v>
                </c:pt>
                <c:pt idx="8">
                  <c:v>1</c:v>
                </c:pt>
                <c:pt idx="9">
                  <c:v>55</c:v>
                </c:pt>
                <c:pt idx="10">
                  <c:v>8</c:v>
                </c:pt>
                <c:pt idx="11">
                  <c:v>30</c:v>
                </c:pt>
                <c:pt idx="12">
                  <c:v>3</c:v>
                </c:pt>
                <c:pt idx="13">
                  <c:v>50</c:v>
                </c:pt>
                <c:pt idx="14">
                  <c:v>17</c:v>
                </c:pt>
                <c:pt idx="15">
                  <c:v>33</c:v>
                </c:pt>
                <c:pt idx="16">
                  <c:v>105</c:v>
                </c:pt>
                <c:pt idx="17">
                  <c:v>6</c:v>
                </c:pt>
                <c:pt idx="18">
                  <c:v>22</c:v>
                </c:pt>
                <c:pt idx="19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7AA1-41B6-8CDF-D1FD8A7A807A}"/>
            </c:ext>
          </c:extLst>
        </c:ser>
        <c:ser>
          <c:idx val="1"/>
          <c:order val="1"/>
          <c:tx>
            <c:strRef>
              <c:f>data!$AF$1</c:f>
              <c:strCache>
                <c:ptCount val="1"/>
                <c:pt idx="0">
                  <c:v>counted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7AA1-41B6-8CDF-D1FD8A7A80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7AA1-41B6-8CDF-D1FD8A7A80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E-7AA1-41B6-8CDF-D1FD8A7A80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0-7AA1-41B6-8CDF-D1FD8A7A80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2-7AA1-41B6-8CDF-D1FD8A7A80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4-7AA1-41B6-8CDF-D1FD8A7A80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6-7AA1-41B6-8CDF-D1FD8A7A80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8-7AA1-41B6-8CDF-D1FD8A7A80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A-7AA1-41B6-8CDF-D1FD8A7A80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C-7AA1-41B6-8CDF-D1FD8A7A807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E-7AA1-41B6-8CDF-D1FD8A7A807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AA1-41B6-8CDF-D1FD8A7A807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AA1-41B6-8CDF-D1FD8A7A807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AA1-41B6-8CDF-D1FD8A7A807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AA1-41B6-8CDF-D1FD8A7A807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AA1-41B6-8CDF-D1FD8A7A807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AA1-41B6-8CDF-D1FD8A7A807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AA1-41B6-8CDF-D1FD8A7A807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AA1-41B6-8CDF-D1FD8A7A807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AA1-41B6-8CDF-D1FD8A7A807A}"/>
              </c:ext>
            </c:extLst>
          </c:dPt>
          <c:val>
            <c:numRef>
              <c:f>data!$AF$2:$AF$21</c:f>
              <c:numCache>
                <c:formatCode>General</c:formatCode>
                <c:ptCount val="20"/>
                <c:pt idx="0">
                  <c:v>267</c:v>
                </c:pt>
                <c:pt idx="1">
                  <c:v>148</c:v>
                </c:pt>
                <c:pt idx="2">
                  <c:v>96</c:v>
                </c:pt>
                <c:pt idx="3">
                  <c:v>64</c:v>
                </c:pt>
                <c:pt idx="4">
                  <c:v>60</c:v>
                </c:pt>
                <c:pt idx="5">
                  <c:v>59</c:v>
                </c:pt>
                <c:pt idx="6">
                  <c:v>35</c:v>
                </c:pt>
                <c:pt idx="7">
                  <c:v>35</c:v>
                </c:pt>
                <c:pt idx="8">
                  <c:v>31</c:v>
                </c:pt>
                <c:pt idx="9">
                  <c:v>28</c:v>
                </c:pt>
                <c:pt idx="10">
                  <c:v>23</c:v>
                </c:pt>
                <c:pt idx="11">
                  <c:v>23</c:v>
                </c:pt>
                <c:pt idx="12">
                  <c:v>20</c:v>
                </c:pt>
                <c:pt idx="13">
                  <c:v>20</c:v>
                </c:pt>
                <c:pt idx="14">
                  <c:v>19</c:v>
                </c:pt>
                <c:pt idx="15">
                  <c:v>19</c:v>
                </c:pt>
                <c:pt idx="16">
                  <c:v>19</c:v>
                </c:pt>
                <c:pt idx="17">
                  <c:v>18</c:v>
                </c:pt>
                <c:pt idx="18">
                  <c:v>18</c:v>
                </c:pt>
                <c:pt idx="1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7AA1-41B6-8CDF-D1FD8A7A8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data!$X$2:$X$21</cx:f>
        <cx:lvl ptCount="20">
          <cx:pt idx="0">US</cx:pt>
          <cx:pt idx="1">CA</cx:pt>
          <cx:pt idx="2">GB</cx:pt>
          <cx:pt idx="3">AU</cx:pt>
          <cx:pt idx="4">FR</cx:pt>
          <cx:pt idx="5">IL</cx:pt>
          <cx:pt idx="6">ES</cx:pt>
          <cx:pt idx="7">DE</cx:pt>
          <cx:pt idx="8">NZ</cx:pt>
          <cx:pt idx="9">CH</cx:pt>
          <cx:pt idx="10">NL</cx:pt>
          <cx:pt idx="11">TR</cx:pt>
          <cx:pt idx="12">IT</cx:pt>
          <cx:pt idx="13">BR</cx:pt>
          <cx:pt idx="14">IE</cx:pt>
          <cx:pt idx="15">PL</cx:pt>
          <cx:pt idx="16">AE</cx:pt>
          <cx:pt idx="17">CZ</cx:pt>
          <cx:pt idx="18">PT</cx:pt>
          <cx:pt idx="19">SA</cx:pt>
        </cx:lvl>
      </cx:strDim>
      <cx:numDim type="size">
        <cx:f>data!$Y$2:$Y$21</cx:f>
        <cx:lvl ptCount="20" formatCode="Основной">
          <cx:pt idx="0">685</cx:pt>
          <cx:pt idx="1">215</cx:pt>
          <cx:pt idx="2">119</cx:pt>
          <cx:pt idx="3">69</cx:pt>
          <cx:pt idx="4">64</cx:pt>
          <cx:pt idx="5">43</cx:pt>
          <cx:pt idx="6">22</cx:pt>
          <cx:pt idx="7">19</cx:pt>
          <cx:pt idx="8">18</cx:pt>
          <cx:pt idx="9">16</cx:pt>
          <cx:pt idx="10">16</cx:pt>
          <cx:pt idx="11">16</cx:pt>
          <cx:pt idx="12">16</cx:pt>
          <cx:pt idx="13">13</cx:pt>
          <cx:pt idx="14">12</cx:pt>
          <cx:pt idx="15">12</cx:pt>
          <cx:pt idx="16">10</cx:pt>
          <cx:pt idx="17">9</cx:pt>
          <cx:pt idx="18">9</cx:pt>
          <cx:pt idx="19">8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ru-RU"/>
              <a:t>10 </a:t>
            </a:r>
            <a:r>
              <a:rPr lang="en-US"/>
              <a:t>Country of residence</a:t>
            </a:r>
            <a:endParaRPr lang="ru-RU"/>
          </a:p>
        </cx:rich>
      </cx:tx>
    </cx:title>
    <cx:plotArea>
      <cx:plotAreaRegion>
        <cx:series layoutId="treemap" uniqueId="{B46CAD56-9BBA-424F-A8E4-4D83DEEC0F99}">
          <cx:dataLabels pos="ctr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r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1000" b="1" i="0" u="none" strike="noStrike" kern="1200" baseline="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8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3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1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5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8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8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2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1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8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2D09-2D83-4C2A-A292-3371C592997C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9F11-6EC3-4366-8696-414C03670F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9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8" y="263060"/>
            <a:ext cx="5048955" cy="2353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1" y="3025492"/>
            <a:ext cx="669701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675" y="309519"/>
            <a:ext cx="7710616" cy="63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4" y="365125"/>
            <a:ext cx="7328500" cy="616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52" y="1027906"/>
            <a:ext cx="6134956" cy="4105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626" y="2073485"/>
            <a:ext cx="3479332" cy="1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5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2)</a:t>
            </a:r>
            <a:r>
              <a:rPr lang="lv-LV" dirty="0" smtClean="0"/>
              <a:t> </a:t>
            </a:r>
            <a:r>
              <a:rPr lang="en-US" dirty="0" smtClean="0"/>
              <a:t>Find out which supplier has impacted the average</a:t>
            </a:r>
            <a:r>
              <a:rPr lang="lv-LV" dirty="0" smtClean="0"/>
              <a:t>/</a:t>
            </a:r>
            <a:r>
              <a:rPr lang="en-US" dirty="0" smtClean="0"/>
              <a:t>median car profit per reservation the most.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48760"/>
              </p:ext>
            </p:extLst>
          </p:nvPr>
        </p:nvGraphicFramePr>
        <p:xfrm>
          <a:off x="3990646" y="2142139"/>
          <a:ext cx="4210707" cy="257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58" y="1999180"/>
            <a:ext cx="1873587" cy="38234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4" y="2591091"/>
            <a:ext cx="4002755" cy="37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TASK 3) </a:t>
            </a:r>
            <a:r>
              <a:rPr lang="en-US" dirty="0" smtClean="0"/>
              <a:t>Find out which country of residence has impacted the average or median car profit per reservation the most.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4" name="Диаграмма 3"/>
              <p:cNvGraphicFramePr/>
              <p:nvPr/>
            </p:nvGraphicFramePr>
            <p:xfrm>
              <a:off x="4181146" y="2013388"/>
              <a:ext cx="3829707" cy="2831224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Диаграмма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1146" y="2013388"/>
                <a:ext cx="3829707" cy="2831224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87" y="2235090"/>
            <a:ext cx="1585539" cy="26095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46" y="5032375"/>
            <a:ext cx="3801461" cy="2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TASK 4) </a:t>
            </a:r>
            <a:r>
              <a:rPr lang="en-US" dirty="0" smtClean="0"/>
              <a:t>If you have noticed areas for improvement in regards to the net price and car profit ratio, please summarize the necessary improvements and write a short explanation with arguments.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02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86</Words>
  <Application>Microsoft Office PowerPoint</Application>
  <PresentationFormat>Широкоэкранный</PresentationFormat>
  <Paragraphs>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TASK 2) Find out which supplier has impacted the average/median car profit per reservation the most.</vt:lpstr>
      <vt:lpstr>TASK 3) Find out which country of residence has impacted the average or median car profit per reservation the most.</vt:lpstr>
      <vt:lpstr>TASK 4) If you have noticed areas for improvement in regards to the net price and car profit ratio, please summarize the necessary improvements and write a short explanation with arguments.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</cp:revision>
  <dcterms:created xsi:type="dcterms:W3CDTF">2024-05-24T14:17:21Z</dcterms:created>
  <dcterms:modified xsi:type="dcterms:W3CDTF">2024-05-24T17:40:51Z</dcterms:modified>
</cp:coreProperties>
</file>