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3BD9-ADF8-1228-841C-3BF20F224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73CC2-C079-05EE-6755-0126DCBA2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60B0E-4F1D-CC51-6E15-84A43AC3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9066-50AF-44A2-9BFE-2BEB4EE2D6E5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8E2F4-DB81-E545-BE94-2220613D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18C02-BEF6-2ACB-0AEB-BF7F0032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5FC6-4BCA-45D0-98A5-F96E0E6F87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48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D343-D1A0-8A82-F3D5-F4AD4BF0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71206-AD4C-672C-9579-B35A8E0F6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3F5A5-8522-25FF-434B-7FC0388D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9066-50AF-44A2-9BFE-2BEB4EE2D6E5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DCF33-AE0E-F702-0491-522707B8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EEA1-8BEF-4B0F-FF15-D97D63BB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5FC6-4BCA-45D0-98A5-F96E0E6F87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99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38DFF-D158-93FA-DEDD-C92A2A318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B087C-AD39-557B-8BEB-F7B72A189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F900E-A79A-1806-828A-2C69314B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9066-50AF-44A2-9BFE-2BEB4EE2D6E5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67484-85A5-4F4D-382B-2930A4F4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9B4C7-9F8F-16C8-CB13-AD998A5B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5FC6-4BCA-45D0-98A5-F96E0E6F87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72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0834-FB54-2502-7FBE-F2009D28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8DD9F-DE42-6B46-B0F4-83A35681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74C1A-2747-CB38-1E81-87584749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9066-50AF-44A2-9BFE-2BEB4EE2D6E5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A78EA-0F46-6A15-DE1B-86EC3171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9B97B-6F4C-F788-E2A0-F11A3544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5FC6-4BCA-45D0-98A5-F96E0E6F87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96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9ED9-A9B4-79B8-7509-635638D8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D8B48-7694-949A-3143-D1340576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9D85C-3471-8413-041D-A547A09C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9066-50AF-44A2-9BFE-2BEB4EE2D6E5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E2371-6540-A077-2816-D7D0A5CD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4EE2C-09CE-CC0F-A671-71CD33E1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5FC6-4BCA-45D0-98A5-F96E0E6F87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A504-8A91-2D78-E2DC-C076C921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13D40-CC69-8D81-B3B0-DE2B55380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EEBC7-FB48-B9C5-51E3-EE0FE88F6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91738-9758-577E-1328-9D748251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9066-50AF-44A2-9BFE-2BEB4EE2D6E5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5A9E3-92F3-CB4F-A854-162C1302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D28E4-629C-0263-958F-E9CF36CE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5FC6-4BCA-45D0-98A5-F96E0E6F87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4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3139-73F3-4CBD-2023-46DD590E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A9927-8FEC-70F3-20E8-860C33F33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26C87-F280-CCBC-B20C-FB5CBF8F1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E9F9-4A3E-B3B5-9058-118798C38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9242D-49EA-7313-BB61-47FA97CFB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1449F-9543-2E98-6A89-761D3A45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9066-50AF-44A2-9BFE-2BEB4EE2D6E5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70A06-5A14-3F2A-C065-1ED03C4A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33A6F-41EA-963A-741C-A3744C85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5FC6-4BCA-45D0-98A5-F96E0E6F87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68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7E7C-2E5D-86D1-CE6E-D63A6AF6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2A5D8-E1DC-1DFA-682A-74F3E8B2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9066-50AF-44A2-9BFE-2BEB4EE2D6E5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0173D-C7BB-C9A6-1A93-400A6AF4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A5746-82B1-1C6B-1D96-3CB3380D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5FC6-4BCA-45D0-98A5-F96E0E6F87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89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B909A-1C30-1745-FAFC-157E6D6F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9066-50AF-44A2-9BFE-2BEB4EE2D6E5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AB4A7-B8D7-36F3-D7CA-4C7EC7AF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EC5AF-0222-3757-9EA4-DEFC20F9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5FC6-4BCA-45D0-98A5-F96E0E6F87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58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2DF6-BE74-60CE-5CD9-A8AFF2B1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D1F7B-B0FF-7982-374A-3FE1AD40E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03CA9-CC96-344B-1D57-FE57A80DA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A4C2E-A291-504F-C975-1304570F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9066-50AF-44A2-9BFE-2BEB4EE2D6E5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618A8-5DA0-C437-F11C-77A5C324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44E2D-3060-8D89-C74B-442565DA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5FC6-4BCA-45D0-98A5-F96E0E6F87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79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2B69-5CBD-E189-4AD3-4BA9F790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98FD32-B2D7-2BCE-131E-11630131D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7F812-8715-E571-FCE2-C82FEA9DE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6EF87-9C70-59E7-DBCC-F134B1CE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9066-50AF-44A2-9BFE-2BEB4EE2D6E5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6628B-ED72-7C90-5CB7-09C20F6A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5BC1D-6FFF-202A-013C-CC26DC06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5FC6-4BCA-45D0-98A5-F96E0E6F87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09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8B4CC-3027-BC86-B49B-45D202FB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AD20A-9753-DA4A-0EE9-95AFD0B3E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E7FFE-DC3B-5D0A-871E-8454C3660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59066-50AF-44A2-9BFE-2BEB4EE2D6E5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1B5C9-0A31-2DC4-BFA0-23D9AA502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62738-F4AB-7CBC-B0C7-E23DE66BF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65FC6-4BCA-45D0-98A5-F96E0E6F87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71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A9E9EE-A86B-8873-89B5-26BE37C73B57}"/>
              </a:ext>
            </a:extLst>
          </p:cNvPr>
          <p:cNvSpPr txBox="1"/>
          <p:nvPr/>
        </p:nvSpPr>
        <p:spPr>
          <a:xfrm>
            <a:off x="318564" y="535055"/>
            <a:ext cx="83298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CNN Architecture Parameters Encoding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F902B7-E1BB-FB94-916C-1C478E181DD2}"/>
              </a:ext>
            </a:extLst>
          </p:cNvPr>
          <p:cNvSpPr txBox="1"/>
          <p:nvPr/>
        </p:nvSpPr>
        <p:spPr>
          <a:xfrm>
            <a:off x="318564" y="1241994"/>
            <a:ext cx="116276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“[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accent1"/>
                </a:solidFill>
              </a:rPr>
              <a:t>[CNN Layer 1], </a:t>
            </a:r>
            <a:r>
              <a:rPr lang="en-GB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[CNN Layer 2], [CNN Layer 3],[CNN Layer 4], [CNN Layer 5],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200" dirty="0">
                <a:solidFill>
                  <a:schemeClr val="accent4"/>
                </a:solidFill>
              </a:rPr>
              <a:t>[FC Layer 1] , </a:t>
            </a:r>
            <a:r>
              <a:rPr lang="en-GB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[FC Layer 2], [FC Layer 3], [FC Layer 4], [FC Layer 5],</a:t>
            </a:r>
            <a:r>
              <a:rPr lang="en-GB" sz="1200" dirty="0">
                <a:solidFill>
                  <a:schemeClr val="accent4"/>
                </a:solidFill>
              </a:rPr>
              <a:t> </a:t>
            </a:r>
            <a:r>
              <a:rPr lang="en-GB" sz="1200" dirty="0">
                <a:solidFill>
                  <a:schemeClr val="accent6"/>
                </a:solidFill>
              </a:rPr>
              <a:t>[Output Layer],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[Image Parameters] </a:t>
            </a:r>
            <a:r>
              <a:rPr lang="en-GB" sz="1500" b="1" dirty="0"/>
              <a:t>]”</a:t>
            </a:r>
            <a:r>
              <a:rPr lang="en-GB" sz="1200" dirty="0"/>
              <a:t>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15B25CEC-3E75-BAA6-7507-659CAAD4DC53}"/>
              </a:ext>
            </a:extLst>
          </p:cNvPr>
          <p:cNvSpPr/>
          <p:nvPr/>
        </p:nvSpPr>
        <p:spPr>
          <a:xfrm rot="16200000">
            <a:off x="879655" y="1281339"/>
            <a:ext cx="323164" cy="890801"/>
          </a:xfrm>
          <a:prstGeom prst="leftBrace">
            <a:avLst>
              <a:gd name="adj1" fmla="val 8333"/>
              <a:gd name="adj2" fmla="val 74172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41DDFB5D-EF7A-D4C0-EE39-CEC8E4A477A6}"/>
              </a:ext>
            </a:extLst>
          </p:cNvPr>
          <p:cNvSpPr/>
          <p:nvPr/>
        </p:nvSpPr>
        <p:spPr>
          <a:xfrm rot="16200000">
            <a:off x="5397578" y="1275969"/>
            <a:ext cx="323164" cy="890801"/>
          </a:xfrm>
          <a:prstGeom prst="leftBrace">
            <a:avLst>
              <a:gd name="adj1" fmla="val 8333"/>
              <a:gd name="adj2" fmla="val 74172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CE2E787-57C1-E3F4-5C92-C64F4EBAF9FE}"/>
              </a:ext>
            </a:extLst>
          </p:cNvPr>
          <p:cNvSpPr/>
          <p:nvPr/>
        </p:nvSpPr>
        <p:spPr>
          <a:xfrm rot="16200000">
            <a:off x="9419956" y="1275969"/>
            <a:ext cx="323164" cy="890801"/>
          </a:xfrm>
          <a:prstGeom prst="leftBrace">
            <a:avLst>
              <a:gd name="adj1" fmla="val 8333"/>
              <a:gd name="adj2" fmla="val 21192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F5AE2B8-56EB-29EF-0B49-14D7120BF09C}"/>
              </a:ext>
            </a:extLst>
          </p:cNvPr>
          <p:cNvSpPr/>
          <p:nvPr/>
        </p:nvSpPr>
        <p:spPr>
          <a:xfrm rot="16200000">
            <a:off x="10583113" y="1121602"/>
            <a:ext cx="323164" cy="1199535"/>
          </a:xfrm>
          <a:prstGeom prst="leftBrace">
            <a:avLst>
              <a:gd name="adj1" fmla="val 8333"/>
              <a:gd name="adj2" fmla="val 91483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53A3C-9795-2AA5-6B01-A3F510F14A5B}"/>
              </a:ext>
            </a:extLst>
          </p:cNvPr>
          <p:cNvSpPr txBox="1"/>
          <p:nvPr/>
        </p:nvSpPr>
        <p:spPr>
          <a:xfrm>
            <a:off x="706939" y="1902766"/>
            <a:ext cx="116276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>
                <a:solidFill>
                  <a:schemeClr val="accent1">
                    <a:lumMod val="50000"/>
                  </a:schemeClr>
                </a:solidFill>
              </a:rPr>
              <a:t>[ </a:t>
            </a:r>
            <a:r>
              <a:rPr lang="en-GB" sz="1200" dirty="0">
                <a:solidFill>
                  <a:schemeClr val="accent1">
                    <a:lumMod val="50000"/>
                  </a:schemeClr>
                </a:solidFill>
              </a:rPr>
              <a:t>n , [k</a:t>
            </a:r>
            <a:r>
              <a:rPr lang="en-GB" sz="1200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GB" sz="1200" dirty="0">
                <a:solidFill>
                  <a:schemeClr val="accent1">
                    <a:lumMod val="50000"/>
                  </a:schemeClr>
                </a:solidFill>
              </a:rPr>
              <a:t> , k</a:t>
            </a:r>
            <a:r>
              <a:rPr lang="en-GB" sz="120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GB" sz="1200" dirty="0">
                <a:solidFill>
                  <a:schemeClr val="accent1">
                    <a:lumMod val="50000"/>
                  </a:schemeClr>
                </a:solidFill>
              </a:rPr>
              <a:t>, k</a:t>
            </a:r>
            <a:r>
              <a:rPr lang="en-GB" sz="1200" baseline="-250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GB" sz="1200" dirty="0">
                <a:solidFill>
                  <a:schemeClr val="accent1">
                    <a:lumMod val="50000"/>
                  </a:schemeClr>
                </a:solidFill>
              </a:rPr>
              <a:t>], f</a:t>
            </a:r>
            <a:r>
              <a:rPr lang="en-GB" sz="1200" baseline="-250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GB" sz="1200" dirty="0">
                <a:solidFill>
                  <a:schemeClr val="accent1">
                    <a:lumMod val="50000"/>
                  </a:schemeClr>
                </a:solidFill>
              </a:rPr>
              <a:t> , [p</a:t>
            </a:r>
            <a:r>
              <a:rPr lang="en-GB" sz="1200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GB" sz="1200" dirty="0">
                <a:solidFill>
                  <a:schemeClr val="accent1">
                    <a:lumMod val="50000"/>
                  </a:schemeClr>
                </a:solidFill>
              </a:rPr>
              <a:t>, p</a:t>
            </a:r>
            <a:r>
              <a:rPr lang="en-GB" sz="120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GB" sz="1200" dirty="0">
                <a:solidFill>
                  <a:schemeClr val="accent1">
                    <a:lumMod val="50000"/>
                  </a:schemeClr>
                </a:solidFill>
              </a:rPr>
              <a:t>, p</a:t>
            </a:r>
            <a:r>
              <a:rPr lang="en-GB" sz="1200" baseline="-250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GB" sz="1200" dirty="0">
                <a:solidFill>
                  <a:schemeClr val="accent1">
                    <a:lumMod val="50000"/>
                  </a:schemeClr>
                </a:solidFill>
              </a:rPr>
              <a:t>], B</a:t>
            </a:r>
            <a:r>
              <a:rPr lang="en-GB" sz="1200" baseline="-25000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GB" sz="1200" dirty="0">
                <a:solidFill>
                  <a:schemeClr val="accent1">
                    <a:lumMod val="50000"/>
                  </a:schemeClr>
                </a:solidFill>
              </a:rPr>
              <a:t>, B</a:t>
            </a:r>
            <a:r>
              <a:rPr lang="en-GB" sz="1200" baseline="-25000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GB" sz="1200" dirty="0">
                <a:solidFill>
                  <a:schemeClr val="accent1">
                    <a:lumMod val="50000"/>
                  </a:schemeClr>
                </a:solidFill>
              </a:rPr>
              <a:t>, D</a:t>
            </a:r>
            <a:r>
              <a:rPr lang="en-GB" sz="1200" baseline="-25000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GB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1500" b="1" dirty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GB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6F8A552-E4E0-C501-7B33-C8101F5E1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72052"/>
              </p:ext>
            </p:extLst>
          </p:nvPr>
        </p:nvGraphicFramePr>
        <p:xfrm>
          <a:off x="212376" y="2225929"/>
          <a:ext cx="4206241" cy="3132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126">
                  <a:extLst>
                    <a:ext uri="{9D8B030D-6E8A-4147-A177-3AD203B41FA5}">
                      <a16:colId xmlns:a16="http://schemas.microsoft.com/office/drawing/2014/main" val="77044870"/>
                    </a:ext>
                  </a:extLst>
                </a:gridCol>
                <a:gridCol w="1381070">
                  <a:extLst>
                    <a:ext uri="{9D8B030D-6E8A-4147-A177-3AD203B41FA5}">
                      <a16:colId xmlns:a16="http://schemas.microsoft.com/office/drawing/2014/main" val="3571964653"/>
                    </a:ext>
                  </a:extLst>
                </a:gridCol>
                <a:gridCol w="1221045">
                  <a:extLst>
                    <a:ext uri="{9D8B030D-6E8A-4147-A177-3AD203B41FA5}">
                      <a16:colId xmlns:a16="http://schemas.microsoft.com/office/drawing/2014/main" val="247854899"/>
                    </a:ext>
                  </a:extLst>
                </a:gridCol>
              </a:tblGrid>
              <a:tr h="467131"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Formula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Domain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615842"/>
                  </a:ext>
                </a:extLst>
              </a:tr>
              <a:tr h="467131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# Kernel Filters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 x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 &lt; n &lt;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880893"/>
                  </a:ext>
                </a:extLst>
              </a:tr>
              <a:tr h="467131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Filter Size x, y,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</a:t>
                      </a:r>
                      <a:r>
                        <a:rPr lang="en-GB" sz="1100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, k</a:t>
                      </a:r>
                      <a:r>
                        <a:rPr lang="en-GB" sz="1100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k</a:t>
                      </a:r>
                      <a:r>
                        <a:rPr lang="en-GB" sz="1100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GB" sz="11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 &lt; k &lt;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41026"/>
                  </a:ext>
                </a:extLst>
              </a:tr>
              <a:tr h="378895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Activation Function</a:t>
                      </a:r>
                      <a:endParaRPr lang="en-GB" sz="1100" baseline="-25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act_fun_list</a:t>
                      </a:r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[f</a:t>
                      </a:r>
                      <a:r>
                        <a:rPr lang="en-GB" sz="1100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 &lt; f</a:t>
                      </a:r>
                      <a:r>
                        <a:rPr lang="en-GB" sz="1100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&lt;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634781"/>
                  </a:ext>
                </a:extLst>
              </a:tr>
              <a:tr h="378895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Pooling size x, y,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p</a:t>
                      </a:r>
                      <a:r>
                        <a:rPr lang="en-GB" sz="1100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p</a:t>
                      </a:r>
                      <a:r>
                        <a:rPr lang="en-GB" sz="1100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GB" sz="11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 &lt; p &lt;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023935"/>
                  </a:ext>
                </a:extLst>
              </a:tr>
              <a:tr h="378895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Batch Normalisation (center = B</a:t>
                      </a:r>
                      <a:r>
                        <a:rPr lang="en-GB" sz="1100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 </a:t>
                      </a:r>
                      <a:r>
                        <a:rPr lang="en-GB" sz="1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scale = B</a:t>
                      </a:r>
                      <a:r>
                        <a:rPr lang="en-GB" sz="1100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GB" sz="1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)</a:t>
                      </a:r>
                      <a:endParaRPr lang="en-GB" sz="1100" baseline="-25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Boolean: </a:t>
                      </a:r>
                    </a:p>
                    <a:p>
                      <a:pPr algn="ctr"/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</a:t>
                      </a:r>
                      <a:r>
                        <a:rPr lang="en-GB" sz="1100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 </a:t>
                      </a:r>
                      <a:r>
                        <a:rPr lang="en-GB" sz="1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&gt; 1</a:t>
                      </a:r>
                    </a:p>
                    <a:p>
                      <a:pPr algn="ctr"/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</a:t>
                      </a:r>
                      <a:r>
                        <a:rPr lang="en-GB" sz="1100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 </a:t>
                      </a:r>
                      <a:r>
                        <a:rPr lang="en-GB" sz="1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&gt;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 &lt; B</a:t>
                      </a:r>
                      <a:r>
                        <a:rPr lang="en-GB" sz="1100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 </a:t>
                      </a:r>
                      <a:r>
                        <a:rPr lang="en-GB" sz="1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&lt; 3</a:t>
                      </a:r>
                    </a:p>
                    <a:p>
                      <a:pPr algn="ctr"/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 &lt; B</a:t>
                      </a:r>
                      <a:r>
                        <a:rPr lang="en-GB" sz="1100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 </a:t>
                      </a:r>
                      <a:r>
                        <a:rPr lang="en-GB" sz="1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&lt;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669373"/>
                  </a:ext>
                </a:extLst>
              </a:tr>
              <a:tr h="378895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Dropout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(D</a:t>
                      </a:r>
                      <a:r>
                        <a:rPr lang="en-GB" sz="1100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</a:t>
                      </a:r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- 1)/10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 &lt; D</a:t>
                      </a:r>
                      <a:r>
                        <a:rPr lang="en-GB" sz="1100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</a:t>
                      </a:r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&lt;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00848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4B7E490-19DA-71A5-571A-3912721CC9A1}"/>
              </a:ext>
            </a:extLst>
          </p:cNvPr>
          <p:cNvSpPr txBox="1"/>
          <p:nvPr/>
        </p:nvSpPr>
        <p:spPr>
          <a:xfrm>
            <a:off x="212378" y="6247558"/>
            <a:ext cx="110199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 err="1"/>
              <a:t>act_fun_list</a:t>
            </a:r>
            <a:r>
              <a:rPr lang="en-GB" sz="1200" b="1" dirty="0"/>
              <a:t> = [ ‘</a:t>
            </a:r>
            <a:r>
              <a:rPr lang="en-GB" sz="1200" dirty="0"/>
              <a:t>N/A’, ‘linear’, ‘exponential’, ‘</a:t>
            </a:r>
            <a:r>
              <a:rPr lang="en-GB" sz="1200" dirty="0" err="1"/>
              <a:t>elu</a:t>
            </a:r>
            <a:r>
              <a:rPr lang="en-GB" sz="1200" dirty="0"/>
              <a:t>’, ‘</a:t>
            </a:r>
            <a:r>
              <a:rPr lang="en-GB" sz="1200" dirty="0" err="1"/>
              <a:t>relu</a:t>
            </a:r>
            <a:r>
              <a:rPr lang="en-GB" sz="1200" dirty="0"/>
              <a:t>’, ‘</a:t>
            </a:r>
            <a:r>
              <a:rPr lang="en-GB" sz="1200" dirty="0" err="1"/>
              <a:t>selu</a:t>
            </a:r>
            <a:r>
              <a:rPr lang="en-GB" sz="1200" dirty="0"/>
              <a:t>’, ‘sigmoid’, ‘</a:t>
            </a:r>
            <a:r>
              <a:rPr lang="en-GB" sz="1200" dirty="0" err="1"/>
              <a:t>softmax</a:t>
            </a:r>
            <a:r>
              <a:rPr lang="en-GB" sz="1200" dirty="0"/>
              <a:t>’, ‘</a:t>
            </a:r>
            <a:r>
              <a:rPr lang="en-GB" sz="1200" dirty="0" err="1"/>
              <a:t>softplus</a:t>
            </a:r>
            <a:r>
              <a:rPr lang="en-GB" sz="1200" dirty="0"/>
              <a:t>’, ‘</a:t>
            </a:r>
            <a:r>
              <a:rPr lang="en-GB" sz="1200" dirty="0" err="1"/>
              <a:t>softsign</a:t>
            </a:r>
            <a:r>
              <a:rPr lang="en-GB" sz="1200" dirty="0"/>
              <a:t>’, ‘tanh’  </a:t>
            </a:r>
            <a:r>
              <a:rPr lang="en-GB" sz="1200" b="1" dirty="0"/>
              <a:t>]</a:t>
            </a:r>
            <a:r>
              <a:rPr lang="en-GB" sz="12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4B47C2-C995-4161-A758-5295DD9EEA29}"/>
              </a:ext>
            </a:extLst>
          </p:cNvPr>
          <p:cNvSpPr txBox="1"/>
          <p:nvPr/>
        </p:nvSpPr>
        <p:spPr>
          <a:xfrm>
            <a:off x="5408233" y="1938718"/>
            <a:ext cx="9394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chemeClr val="accent2"/>
                </a:solidFill>
              </a:rPr>
              <a:t>[ </a:t>
            </a:r>
            <a:r>
              <a:rPr lang="en-GB" sz="1200" dirty="0">
                <a:solidFill>
                  <a:schemeClr val="accent2"/>
                </a:solidFill>
              </a:rPr>
              <a:t>n , f</a:t>
            </a:r>
            <a:r>
              <a:rPr lang="en-GB" sz="1200" baseline="-25000" dirty="0">
                <a:solidFill>
                  <a:schemeClr val="accent2"/>
                </a:solidFill>
              </a:rPr>
              <a:t>a</a:t>
            </a:r>
            <a:r>
              <a:rPr lang="en-GB" sz="1200" dirty="0">
                <a:solidFill>
                  <a:schemeClr val="accent2"/>
                </a:solidFill>
              </a:rPr>
              <a:t> , D</a:t>
            </a:r>
            <a:r>
              <a:rPr lang="en-GB" sz="1200" baseline="-25000" dirty="0">
                <a:solidFill>
                  <a:schemeClr val="accent2"/>
                </a:solidFill>
              </a:rPr>
              <a:t>O</a:t>
            </a:r>
            <a:r>
              <a:rPr lang="en-GB" sz="1200" dirty="0">
                <a:solidFill>
                  <a:schemeClr val="accent2"/>
                </a:solidFill>
              </a:rPr>
              <a:t> </a:t>
            </a:r>
            <a:r>
              <a:rPr lang="en-GB" sz="1200" b="1" dirty="0">
                <a:solidFill>
                  <a:schemeClr val="accent2"/>
                </a:solidFill>
              </a:rPr>
              <a:t>]</a:t>
            </a:r>
            <a:r>
              <a:rPr lang="en-GB" sz="1200" dirty="0">
                <a:solidFill>
                  <a:schemeClr val="accent2"/>
                </a:solidFill>
              </a:rPr>
              <a:t> </a:t>
            </a:r>
          </a:p>
        </p:txBody>
      </p:sp>
      <p:graphicFrame>
        <p:nvGraphicFramePr>
          <p:cNvPr id="16" name="Table 11">
            <a:extLst>
              <a:ext uri="{FF2B5EF4-FFF2-40B4-BE49-F238E27FC236}">
                <a16:creationId xmlns:a16="http://schemas.microsoft.com/office/drawing/2014/main" id="{B097660F-628E-FB8D-A5E1-C5DD52464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23257"/>
              </p:ext>
            </p:extLst>
          </p:nvPr>
        </p:nvGraphicFramePr>
        <p:xfrm>
          <a:off x="4595598" y="2231442"/>
          <a:ext cx="3221047" cy="177035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8405">
                  <a:extLst>
                    <a:ext uri="{9D8B030D-6E8A-4147-A177-3AD203B41FA5}">
                      <a16:colId xmlns:a16="http://schemas.microsoft.com/office/drawing/2014/main" val="77044870"/>
                    </a:ext>
                  </a:extLst>
                </a:gridCol>
                <a:gridCol w="1113638">
                  <a:extLst>
                    <a:ext uri="{9D8B030D-6E8A-4147-A177-3AD203B41FA5}">
                      <a16:colId xmlns:a16="http://schemas.microsoft.com/office/drawing/2014/main" val="3571964653"/>
                    </a:ext>
                  </a:extLst>
                </a:gridCol>
                <a:gridCol w="879004">
                  <a:extLst>
                    <a:ext uri="{9D8B030D-6E8A-4147-A177-3AD203B41FA5}">
                      <a16:colId xmlns:a16="http://schemas.microsoft.com/office/drawing/2014/main" val="247854899"/>
                    </a:ext>
                  </a:extLst>
                </a:gridCol>
              </a:tblGrid>
              <a:tr h="467131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Formula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Domain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615842"/>
                  </a:ext>
                </a:extLst>
              </a:tr>
              <a:tr h="46713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#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en-GB" sz="1200" baseline="30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 &lt; n &lt;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880893"/>
                  </a:ext>
                </a:extLst>
              </a:tr>
              <a:tr h="37889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Activation Function</a:t>
                      </a:r>
                      <a:endParaRPr lang="en-GB" sz="1200" baseline="-25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act_fun_list</a:t>
                      </a:r>
                      <a:r>
                        <a:rPr lang="en-GB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[f</a:t>
                      </a:r>
                      <a:r>
                        <a:rPr lang="en-GB" sz="1200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r>
                        <a:rPr lang="en-GB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 &lt; k &lt;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634781"/>
                  </a:ext>
                </a:extLst>
              </a:tr>
              <a:tr h="37889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Dropout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(D</a:t>
                      </a:r>
                      <a:r>
                        <a:rPr lang="en-GB" sz="1200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</a:t>
                      </a:r>
                      <a:r>
                        <a:rPr lang="en-GB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- 1)/10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 &lt; D</a:t>
                      </a:r>
                      <a:r>
                        <a:rPr lang="en-GB" sz="1200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</a:t>
                      </a:r>
                      <a:r>
                        <a:rPr lang="en-GB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&lt;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00848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C2B7EAA-9204-CD6C-05B0-BBB87985F312}"/>
              </a:ext>
            </a:extLst>
          </p:cNvPr>
          <p:cNvSpPr txBox="1"/>
          <p:nvPr/>
        </p:nvSpPr>
        <p:spPr>
          <a:xfrm>
            <a:off x="8905567" y="1938718"/>
            <a:ext cx="939472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chemeClr val="accent6"/>
                </a:solidFill>
              </a:rPr>
              <a:t>[ </a:t>
            </a:r>
            <a:r>
              <a:rPr lang="en-GB" sz="1200" dirty="0">
                <a:solidFill>
                  <a:schemeClr val="accent6"/>
                </a:solidFill>
              </a:rPr>
              <a:t>f</a:t>
            </a:r>
            <a:r>
              <a:rPr lang="en-GB" sz="1200" baseline="-25000" dirty="0">
                <a:solidFill>
                  <a:schemeClr val="accent6"/>
                </a:solidFill>
              </a:rPr>
              <a:t>a</a:t>
            </a:r>
            <a:r>
              <a:rPr lang="en-GB" sz="1200" dirty="0">
                <a:solidFill>
                  <a:schemeClr val="accent6"/>
                </a:solidFill>
              </a:rPr>
              <a:t> , O </a:t>
            </a:r>
            <a:r>
              <a:rPr lang="en-GB" sz="1200" b="1" dirty="0">
                <a:solidFill>
                  <a:schemeClr val="accent6"/>
                </a:solidFill>
              </a:rPr>
              <a:t>]</a:t>
            </a:r>
            <a:r>
              <a:rPr lang="en-GB" sz="1200" dirty="0">
                <a:solidFill>
                  <a:schemeClr val="accent6"/>
                </a:solidFill>
              </a:rPr>
              <a:t> </a:t>
            </a:r>
          </a:p>
        </p:txBody>
      </p:sp>
      <p:graphicFrame>
        <p:nvGraphicFramePr>
          <p:cNvPr id="18" name="Table 11">
            <a:extLst>
              <a:ext uri="{FF2B5EF4-FFF2-40B4-BE49-F238E27FC236}">
                <a16:creationId xmlns:a16="http://schemas.microsoft.com/office/drawing/2014/main" id="{C0AD05B8-0C87-CCA5-BE7C-18EA9C917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541559"/>
              </p:ext>
            </p:extLst>
          </p:nvPr>
        </p:nvGraphicFramePr>
        <p:xfrm>
          <a:off x="7991662" y="2225929"/>
          <a:ext cx="3069628" cy="13032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4854">
                  <a:extLst>
                    <a:ext uri="{9D8B030D-6E8A-4147-A177-3AD203B41FA5}">
                      <a16:colId xmlns:a16="http://schemas.microsoft.com/office/drawing/2014/main" val="77044870"/>
                    </a:ext>
                  </a:extLst>
                </a:gridCol>
                <a:gridCol w="1173681">
                  <a:extLst>
                    <a:ext uri="{9D8B030D-6E8A-4147-A177-3AD203B41FA5}">
                      <a16:colId xmlns:a16="http://schemas.microsoft.com/office/drawing/2014/main" val="3571964653"/>
                    </a:ext>
                  </a:extLst>
                </a:gridCol>
                <a:gridCol w="891093">
                  <a:extLst>
                    <a:ext uri="{9D8B030D-6E8A-4147-A177-3AD203B41FA5}">
                      <a16:colId xmlns:a16="http://schemas.microsoft.com/office/drawing/2014/main" val="247854899"/>
                    </a:ext>
                  </a:extLst>
                </a:gridCol>
              </a:tblGrid>
              <a:tr h="467131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Formula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Domain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615842"/>
                  </a:ext>
                </a:extLst>
              </a:tr>
              <a:tr h="37889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accent6"/>
                          </a:solidFill>
                        </a:rPr>
                        <a:t>Activation Function</a:t>
                      </a:r>
                      <a:endParaRPr lang="en-GB" sz="1200" baseline="-25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>
                          <a:solidFill>
                            <a:schemeClr val="accent6"/>
                          </a:solidFill>
                        </a:rPr>
                        <a:t>act_fun_list</a:t>
                      </a:r>
                      <a:r>
                        <a:rPr lang="en-GB" sz="1200" dirty="0">
                          <a:solidFill>
                            <a:schemeClr val="accent6"/>
                          </a:solidFill>
                        </a:rPr>
                        <a:t>[f</a:t>
                      </a:r>
                      <a:r>
                        <a:rPr lang="en-GB" sz="1200" baseline="-25000" dirty="0">
                          <a:solidFill>
                            <a:schemeClr val="accent6"/>
                          </a:solidFill>
                        </a:rPr>
                        <a:t>a</a:t>
                      </a:r>
                      <a:r>
                        <a:rPr lang="en-GB" sz="1200" dirty="0">
                          <a:solidFill>
                            <a:schemeClr val="accent6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</a:rPr>
                        <a:t>0 &lt; k &lt;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634781"/>
                  </a:ext>
                </a:extLst>
              </a:tr>
              <a:tr h="37889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accent6"/>
                          </a:solidFill>
                        </a:rPr>
                        <a:t>Output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>
                          <a:solidFill>
                            <a:schemeClr val="accent6"/>
                          </a:solidFill>
                        </a:rPr>
                        <a:t>O</a:t>
                      </a:r>
                      <a:r>
                        <a:rPr lang="en-GB" sz="1200" baseline="-25000" dirty="0" err="1">
                          <a:solidFill>
                            <a:schemeClr val="accent6"/>
                          </a:solidFill>
                        </a:rPr>
                        <a:t>out</a:t>
                      </a:r>
                      <a:endParaRPr lang="en-GB" sz="1200" baseline="-25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accent6"/>
                          </a:solidFill>
                        </a:rPr>
                        <a:t>1 &lt; </a:t>
                      </a:r>
                      <a:r>
                        <a:rPr lang="en-GB" sz="1200" dirty="0" err="1">
                          <a:solidFill>
                            <a:schemeClr val="accent6"/>
                          </a:solidFill>
                        </a:rPr>
                        <a:t>O</a:t>
                      </a:r>
                      <a:r>
                        <a:rPr lang="en-GB" sz="1200" baseline="-25000" dirty="0" err="1">
                          <a:solidFill>
                            <a:schemeClr val="accent6"/>
                          </a:solidFill>
                        </a:rPr>
                        <a:t>out</a:t>
                      </a:r>
                      <a:endParaRPr lang="en-GB" sz="1200" baseline="-25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00848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5315F79-C295-2DBA-037A-681B13479A77}"/>
              </a:ext>
            </a:extLst>
          </p:cNvPr>
          <p:cNvSpPr txBox="1"/>
          <p:nvPr/>
        </p:nvSpPr>
        <p:spPr>
          <a:xfrm>
            <a:off x="9427169" y="3984623"/>
            <a:ext cx="25190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b="1" dirty="0">
                <a:solidFill>
                  <a:schemeClr val="bg1">
                    <a:lumMod val="50000"/>
                  </a:schemeClr>
                </a:solidFill>
              </a:rPr>
              <a:t>[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H , W , L, Res </a:t>
            </a:r>
            <a:r>
              <a:rPr lang="en-GB" sz="1200" b="1" dirty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graphicFrame>
        <p:nvGraphicFramePr>
          <p:cNvPr id="20" name="Table 11">
            <a:extLst>
              <a:ext uri="{FF2B5EF4-FFF2-40B4-BE49-F238E27FC236}">
                <a16:creationId xmlns:a16="http://schemas.microsoft.com/office/drawing/2014/main" id="{00FB2D84-151E-BD51-7AD1-99A93684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198370"/>
              </p:ext>
            </p:extLst>
          </p:nvPr>
        </p:nvGraphicFramePr>
        <p:xfrm>
          <a:off x="7250307" y="4386806"/>
          <a:ext cx="4618213" cy="233213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85213">
                  <a:extLst>
                    <a:ext uri="{9D8B030D-6E8A-4147-A177-3AD203B41FA5}">
                      <a16:colId xmlns:a16="http://schemas.microsoft.com/office/drawing/2014/main" val="77044870"/>
                    </a:ext>
                  </a:extLst>
                </a:gridCol>
                <a:gridCol w="2533000">
                  <a:extLst>
                    <a:ext uri="{9D8B030D-6E8A-4147-A177-3AD203B41FA5}">
                      <a16:colId xmlns:a16="http://schemas.microsoft.com/office/drawing/2014/main" val="3571964653"/>
                    </a:ext>
                  </a:extLst>
                </a:gridCol>
              </a:tblGrid>
              <a:tr h="467131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Formula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615842"/>
                  </a:ext>
                </a:extLst>
              </a:tr>
              <a:tr h="46713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Height (Microns)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H</a:t>
                      </a:r>
                      <a:endParaRPr lang="en-GB" sz="1200" baseline="30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880893"/>
                  </a:ext>
                </a:extLst>
              </a:tr>
              <a:tr h="37889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Width (Microns)</a:t>
                      </a:r>
                      <a:endParaRPr lang="en-GB" sz="1200" baseline="-25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634781"/>
                  </a:ext>
                </a:extLst>
              </a:tr>
              <a:tr h="37889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Length (Microns)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008484"/>
                  </a:ext>
                </a:extLst>
              </a:tr>
              <a:tr h="37889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Resolution (The higher number Res – the lower resolution)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# Pixels = (2H x 2W x L)/ 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288321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B3766E-D65A-D130-E038-0BFEDAAB2534}"/>
              </a:ext>
            </a:extLst>
          </p:cNvPr>
          <p:cNvCxnSpPr/>
          <p:nvPr/>
        </p:nvCxnSpPr>
        <p:spPr>
          <a:xfrm>
            <a:off x="11244171" y="1882952"/>
            <a:ext cx="0" cy="19731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E0CCDB-0B17-53F8-0AF1-8B8EC31A0878}"/>
              </a:ext>
            </a:extLst>
          </p:cNvPr>
          <p:cNvCxnSpPr>
            <a:cxnSpLocks/>
          </p:cNvCxnSpPr>
          <p:nvPr/>
        </p:nvCxnSpPr>
        <p:spPr>
          <a:xfrm flipH="1">
            <a:off x="2371541" y="961902"/>
            <a:ext cx="4149213" cy="37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84D3B0-B888-3BD8-6C79-BB56406F3702}"/>
              </a:ext>
            </a:extLst>
          </p:cNvPr>
          <p:cNvCxnSpPr>
            <a:cxnSpLocks/>
          </p:cNvCxnSpPr>
          <p:nvPr/>
        </p:nvCxnSpPr>
        <p:spPr>
          <a:xfrm flipH="1">
            <a:off x="6424397" y="961902"/>
            <a:ext cx="96357" cy="31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ED592B-8C5C-3588-FC82-82F2A2EF8DF9}"/>
              </a:ext>
            </a:extLst>
          </p:cNvPr>
          <p:cNvSpPr txBox="1"/>
          <p:nvPr/>
        </p:nvSpPr>
        <p:spPr>
          <a:xfrm>
            <a:off x="6520754" y="555814"/>
            <a:ext cx="527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The lighter colours represent optional parameters which can be omitted if a simpler Neural Network is required</a:t>
            </a:r>
          </a:p>
        </p:txBody>
      </p:sp>
    </p:spTree>
    <p:extLst>
      <p:ext uri="{BB962C8B-B14F-4D97-AF65-F5344CB8AC3E}">
        <p14:creationId xmlns:p14="http://schemas.microsoft.com/office/powerpoint/2010/main" val="54107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A9E9EE-A86B-8873-89B5-26BE37C73B57}"/>
              </a:ext>
            </a:extLst>
          </p:cNvPr>
          <p:cNvSpPr txBox="1"/>
          <p:nvPr/>
        </p:nvSpPr>
        <p:spPr>
          <a:xfrm>
            <a:off x="318564" y="535055"/>
            <a:ext cx="83298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GNN Architecture Parameters Encoding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F902B7-E1BB-FB94-916C-1C478E181DD2}"/>
              </a:ext>
            </a:extLst>
          </p:cNvPr>
          <p:cNvSpPr txBox="1"/>
          <p:nvPr/>
        </p:nvSpPr>
        <p:spPr>
          <a:xfrm>
            <a:off x="318564" y="1241994"/>
            <a:ext cx="116276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“[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accent1"/>
                </a:solidFill>
              </a:rPr>
              <a:t>[GNN Layer 1], </a:t>
            </a:r>
            <a:r>
              <a:rPr lang="en-GB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[GNN Layer 2], [GNN Layer 3],[GNN Layer 4], [GNN Layer 5],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200" dirty="0"/>
              <a:t>[] , [], [], [], [], </a:t>
            </a:r>
            <a:r>
              <a:rPr lang="en-GB" sz="1200" dirty="0">
                <a:solidFill>
                  <a:schemeClr val="accent6"/>
                </a:solidFill>
              </a:rPr>
              <a:t>[Output Layer],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[Graph Parameters] </a:t>
            </a:r>
            <a:r>
              <a:rPr lang="en-GB" sz="1500" b="1" dirty="0"/>
              <a:t>]”</a:t>
            </a:r>
            <a:r>
              <a:rPr lang="en-GB" sz="1200" dirty="0"/>
              <a:t>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15B25CEC-3E75-BAA6-7507-659CAAD4DC53}"/>
              </a:ext>
            </a:extLst>
          </p:cNvPr>
          <p:cNvSpPr/>
          <p:nvPr/>
        </p:nvSpPr>
        <p:spPr>
          <a:xfrm rot="16200000">
            <a:off x="879655" y="1281339"/>
            <a:ext cx="323164" cy="890801"/>
          </a:xfrm>
          <a:prstGeom prst="leftBrace">
            <a:avLst>
              <a:gd name="adj1" fmla="val 8333"/>
              <a:gd name="adj2" fmla="val 74172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CE2E787-57C1-E3F4-5C92-C64F4EBAF9FE}"/>
              </a:ext>
            </a:extLst>
          </p:cNvPr>
          <p:cNvSpPr/>
          <p:nvPr/>
        </p:nvSpPr>
        <p:spPr>
          <a:xfrm rot="16200000">
            <a:off x="6359171" y="1296390"/>
            <a:ext cx="323164" cy="890801"/>
          </a:xfrm>
          <a:prstGeom prst="leftBrace">
            <a:avLst>
              <a:gd name="adj1" fmla="val 8333"/>
              <a:gd name="adj2" fmla="val 21192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F5AE2B8-56EB-29EF-0B49-14D7120BF09C}"/>
              </a:ext>
            </a:extLst>
          </p:cNvPr>
          <p:cNvSpPr/>
          <p:nvPr/>
        </p:nvSpPr>
        <p:spPr>
          <a:xfrm rot="16200000">
            <a:off x="7544942" y="1117694"/>
            <a:ext cx="323164" cy="1199535"/>
          </a:xfrm>
          <a:prstGeom prst="leftBrace">
            <a:avLst>
              <a:gd name="adj1" fmla="val 8333"/>
              <a:gd name="adj2" fmla="val 91483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53A3C-9795-2AA5-6B01-A3F510F14A5B}"/>
              </a:ext>
            </a:extLst>
          </p:cNvPr>
          <p:cNvSpPr txBox="1"/>
          <p:nvPr/>
        </p:nvSpPr>
        <p:spPr>
          <a:xfrm>
            <a:off x="706939" y="1902766"/>
            <a:ext cx="116276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>
                <a:solidFill>
                  <a:schemeClr val="accent1">
                    <a:lumMod val="50000"/>
                  </a:schemeClr>
                </a:solidFill>
              </a:rPr>
              <a:t>[ </a:t>
            </a:r>
            <a:r>
              <a:rPr lang="en-GB" sz="1200" dirty="0">
                <a:solidFill>
                  <a:schemeClr val="accent1">
                    <a:lumMod val="50000"/>
                  </a:schemeClr>
                </a:solidFill>
              </a:rPr>
              <a:t>Channels , </a:t>
            </a:r>
            <a:r>
              <a:rPr lang="en-GB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kernel size</a:t>
            </a:r>
            <a:r>
              <a:rPr lang="en-GB" sz="1500" b="1" dirty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GB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6F8A552-E4E0-C501-7B33-C8101F5E1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648379"/>
              </p:ext>
            </p:extLst>
          </p:nvPr>
        </p:nvGraphicFramePr>
        <p:xfrm>
          <a:off x="212376" y="2225929"/>
          <a:ext cx="2985196" cy="1401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126">
                  <a:extLst>
                    <a:ext uri="{9D8B030D-6E8A-4147-A177-3AD203B41FA5}">
                      <a16:colId xmlns:a16="http://schemas.microsoft.com/office/drawing/2014/main" val="77044870"/>
                    </a:ext>
                  </a:extLst>
                </a:gridCol>
                <a:gridCol w="1381070">
                  <a:extLst>
                    <a:ext uri="{9D8B030D-6E8A-4147-A177-3AD203B41FA5}">
                      <a16:colId xmlns:a16="http://schemas.microsoft.com/office/drawing/2014/main" val="3571964653"/>
                    </a:ext>
                  </a:extLst>
                </a:gridCol>
              </a:tblGrid>
              <a:tr h="467131"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Formula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615842"/>
                  </a:ext>
                </a:extLst>
              </a:tr>
              <a:tr h="467131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Channels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Integer number of channels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880893"/>
                  </a:ext>
                </a:extLst>
              </a:tr>
              <a:tr h="467131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Kernel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Integer number – 3 is recommended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4102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4B7E490-19DA-71A5-571A-3912721CC9A1}"/>
              </a:ext>
            </a:extLst>
          </p:cNvPr>
          <p:cNvSpPr txBox="1"/>
          <p:nvPr/>
        </p:nvSpPr>
        <p:spPr>
          <a:xfrm>
            <a:off x="212378" y="6247558"/>
            <a:ext cx="110199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 err="1"/>
              <a:t>act_fun_list</a:t>
            </a:r>
            <a:r>
              <a:rPr lang="en-GB" sz="1200" b="1" dirty="0"/>
              <a:t> = [ ‘</a:t>
            </a:r>
            <a:r>
              <a:rPr lang="en-GB" sz="1200" dirty="0"/>
              <a:t>N/A’, ‘linear’, ‘exponential’, ‘</a:t>
            </a:r>
            <a:r>
              <a:rPr lang="en-GB" sz="1200" dirty="0" err="1"/>
              <a:t>elu</a:t>
            </a:r>
            <a:r>
              <a:rPr lang="en-GB" sz="1200" dirty="0"/>
              <a:t>’, ‘</a:t>
            </a:r>
            <a:r>
              <a:rPr lang="en-GB" sz="1200" dirty="0" err="1"/>
              <a:t>relu</a:t>
            </a:r>
            <a:r>
              <a:rPr lang="en-GB" sz="1200" dirty="0"/>
              <a:t>’, ‘</a:t>
            </a:r>
            <a:r>
              <a:rPr lang="en-GB" sz="1200" dirty="0" err="1"/>
              <a:t>selu</a:t>
            </a:r>
            <a:r>
              <a:rPr lang="en-GB" sz="1200" dirty="0"/>
              <a:t>’, ‘sigmoid’, ‘</a:t>
            </a:r>
            <a:r>
              <a:rPr lang="en-GB" sz="1200" dirty="0" err="1"/>
              <a:t>softmax</a:t>
            </a:r>
            <a:r>
              <a:rPr lang="en-GB" sz="1200" dirty="0"/>
              <a:t>’, ‘</a:t>
            </a:r>
            <a:r>
              <a:rPr lang="en-GB" sz="1200" dirty="0" err="1"/>
              <a:t>softplus</a:t>
            </a:r>
            <a:r>
              <a:rPr lang="en-GB" sz="1200" dirty="0"/>
              <a:t>’, ‘</a:t>
            </a:r>
            <a:r>
              <a:rPr lang="en-GB" sz="1200" dirty="0" err="1"/>
              <a:t>softsign</a:t>
            </a:r>
            <a:r>
              <a:rPr lang="en-GB" sz="1200" dirty="0"/>
              <a:t>’, ‘tanh’  </a:t>
            </a:r>
            <a:r>
              <a:rPr lang="en-GB" sz="1200" b="1" dirty="0"/>
              <a:t>]</a:t>
            </a:r>
            <a:r>
              <a:rPr lang="en-GB" sz="12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2B7EAA-9204-CD6C-05B0-BBB87985F312}"/>
              </a:ext>
            </a:extLst>
          </p:cNvPr>
          <p:cNvSpPr txBox="1"/>
          <p:nvPr/>
        </p:nvSpPr>
        <p:spPr>
          <a:xfrm>
            <a:off x="5902795" y="1933198"/>
            <a:ext cx="939472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chemeClr val="accent6"/>
                </a:solidFill>
              </a:rPr>
              <a:t>[ </a:t>
            </a:r>
            <a:r>
              <a:rPr lang="en-GB" sz="1200" dirty="0">
                <a:solidFill>
                  <a:schemeClr val="accent6"/>
                </a:solidFill>
              </a:rPr>
              <a:t>f</a:t>
            </a:r>
            <a:r>
              <a:rPr lang="en-GB" sz="1200" baseline="-25000" dirty="0">
                <a:solidFill>
                  <a:schemeClr val="accent6"/>
                </a:solidFill>
              </a:rPr>
              <a:t>a</a:t>
            </a:r>
            <a:r>
              <a:rPr lang="en-GB" sz="1200" dirty="0">
                <a:solidFill>
                  <a:schemeClr val="accent6"/>
                </a:solidFill>
              </a:rPr>
              <a:t> , O </a:t>
            </a:r>
            <a:r>
              <a:rPr lang="en-GB" sz="1200" b="1" dirty="0">
                <a:solidFill>
                  <a:schemeClr val="accent6"/>
                </a:solidFill>
              </a:rPr>
              <a:t>]</a:t>
            </a:r>
            <a:r>
              <a:rPr lang="en-GB" sz="1200" dirty="0">
                <a:solidFill>
                  <a:schemeClr val="accent6"/>
                </a:solidFill>
              </a:rPr>
              <a:t> </a:t>
            </a:r>
          </a:p>
        </p:txBody>
      </p:sp>
      <p:graphicFrame>
        <p:nvGraphicFramePr>
          <p:cNvPr id="18" name="Table 11">
            <a:extLst>
              <a:ext uri="{FF2B5EF4-FFF2-40B4-BE49-F238E27FC236}">
                <a16:creationId xmlns:a16="http://schemas.microsoft.com/office/drawing/2014/main" id="{C0AD05B8-0C87-CCA5-BE7C-18EA9C917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329623"/>
              </p:ext>
            </p:extLst>
          </p:nvPr>
        </p:nvGraphicFramePr>
        <p:xfrm>
          <a:off x="4202803" y="2389383"/>
          <a:ext cx="3069628" cy="13032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4854">
                  <a:extLst>
                    <a:ext uri="{9D8B030D-6E8A-4147-A177-3AD203B41FA5}">
                      <a16:colId xmlns:a16="http://schemas.microsoft.com/office/drawing/2014/main" val="77044870"/>
                    </a:ext>
                  </a:extLst>
                </a:gridCol>
                <a:gridCol w="1173681">
                  <a:extLst>
                    <a:ext uri="{9D8B030D-6E8A-4147-A177-3AD203B41FA5}">
                      <a16:colId xmlns:a16="http://schemas.microsoft.com/office/drawing/2014/main" val="3571964653"/>
                    </a:ext>
                  </a:extLst>
                </a:gridCol>
                <a:gridCol w="891093">
                  <a:extLst>
                    <a:ext uri="{9D8B030D-6E8A-4147-A177-3AD203B41FA5}">
                      <a16:colId xmlns:a16="http://schemas.microsoft.com/office/drawing/2014/main" val="247854899"/>
                    </a:ext>
                  </a:extLst>
                </a:gridCol>
              </a:tblGrid>
              <a:tr h="467131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Formula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Domain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615842"/>
                  </a:ext>
                </a:extLst>
              </a:tr>
              <a:tr h="37889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accent6"/>
                          </a:solidFill>
                        </a:rPr>
                        <a:t>Activation Function</a:t>
                      </a:r>
                      <a:endParaRPr lang="en-GB" sz="1200" baseline="-25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>
                          <a:solidFill>
                            <a:schemeClr val="accent6"/>
                          </a:solidFill>
                        </a:rPr>
                        <a:t>act_fun_list</a:t>
                      </a:r>
                      <a:r>
                        <a:rPr lang="en-GB" sz="1200" dirty="0">
                          <a:solidFill>
                            <a:schemeClr val="accent6"/>
                          </a:solidFill>
                        </a:rPr>
                        <a:t>[f</a:t>
                      </a:r>
                      <a:r>
                        <a:rPr lang="en-GB" sz="1200" baseline="-25000" dirty="0">
                          <a:solidFill>
                            <a:schemeClr val="accent6"/>
                          </a:solidFill>
                        </a:rPr>
                        <a:t>a</a:t>
                      </a:r>
                      <a:r>
                        <a:rPr lang="en-GB" sz="1200" dirty="0">
                          <a:solidFill>
                            <a:schemeClr val="accent6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</a:rPr>
                        <a:t>0 &lt; k &lt;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634781"/>
                  </a:ext>
                </a:extLst>
              </a:tr>
              <a:tr h="37889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accent6"/>
                          </a:solidFill>
                        </a:rPr>
                        <a:t>Output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>
                          <a:solidFill>
                            <a:schemeClr val="accent6"/>
                          </a:solidFill>
                        </a:rPr>
                        <a:t>O</a:t>
                      </a:r>
                      <a:r>
                        <a:rPr lang="en-GB" sz="1200" baseline="-25000" dirty="0" err="1">
                          <a:solidFill>
                            <a:schemeClr val="accent6"/>
                          </a:solidFill>
                        </a:rPr>
                        <a:t>out</a:t>
                      </a:r>
                      <a:endParaRPr lang="en-GB" sz="1200" baseline="-25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accent6"/>
                          </a:solidFill>
                        </a:rPr>
                        <a:t>1 &lt; </a:t>
                      </a:r>
                      <a:r>
                        <a:rPr lang="en-GB" sz="1200" dirty="0" err="1">
                          <a:solidFill>
                            <a:schemeClr val="accent6"/>
                          </a:solidFill>
                        </a:rPr>
                        <a:t>O</a:t>
                      </a:r>
                      <a:r>
                        <a:rPr lang="en-GB" sz="1200" baseline="-25000" dirty="0" err="1">
                          <a:solidFill>
                            <a:schemeClr val="accent6"/>
                          </a:solidFill>
                        </a:rPr>
                        <a:t>out</a:t>
                      </a:r>
                      <a:endParaRPr lang="en-GB" sz="1200" baseline="-25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00848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5315F79-C295-2DBA-037A-681B13479A77}"/>
              </a:ext>
            </a:extLst>
          </p:cNvPr>
          <p:cNvSpPr txBox="1"/>
          <p:nvPr/>
        </p:nvSpPr>
        <p:spPr>
          <a:xfrm>
            <a:off x="6318209" y="3955508"/>
            <a:ext cx="25190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b="1" dirty="0">
                <a:solidFill>
                  <a:schemeClr val="bg1">
                    <a:lumMod val="50000"/>
                  </a:schemeClr>
                </a:solidFill>
              </a:rPr>
              <a:t>[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H , W , L, Res </a:t>
            </a:r>
            <a:r>
              <a:rPr lang="en-GB" sz="1200" b="1" dirty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graphicFrame>
        <p:nvGraphicFramePr>
          <p:cNvPr id="20" name="Table 11">
            <a:extLst>
              <a:ext uri="{FF2B5EF4-FFF2-40B4-BE49-F238E27FC236}">
                <a16:creationId xmlns:a16="http://schemas.microsoft.com/office/drawing/2014/main" id="{00FB2D84-151E-BD51-7AD1-99A93684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25419"/>
              </p:ext>
            </p:extLst>
          </p:nvPr>
        </p:nvGraphicFramePr>
        <p:xfrm>
          <a:off x="7272431" y="4294895"/>
          <a:ext cx="4618213" cy="248874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85213">
                  <a:extLst>
                    <a:ext uri="{9D8B030D-6E8A-4147-A177-3AD203B41FA5}">
                      <a16:colId xmlns:a16="http://schemas.microsoft.com/office/drawing/2014/main" val="77044870"/>
                    </a:ext>
                  </a:extLst>
                </a:gridCol>
                <a:gridCol w="2533000">
                  <a:extLst>
                    <a:ext uri="{9D8B030D-6E8A-4147-A177-3AD203B41FA5}">
                      <a16:colId xmlns:a16="http://schemas.microsoft.com/office/drawing/2014/main" val="3571964653"/>
                    </a:ext>
                  </a:extLst>
                </a:gridCol>
              </a:tblGrid>
              <a:tr h="467131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Formula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615842"/>
                  </a:ext>
                </a:extLst>
              </a:tr>
              <a:tr h="46713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Height Normalisation Factor (Microns)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H</a:t>
                      </a:r>
                      <a:endParaRPr lang="en-GB" sz="1200" baseline="30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880893"/>
                  </a:ext>
                </a:extLst>
              </a:tr>
              <a:tr h="37889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Width Normalisation Factor (Microns)</a:t>
                      </a:r>
                      <a:endParaRPr lang="en-GB" sz="1200" baseline="-25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634781"/>
                  </a:ext>
                </a:extLst>
              </a:tr>
              <a:tr h="37889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Length Normalisation (Microns)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008484"/>
                  </a:ext>
                </a:extLst>
              </a:tr>
              <a:tr h="37889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Resolution (The higher the number Res – the lower resolution)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Not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288321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B3766E-D65A-D130-E038-0BFEDAAB2534}"/>
              </a:ext>
            </a:extLst>
          </p:cNvPr>
          <p:cNvCxnSpPr/>
          <p:nvPr/>
        </p:nvCxnSpPr>
        <p:spPr>
          <a:xfrm>
            <a:off x="8200104" y="1857294"/>
            <a:ext cx="0" cy="19731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E0CCDB-0B17-53F8-0AF1-8B8EC31A0878}"/>
              </a:ext>
            </a:extLst>
          </p:cNvPr>
          <p:cNvCxnSpPr>
            <a:cxnSpLocks/>
          </p:cNvCxnSpPr>
          <p:nvPr/>
        </p:nvCxnSpPr>
        <p:spPr>
          <a:xfrm flipH="1">
            <a:off x="2371541" y="961902"/>
            <a:ext cx="4149213" cy="37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ED592B-8C5C-3588-FC82-82F2A2EF8DF9}"/>
              </a:ext>
            </a:extLst>
          </p:cNvPr>
          <p:cNvSpPr txBox="1"/>
          <p:nvPr/>
        </p:nvSpPr>
        <p:spPr>
          <a:xfrm>
            <a:off x="6520754" y="555814"/>
            <a:ext cx="527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The lighter colours represent optional parameters which can be set to [] if a simpler Neural Network is required. 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770A188-3D04-AA4D-ADB8-F7B81C1C102D}"/>
              </a:ext>
            </a:extLst>
          </p:cNvPr>
          <p:cNvCxnSpPr>
            <a:cxnSpLocks/>
          </p:cNvCxnSpPr>
          <p:nvPr/>
        </p:nvCxnSpPr>
        <p:spPr>
          <a:xfrm flipH="1">
            <a:off x="2071413" y="1789674"/>
            <a:ext cx="1120141" cy="21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E456C8-0A73-29FF-BE10-46DF57A7FD70}"/>
              </a:ext>
            </a:extLst>
          </p:cNvPr>
          <p:cNvSpPr txBox="1"/>
          <p:nvPr/>
        </p:nvSpPr>
        <p:spPr>
          <a:xfrm>
            <a:off x="3157633" y="1569184"/>
            <a:ext cx="192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The Kernel size should be set for GMMs. TAG and GCN do not require it.</a:t>
            </a:r>
          </a:p>
        </p:txBody>
      </p:sp>
    </p:spTree>
    <p:extLst>
      <p:ext uri="{BB962C8B-B14F-4D97-AF65-F5344CB8AC3E}">
        <p14:creationId xmlns:p14="http://schemas.microsoft.com/office/powerpoint/2010/main" val="416712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594</Words>
  <Application>Microsoft Office PowerPoint</Application>
  <PresentationFormat>Widescreen</PresentationFormat>
  <Paragraphs>97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ReedMackay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Filips Fedotovs</dc:creator>
  <cp:lastModifiedBy>Filips Fedotovs</cp:lastModifiedBy>
  <cp:revision>1</cp:revision>
  <dcterms:created xsi:type="dcterms:W3CDTF">2023-05-18T19:34:10Z</dcterms:created>
  <dcterms:modified xsi:type="dcterms:W3CDTF">2023-05-18T21:47:56Z</dcterms:modified>
</cp:coreProperties>
</file>