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gif" ContentType="image/gif"/>
  <Override PartName="/ppt/media/image11.gif" ContentType="image/gif"/>
  <Override PartName="/ppt/media/image12.gif" ContentType="image/gif"/>
  <Override PartName="/ppt/media/image13.gif" ContentType="image/gif"/>
  <Override PartName="/ppt/media/image14.gif" ContentType="image/gif"/>
  <Override PartName="/ppt/media/image15.gif" ContentType="image/gif"/>
  <Override PartName="/ppt/media/image16.gif" ContentType="image/gif"/>
  <Override PartName="/ppt/media/image17.gif" ContentType="image/gif"/>
  <Override PartName="/ppt/media/image18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6A96FCE-5F5D-47E4-BC5E-DCA0A2437159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7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4760" cy="104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4760" cy="104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4760" cy="104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заголовка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заголовка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image" Target="../media/image11.gif"/><Relationship Id="rId3" Type="http://schemas.openxmlformats.org/officeDocument/2006/relationships/image" Target="../media/image12.gif"/><Relationship Id="rId4" Type="http://schemas.openxmlformats.org/officeDocument/2006/relationships/image" Target="../media/image13.gif"/><Relationship Id="rId5" Type="http://schemas.openxmlformats.org/officeDocument/2006/relationships/image" Target="../media/image14.gif"/><Relationship Id="rId6" Type="http://schemas.openxmlformats.org/officeDocument/2006/relationships/image" Target="../media/image15.gif"/><Relationship Id="rId7" Type="http://schemas.openxmlformats.org/officeDocument/2006/relationships/image" Target="../media/image16.gif"/><Relationship Id="rId8" Type="http://schemas.openxmlformats.org/officeDocument/2006/relationships/image" Target="../media/image17.gif"/><Relationship Id="rId9" Type="http://schemas.openxmlformats.org/officeDocument/2006/relationships/image" Target="../media/image18.gif"/><Relationship Id="rId1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71400" y="990720"/>
            <a:ext cx="7800840" cy="17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ffffff"/>
                </a:solidFill>
                <a:latin typeface="Oswald"/>
                <a:ea typeface="Oswald"/>
              </a:rPr>
              <a:t>Временные ряды 2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71400" y="3174840"/>
            <a:ext cx="78008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ru-RU" sz="2100" spc="-1" strike="noStrike">
                <a:solidFill>
                  <a:srgbClr val="cacaca"/>
                </a:solidFill>
                <a:latin typeface="Average"/>
                <a:ea typeface="Average"/>
              </a:rPr>
              <a:t>Построение признаков</a:t>
            </a:r>
            <a:endParaRPr b="0" lang="ru-RU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100" spc="-1" strike="noStrike">
                <a:solidFill>
                  <a:srgbClr val="cacaca"/>
                </a:solidFill>
                <a:latin typeface="Average"/>
                <a:ea typeface="Average"/>
              </a:rPr>
              <a:t>2019</a:t>
            </a:r>
            <a:endParaRPr b="0" lang="ru-RU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шум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11" name="Google Shape;125;p22" descr=""/>
          <p:cNvPicPr/>
          <p:nvPr/>
        </p:nvPicPr>
        <p:blipFill>
          <a:blip r:embed="rId1"/>
          <a:stretch/>
        </p:blipFill>
        <p:spPr>
          <a:xfrm>
            <a:off x="442440" y="1282680"/>
            <a:ext cx="8389440" cy="25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ВСЕ ВМЕСТЕ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Google Shape;132;p23" descr=""/>
          <p:cNvPicPr/>
          <p:nvPr/>
        </p:nvPicPr>
        <p:blipFill>
          <a:blip r:embed="rId1"/>
          <a:stretch/>
        </p:blipFill>
        <p:spPr>
          <a:xfrm>
            <a:off x="531000" y="1380600"/>
            <a:ext cx="7993800" cy="286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Модель ряда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аддитивная : </a:t>
            </a:r>
            <a:endParaRPr b="0" lang="ru-RU" sz="3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y(y) = X_trend(t) + X_cicle(t) + e(t)</a:t>
            </a:r>
            <a:endParaRPr b="0" lang="ru-RU" sz="3000" spc="-1" strike="noStrike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мультипликативная :</a:t>
            </a:r>
            <a:endParaRPr b="0" lang="ru-RU" sz="3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ru-RU" sz="3000" spc="-1" strike="noStrike">
                <a:solidFill>
                  <a:srgbClr val="ffffff"/>
                </a:solidFill>
                <a:latin typeface="Roboto"/>
                <a:ea typeface="Roboto"/>
              </a:rPr>
              <a:t>y(y) = X_trend(t) X_cicle(t) e(t)</a:t>
            </a:r>
            <a:endParaRPr b="0" lang="ru-RU" sz="3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spcAft>
                <a:spcPts val="1599"/>
              </a:spcAft>
            </a:pPr>
            <a:endParaRPr b="0" lang="ru-RU" sz="3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Виды рядов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18" name="Google Shape;145;p25" descr=""/>
          <p:cNvPicPr/>
          <p:nvPr/>
        </p:nvPicPr>
        <p:blipFill>
          <a:blip r:embed="rId1"/>
          <a:stretch/>
        </p:blipFill>
        <p:spPr>
          <a:xfrm>
            <a:off x="311760" y="1233360"/>
            <a:ext cx="8519760" cy="341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Сглаживание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22120" y="11862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Скользящие средние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х_NEW(i) = (x(i-n) + x(n-i+1) + ...+ x(i)) * 1/(n + 1).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n - порядок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Сглаживание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22120" y="11862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Экспоненциальное 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х_NEW(i) = (x(i)*a + (1-a)*(x(n-i+1)* a + (1-a)*( ...+ (1-a)*(x(i-n))))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х_NEW(i) = (x_NEW(i-1)*(1-a) + a*x(i))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a - порядок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Первые разности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dY(t) = Y(t)-Y(t-1)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5" name="Google Shape;164;p28" descr=""/>
          <p:cNvPicPr/>
          <p:nvPr/>
        </p:nvPicPr>
        <p:blipFill>
          <a:blip r:embed="rId1"/>
          <a:stretch/>
        </p:blipFill>
        <p:spPr>
          <a:xfrm>
            <a:off x="314280" y="3039840"/>
            <a:ext cx="4257000" cy="19756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65;p28" descr=""/>
          <p:cNvPicPr/>
          <p:nvPr/>
        </p:nvPicPr>
        <p:blipFill>
          <a:blip r:embed="rId2"/>
          <a:srcRect l="53222" t="0" r="-2495" b="0"/>
          <a:stretch/>
        </p:blipFill>
        <p:spPr>
          <a:xfrm>
            <a:off x="4625640" y="3003840"/>
            <a:ext cx="4300560" cy="197568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 rot="10800000">
            <a:off x="5806080" y="1512000"/>
            <a:ext cx="10080" cy="12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 flipH="1" rot="10800000">
            <a:off x="8127360" y="1090080"/>
            <a:ext cx="247536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 flipH="1" rot="10800000">
            <a:off x="7620480" y="1344600"/>
            <a:ext cx="2040840" cy="11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128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 rot="10800000">
            <a:off x="5832000" y="2916000"/>
            <a:ext cx="10080" cy="12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 flipH="1" rot="10800000">
            <a:off x="7992000" y="2484000"/>
            <a:ext cx="247536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 flipH="1" rot="10800000">
            <a:off x="7938720" y="2196000"/>
            <a:ext cx="2117160" cy="2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1283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5724000" y="360000"/>
            <a:ext cx="53136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5815440" y="1692000"/>
            <a:ext cx="206856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dY(t)=Y(t)-Y(t-1)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Y(t) = b* Y(t-1) + et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для 1-x разностей dY(t) = b* Y(t-1) + 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 - оператор разности dY(t) = Y(t)-Y(t-1)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Y(t) = a1 Y(t-1) + a2 Y(t-2) + 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i="1" lang="ru-RU" sz="1800" spc="-1" strike="noStrike">
                <a:solidFill>
                  <a:srgbClr val="616161"/>
                </a:solidFill>
                <a:latin typeface="Average"/>
                <a:ea typeface="Average"/>
              </a:rPr>
              <a:t>dY(t) = Y(t)-Y(t-1)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dY(t) = (a1 + a2 -1) Y(t-1) - a2 dY(t-1) +et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проверяем a1 + a2 -1 = 0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017720"/>
            <a:ext cx="8519760" cy="39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основная гипотеза 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H</a:t>
            </a:r>
            <a:r>
              <a:rPr b="0" i="1" lang="ru-RU" sz="1800" spc="-1" strike="noStrike" baseline="-25000">
                <a:solidFill>
                  <a:srgbClr val="ffffff"/>
                </a:solidFill>
                <a:latin typeface="Average"/>
                <a:ea typeface="Average"/>
              </a:rPr>
              <a:t>0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:  b=1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Y(t) = b* Y(t-1) + et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на следующем этапе:</a:t>
            </a:r>
            <a:r>
              <a:rPr b="0" lang="ru-RU" sz="1800" spc="-1" strike="noStrike">
                <a:solidFill>
                  <a:srgbClr val="000000"/>
                </a:solidFill>
                <a:latin typeface="Average"/>
                <a:ea typeface="Average"/>
              </a:rPr>
              <a:t> 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H</a:t>
            </a:r>
            <a:r>
              <a:rPr b="0" i="1" lang="ru-RU" sz="1800" spc="-1" strike="noStrike" baseline="-25000">
                <a:solidFill>
                  <a:srgbClr val="ffffff"/>
                </a:solidFill>
                <a:latin typeface="Average"/>
                <a:ea typeface="Average"/>
              </a:rPr>
              <a:t>0</a:t>
            </a: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:  p=0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авторегрессия для разностей dY(t) = p* Y(t-1) + et   ,</a:t>
            </a: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 p=b–1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 - оператор разности dY(t) = Y(t)-Y(t-1)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Y(t) = a1 Y(t-1) + a2 Y(t-2) + 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dY(t) = (a1 + a2 -1) Y(t-1) - a2 dY(t-1) +et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проверяем a1 + a2 -1 = 0 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29040" y="903240"/>
            <a:ext cx="8519760" cy="39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dY(t)= pY(t-1) + et           </a:t>
            </a: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dY(t)=a+ pY(t-1) +et</a:t>
            </a: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endParaRPr b="0" lang="ru-RU" sz="1800" spc="-1" strike="noStrike">
              <a:latin typeface="Arial"/>
            </a:endParaRPr>
          </a:p>
          <a:p>
            <a:pPr marL="50760" algn="just">
              <a:lnSpc>
                <a:spcPct val="100000"/>
              </a:lnSpc>
              <a:spcBef>
                <a:spcPts val="400"/>
              </a:spcBef>
            </a:pPr>
            <a:r>
              <a:rPr b="0" i="1" lang="ru-RU" sz="1800" spc="-1" strike="noStrike">
                <a:solidFill>
                  <a:srgbClr val="ffffff"/>
                </a:solidFill>
                <a:latin typeface="Average"/>
                <a:ea typeface="Average"/>
              </a:rPr>
              <a:t>dY(t)=a+c t +pY(t-1) + et;</a:t>
            </a:r>
            <a:endParaRPr b="0" lang="ru-RU" sz="18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400"/>
              </a:spcBef>
              <a:spcAft>
                <a:spcPts val="1599"/>
              </a:spcAf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H="1" rot="10800000">
            <a:off x="3312000" y="2426760"/>
            <a:ext cx="11520" cy="12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 flipH="1" rot="10800000">
            <a:off x="5543640" y="2238840"/>
            <a:ext cx="247536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3442320" y="903240"/>
            <a:ext cx="81432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 rot="10800000">
            <a:off x="5688000" y="3240000"/>
            <a:ext cx="10080" cy="12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 flipH="1" rot="10800000">
            <a:off x="7992000" y="3178080"/>
            <a:ext cx="247536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5880600" y="1970280"/>
            <a:ext cx="92808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 rot="10800000">
            <a:off x="3816000" y="4819680"/>
            <a:ext cx="10080" cy="12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 flipH="1" rot="10800000">
            <a:off x="5931360" y="4824000"/>
            <a:ext cx="247536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>
            <a:off x="3975480" y="3494160"/>
            <a:ext cx="92808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Y(t)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3225600" y="2003760"/>
            <a:ext cx="2116800" cy="453960"/>
          </a:xfrm>
          <a:custGeom>
            <a:avLst/>
            <a:gdLst/>
            <a:ahLst/>
            <a:rect l="l" t="t" r="r" b="b"/>
            <a:pathLst>
              <a:path w="84707" h="18189">
                <a:moveTo>
                  <a:pt x="0" y="11975"/>
                </a:moveTo>
                <a:cubicBezTo>
                  <a:pt x="1888" y="10087"/>
                  <a:pt x="2543" y="5894"/>
                  <a:pt x="5213" y="5894"/>
                </a:cubicBezTo>
                <a:cubicBezTo>
                  <a:pt x="7321" y="5894"/>
                  <a:pt x="6009" y="10089"/>
                  <a:pt x="6951" y="11975"/>
                </a:cubicBezTo>
                <a:cubicBezTo>
                  <a:pt x="7422" y="12918"/>
                  <a:pt x="9203" y="11806"/>
                  <a:pt x="9991" y="11106"/>
                </a:cubicBezTo>
                <a:cubicBezTo>
                  <a:pt x="11521" y="9745"/>
                  <a:pt x="13503" y="8633"/>
                  <a:pt x="14335" y="6762"/>
                </a:cubicBezTo>
                <a:cubicBezTo>
                  <a:pt x="14949" y="5381"/>
                  <a:pt x="14127" y="2419"/>
                  <a:pt x="15638" y="2419"/>
                </a:cubicBezTo>
                <a:cubicBezTo>
                  <a:pt x="18591" y="2419"/>
                  <a:pt x="14918" y="9469"/>
                  <a:pt x="17376" y="11106"/>
                </a:cubicBezTo>
                <a:cubicBezTo>
                  <a:pt x="20632" y="13275"/>
                  <a:pt x="24448" y="7054"/>
                  <a:pt x="26498" y="3722"/>
                </a:cubicBezTo>
                <a:cubicBezTo>
                  <a:pt x="27146" y="2668"/>
                  <a:pt x="27060" y="-743"/>
                  <a:pt x="27802" y="247"/>
                </a:cubicBezTo>
                <a:cubicBezTo>
                  <a:pt x="30327" y="3615"/>
                  <a:pt x="30216" y="8846"/>
                  <a:pt x="33449" y="11541"/>
                </a:cubicBezTo>
                <a:cubicBezTo>
                  <a:pt x="36360" y="13967"/>
                  <a:pt x="39499" y="6805"/>
                  <a:pt x="41702" y="3722"/>
                </a:cubicBezTo>
                <a:cubicBezTo>
                  <a:pt x="42535" y="2556"/>
                  <a:pt x="43461" y="6122"/>
                  <a:pt x="44743" y="6762"/>
                </a:cubicBezTo>
                <a:cubicBezTo>
                  <a:pt x="46019" y="7399"/>
                  <a:pt x="47226" y="5025"/>
                  <a:pt x="48652" y="5025"/>
                </a:cubicBezTo>
                <a:cubicBezTo>
                  <a:pt x="50251" y="5025"/>
                  <a:pt x="49087" y="11402"/>
                  <a:pt x="49087" y="9803"/>
                </a:cubicBezTo>
                <a:cubicBezTo>
                  <a:pt x="49087" y="8468"/>
                  <a:pt x="49216" y="7005"/>
                  <a:pt x="49956" y="5894"/>
                </a:cubicBezTo>
                <a:cubicBezTo>
                  <a:pt x="52274" y="2416"/>
                  <a:pt x="48942" y="17043"/>
                  <a:pt x="52996" y="18057"/>
                </a:cubicBezTo>
                <a:cubicBezTo>
                  <a:pt x="55103" y="18584"/>
                  <a:pt x="54845" y="12158"/>
                  <a:pt x="56906" y="12844"/>
                </a:cubicBezTo>
                <a:cubicBezTo>
                  <a:pt x="59738" y="13787"/>
                  <a:pt x="60871" y="7197"/>
                  <a:pt x="63856" y="7197"/>
                </a:cubicBezTo>
                <a:cubicBezTo>
                  <a:pt x="64503" y="7197"/>
                  <a:pt x="64404" y="9496"/>
                  <a:pt x="64725" y="8934"/>
                </a:cubicBezTo>
                <a:cubicBezTo>
                  <a:pt x="65840" y="6983"/>
                  <a:pt x="64215" y="2419"/>
                  <a:pt x="66463" y="2419"/>
                </a:cubicBezTo>
                <a:cubicBezTo>
                  <a:pt x="69504" y="2419"/>
                  <a:pt x="63422" y="11541"/>
                  <a:pt x="66463" y="11541"/>
                </a:cubicBezTo>
                <a:cubicBezTo>
                  <a:pt x="69041" y="11541"/>
                  <a:pt x="69419" y="3635"/>
                  <a:pt x="71241" y="5459"/>
                </a:cubicBezTo>
                <a:cubicBezTo>
                  <a:pt x="72888" y="7107"/>
                  <a:pt x="71286" y="9287"/>
                  <a:pt x="72110" y="8934"/>
                </a:cubicBezTo>
                <a:cubicBezTo>
                  <a:pt x="74804" y="7778"/>
                  <a:pt x="75577" y="4172"/>
                  <a:pt x="76888" y="1550"/>
                </a:cubicBezTo>
                <a:cubicBezTo>
                  <a:pt x="77360" y="606"/>
                  <a:pt x="74440" y="10087"/>
                  <a:pt x="75150" y="9803"/>
                </a:cubicBezTo>
                <a:cubicBezTo>
                  <a:pt x="77250" y="8964"/>
                  <a:pt x="77472" y="5604"/>
                  <a:pt x="79494" y="4591"/>
                </a:cubicBezTo>
                <a:cubicBezTo>
                  <a:pt x="80386" y="4144"/>
                  <a:pt x="78709" y="11457"/>
                  <a:pt x="79494" y="10672"/>
                </a:cubicBezTo>
                <a:cubicBezTo>
                  <a:pt x="80872" y="9295"/>
                  <a:pt x="81456" y="6328"/>
                  <a:pt x="83404" y="6328"/>
                </a:cubicBezTo>
                <a:cubicBezTo>
                  <a:pt x="84248" y="6328"/>
                  <a:pt x="83952" y="8123"/>
                  <a:pt x="84707" y="8500"/>
                </a:cubicBez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3"/>
          <p:cNvSpPr/>
          <p:nvPr/>
        </p:nvSpPr>
        <p:spPr>
          <a:xfrm>
            <a:off x="5663880" y="2460960"/>
            <a:ext cx="2116800" cy="453960"/>
          </a:xfrm>
          <a:custGeom>
            <a:avLst/>
            <a:gdLst/>
            <a:ahLst/>
            <a:rect l="l" t="t" r="r" b="b"/>
            <a:pathLst>
              <a:path w="84707" h="18189">
                <a:moveTo>
                  <a:pt x="0" y="11975"/>
                </a:moveTo>
                <a:cubicBezTo>
                  <a:pt x="1888" y="10087"/>
                  <a:pt x="2543" y="5894"/>
                  <a:pt x="5213" y="5894"/>
                </a:cubicBezTo>
                <a:cubicBezTo>
                  <a:pt x="7321" y="5894"/>
                  <a:pt x="6009" y="10089"/>
                  <a:pt x="6951" y="11975"/>
                </a:cubicBezTo>
                <a:cubicBezTo>
                  <a:pt x="7422" y="12918"/>
                  <a:pt x="9203" y="11806"/>
                  <a:pt x="9991" y="11106"/>
                </a:cubicBezTo>
                <a:cubicBezTo>
                  <a:pt x="11521" y="9745"/>
                  <a:pt x="13503" y="8633"/>
                  <a:pt x="14335" y="6762"/>
                </a:cubicBezTo>
                <a:cubicBezTo>
                  <a:pt x="14949" y="5381"/>
                  <a:pt x="14127" y="2419"/>
                  <a:pt x="15638" y="2419"/>
                </a:cubicBezTo>
                <a:cubicBezTo>
                  <a:pt x="18591" y="2419"/>
                  <a:pt x="14918" y="9469"/>
                  <a:pt x="17376" y="11106"/>
                </a:cubicBezTo>
                <a:cubicBezTo>
                  <a:pt x="20632" y="13275"/>
                  <a:pt x="24448" y="7054"/>
                  <a:pt x="26498" y="3722"/>
                </a:cubicBezTo>
                <a:cubicBezTo>
                  <a:pt x="27146" y="2668"/>
                  <a:pt x="27060" y="-743"/>
                  <a:pt x="27802" y="247"/>
                </a:cubicBezTo>
                <a:cubicBezTo>
                  <a:pt x="30327" y="3615"/>
                  <a:pt x="30216" y="8846"/>
                  <a:pt x="33449" y="11541"/>
                </a:cubicBezTo>
                <a:cubicBezTo>
                  <a:pt x="36360" y="13967"/>
                  <a:pt x="39499" y="6805"/>
                  <a:pt x="41702" y="3722"/>
                </a:cubicBezTo>
                <a:cubicBezTo>
                  <a:pt x="42535" y="2556"/>
                  <a:pt x="43461" y="6122"/>
                  <a:pt x="44743" y="6762"/>
                </a:cubicBezTo>
                <a:cubicBezTo>
                  <a:pt x="46019" y="7399"/>
                  <a:pt x="47226" y="5025"/>
                  <a:pt x="48652" y="5025"/>
                </a:cubicBezTo>
                <a:cubicBezTo>
                  <a:pt x="50251" y="5025"/>
                  <a:pt x="49087" y="11402"/>
                  <a:pt x="49087" y="9803"/>
                </a:cubicBezTo>
                <a:cubicBezTo>
                  <a:pt x="49087" y="8468"/>
                  <a:pt x="49216" y="7005"/>
                  <a:pt x="49956" y="5894"/>
                </a:cubicBezTo>
                <a:cubicBezTo>
                  <a:pt x="52274" y="2416"/>
                  <a:pt x="48942" y="17043"/>
                  <a:pt x="52996" y="18057"/>
                </a:cubicBezTo>
                <a:cubicBezTo>
                  <a:pt x="55103" y="18584"/>
                  <a:pt x="54845" y="12158"/>
                  <a:pt x="56906" y="12844"/>
                </a:cubicBezTo>
                <a:cubicBezTo>
                  <a:pt x="59738" y="13787"/>
                  <a:pt x="60871" y="7197"/>
                  <a:pt x="63856" y="7197"/>
                </a:cubicBezTo>
                <a:cubicBezTo>
                  <a:pt x="64503" y="7197"/>
                  <a:pt x="64404" y="9496"/>
                  <a:pt x="64725" y="8934"/>
                </a:cubicBezTo>
                <a:cubicBezTo>
                  <a:pt x="65840" y="6983"/>
                  <a:pt x="64215" y="2419"/>
                  <a:pt x="66463" y="2419"/>
                </a:cubicBezTo>
                <a:cubicBezTo>
                  <a:pt x="69504" y="2419"/>
                  <a:pt x="63422" y="11541"/>
                  <a:pt x="66463" y="11541"/>
                </a:cubicBezTo>
                <a:cubicBezTo>
                  <a:pt x="69041" y="11541"/>
                  <a:pt x="69419" y="3635"/>
                  <a:pt x="71241" y="5459"/>
                </a:cubicBezTo>
                <a:cubicBezTo>
                  <a:pt x="72888" y="7107"/>
                  <a:pt x="71286" y="9287"/>
                  <a:pt x="72110" y="8934"/>
                </a:cubicBezTo>
                <a:cubicBezTo>
                  <a:pt x="74804" y="7778"/>
                  <a:pt x="75577" y="4172"/>
                  <a:pt x="76888" y="1550"/>
                </a:cubicBezTo>
                <a:cubicBezTo>
                  <a:pt x="77360" y="606"/>
                  <a:pt x="74440" y="10087"/>
                  <a:pt x="75150" y="9803"/>
                </a:cubicBezTo>
                <a:cubicBezTo>
                  <a:pt x="77250" y="8964"/>
                  <a:pt x="77472" y="5604"/>
                  <a:pt x="79494" y="4591"/>
                </a:cubicBezTo>
                <a:cubicBezTo>
                  <a:pt x="80386" y="4144"/>
                  <a:pt x="78709" y="11457"/>
                  <a:pt x="79494" y="10672"/>
                </a:cubicBezTo>
                <a:cubicBezTo>
                  <a:pt x="80872" y="9295"/>
                  <a:pt x="81456" y="6328"/>
                  <a:pt x="83404" y="6328"/>
                </a:cubicBezTo>
                <a:cubicBezTo>
                  <a:pt x="84248" y="6328"/>
                  <a:pt x="83952" y="8123"/>
                  <a:pt x="84707" y="8500"/>
                </a:cubicBez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4"/>
          <p:cNvSpPr/>
          <p:nvPr/>
        </p:nvSpPr>
        <p:spPr>
          <a:xfrm>
            <a:off x="3659760" y="3612960"/>
            <a:ext cx="1954080" cy="1121760"/>
          </a:xfrm>
          <a:custGeom>
            <a:avLst/>
            <a:gdLst/>
            <a:ahLst/>
            <a:rect l="l" t="t" r="r" b="b"/>
            <a:pathLst>
              <a:path w="78191" h="44905">
                <a:moveTo>
                  <a:pt x="0" y="44905"/>
                </a:moveTo>
                <a:cubicBezTo>
                  <a:pt x="602" y="43098"/>
                  <a:pt x="-226" y="38773"/>
                  <a:pt x="2172" y="35348"/>
                </a:cubicBezTo>
                <a:cubicBezTo>
                  <a:pt x="4118" y="32569"/>
                  <a:pt x="5415" y="44060"/>
                  <a:pt x="8688" y="43167"/>
                </a:cubicBezTo>
                <a:cubicBezTo>
                  <a:pt x="12964" y="42001"/>
                  <a:pt x="16427" y="38439"/>
                  <a:pt x="19113" y="34913"/>
                </a:cubicBezTo>
                <a:cubicBezTo>
                  <a:pt x="19977" y="33779"/>
                  <a:pt x="19425" y="31004"/>
                  <a:pt x="20851" y="31004"/>
                </a:cubicBezTo>
                <a:cubicBezTo>
                  <a:pt x="22097" y="31004"/>
                  <a:pt x="21878" y="33554"/>
                  <a:pt x="23023" y="34045"/>
                </a:cubicBezTo>
                <a:cubicBezTo>
                  <a:pt x="26223" y="35416"/>
                  <a:pt x="27456" y="28505"/>
                  <a:pt x="30408" y="26660"/>
                </a:cubicBezTo>
                <a:cubicBezTo>
                  <a:pt x="32350" y="25447"/>
                  <a:pt x="35048" y="30145"/>
                  <a:pt x="36924" y="28832"/>
                </a:cubicBezTo>
                <a:cubicBezTo>
                  <a:pt x="39426" y="27080"/>
                  <a:pt x="40675" y="23889"/>
                  <a:pt x="41702" y="21013"/>
                </a:cubicBezTo>
                <a:cubicBezTo>
                  <a:pt x="42536" y="18678"/>
                  <a:pt x="41909" y="15800"/>
                  <a:pt x="43005" y="15800"/>
                </a:cubicBezTo>
                <a:cubicBezTo>
                  <a:pt x="45663" y="15800"/>
                  <a:pt x="44257" y="22750"/>
                  <a:pt x="46915" y="22750"/>
                </a:cubicBezTo>
                <a:cubicBezTo>
                  <a:pt x="51213" y="22750"/>
                  <a:pt x="50427" y="14470"/>
                  <a:pt x="53865" y="11891"/>
                </a:cubicBezTo>
                <a:cubicBezTo>
                  <a:pt x="55914" y="10354"/>
                  <a:pt x="57544" y="18743"/>
                  <a:pt x="59512" y="17103"/>
                </a:cubicBezTo>
                <a:cubicBezTo>
                  <a:pt x="61602" y="15362"/>
                  <a:pt x="62240" y="12335"/>
                  <a:pt x="62987" y="9719"/>
                </a:cubicBezTo>
                <a:cubicBezTo>
                  <a:pt x="63151" y="9145"/>
                  <a:pt x="63000" y="7559"/>
                  <a:pt x="63422" y="7981"/>
                </a:cubicBezTo>
                <a:cubicBezTo>
                  <a:pt x="64491" y="9050"/>
                  <a:pt x="63412" y="13075"/>
                  <a:pt x="64725" y="12325"/>
                </a:cubicBezTo>
                <a:cubicBezTo>
                  <a:pt x="68325" y="10268"/>
                  <a:pt x="67805" y="4587"/>
                  <a:pt x="69938" y="1031"/>
                </a:cubicBezTo>
                <a:cubicBezTo>
                  <a:pt x="70475" y="136"/>
                  <a:pt x="70651" y="3842"/>
                  <a:pt x="71675" y="3637"/>
                </a:cubicBezTo>
                <a:cubicBezTo>
                  <a:pt x="73184" y="3335"/>
                  <a:pt x="73339" y="851"/>
                  <a:pt x="74716" y="162"/>
                </a:cubicBezTo>
                <a:cubicBezTo>
                  <a:pt x="76011" y="-486"/>
                  <a:pt x="76743" y="2768"/>
                  <a:pt x="78191" y="2768"/>
                </a:cubicBez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План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760" cy="38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ДЗ1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Теоретическая часть</a:t>
            </a:r>
            <a:endParaRPr b="0" lang="ru-RU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Понятие стационарного ряда</a:t>
            </a:r>
            <a:endParaRPr b="0" lang="ru-RU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Тренд , цикл , Сезон</a:t>
            </a:r>
            <a:endParaRPr b="0" lang="ru-RU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Интегральный ряд</a:t>
            </a:r>
            <a:endParaRPr b="0" lang="ru-RU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Модели временного ряда</a:t>
            </a:r>
            <a:endParaRPr b="0" lang="ru-RU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Сглаживание</a:t>
            </a:r>
            <a:endParaRPr b="0" lang="ru-RU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тест ADF</a:t>
            </a:r>
            <a:endParaRPr b="0" lang="ru-RU" sz="14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cacaca"/>
              </a:buClr>
              <a:buFont typeface="Average"/>
              <a:buAutoNum type="arabicPeriod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Практическая часть - построение признаков от значений ряда</a:t>
            </a:r>
            <a:endParaRPr b="0" lang="ru-RU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как запустить анализ стационарности</a:t>
            </a:r>
            <a:endParaRPr b="0" lang="ru-RU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как запустить сглаживание</a:t>
            </a:r>
            <a:endParaRPr b="0" lang="ru-RU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как собрать модель</a:t>
            </a:r>
            <a:endParaRPr b="0" lang="ru-RU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cacaca"/>
              </a:buClr>
              <a:buFont typeface="Average"/>
              <a:buAutoNum type="alphaLcPeriod"/>
            </a:pPr>
            <a:r>
              <a:rPr b="0" lang="ru-RU" sz="1400" spc="-1" strike="noStrike">
                <a:solidFill>
                  <a:srgbClr val="cacaca"/>
                </a:solidFill>
                <a:latin typeface="Average"/>
                <a:ea typeface="Average"/>
              </a:rPr>
              <a:t>ДЗ 2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Тест Дики-Фуллера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Односторонний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Порядок тестирования: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99"/>
              </a:spcBef>
              <a:buBlip>
                <a:blip r:embed="rId1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вторые разности ряда : 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599"/>
              </a:spcBef>
              <a:buBlip>
                <a:blip r:embed="rId2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если гипотеза отвергается, то идем дальше 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599"/>
              </a:spcBef>
              <a:buBlip>
                <a:blip r:embed="rId3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не более чем 2 раза интегрируемый,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Blip>
                <a:blip r:embed="rId4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первые разности ряда :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Blip>
                <a:blip r:embed="rId5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если гипотеза отвергается, то идем дальше 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Blip>
                <a:blip r:embed="rId6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 </a:t>
            </a: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не более чем 1 раз интегрируемый,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Blip>
                <a:blip r:embed="rId7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исходный ряд :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Blip>
                <a:blip r:embed="rId8"/>
              </a:buBlip>
            </a:pPr>
            <a:r>
              <a:rPr b="0" lang="ru-RU" sz="1600" spc="-1" strike="noStrike">
                <a:solidFill>
                  <a:srgbClr val="cacaca"/>
                </a:solidFill>
                <a:latin typeface="Average"/>
                <a:ea typeface="Average"/>
              </a:rPr>
              <a:t>если гипотеза отвергается, то стационарный</a:t>
            </a:r>
            <a:endParaRPr b="0" lang="ru-RU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99"/>
              </a:spcBef>
              <a:buBlip>
                <a:blip r:embed="rId9"/>
              </a:buBlip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Стационарность</a:t>
            </a:r>
            <a:br/>
            <a:endParaRPr b="0" lang="ru-RU" sz="3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 flipH="1" rot="10800000">
            <a:off x="952560" y="2592000"/>
            <a:ext cx="16920" cy="148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616680" y="2403360"/>
            <a:ext cx="7540560" cy="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"/>
          <p:cNvSpPr/>
          <p:nvPr/>
        </p:nvSpPr>
        <p:spPr>
          <a:xfrm flipH="1" rot="10800000">
            <a:off x="952560" y="4367880"/>
            <a:ext cx="16920" cy="148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616680" y="4079880"/>
            <a:ext cx="6886440" cy="6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>
            <a:off x="853200" y="1383480"/>
            <a:ext cx="7056360" cy="1086480"/>
          </a:xfrm>
          <a:custGeom>
            <a:avLst/>
            <a:gdLst/>
            <a:ahLst/>
            <a:rect l="l" t="t" r="r" b="b"/>
            <a:pathLst>
              <a:path w="282278" h="43481">
                <a:moveTo>
                  <a:pt x="0" y="29713"/>
                </a:moveTo>
                <a:cubicBezTo>
                  <a:pt x="2600" y="21908"/>
                  <a:pt x="3681" y="10838"/>
                  <a:pt x="11319" y="7782"/>
                </a:cubicBezTo>
                <a:cubicBezTo>
                  <a:pt x="16321" y="5781"/>
                  <a:pt x="21064" y="12447"/>
                  <a:pt x="26176" y="14149"/>
                </a:cubicBezTo>
                <a:cubicBezTo>
                  <a:pt x="31322" y="15863"/>
                  <a:pt x="37185" y="12834"/>
                  <a:pt x="42447" y="14149"/>
                </a:cubicBezTo>
                <a:cubicBezTo>
                  <a:pt x="46383" y="15133"/>
                  <a:pt x="48416" y="20239"/>
                  <a:pt x="52352" y="21224"/>
                </a:cubicBezTo>
                <a:cubicBezTo>
                  <a:pt x="55814" y="22090"/>
                  <a:pt x="59904" y="20802"/>
                  <a:pt x="62964" y="22639"/>
                </a:cubicBezTo>
                <a:cubicBezTo>
                  <a:pt x="64828" y="23758"/>
                  <a:pt x="65230" y="26691"/>
                  <a:pt x="67209" y="27591"/>
                </a:cubicBezTo>
                <a:cubicBezTo>
                  <a:pt x="70129" y="28918"/>
                  <a:pt x="73537" y="23327"/>
                  <a:pt x="76406" y="24761"/>
                </a:cubicBezTo>
                <a:cubicBezTo>
                  <a:pt x="82198" y="27657"/>
                  <a:pt x="86396" y="33803"/>
                  <a:pt x="92678" y="35373"/>
                </a:cubicBezTo>
                <a:cubicBezTo>
                  <a:pt x="101832" y="37661"/>
                  <a:pt x="111540" y="34666"/>
                  <a:pt x="120976" y="34666"/>
                </a:cubicBezTo>
                <a:cubicBezTo>
                  <a:pt x="131395" y="34666"/>
                  <a:pt x="142786" y="36496"/>
                  <a:pt x="152105" y="31836"/>
                </a:cubicBezTo>
                <a:cubicBezTo>
                  <a:pt x="153160" y="31309"/>
                  <a:pt x="153393" y="33832"/>
                  <a:pt x="154227" y="34666"/>
                </a:cubicBezTo>
                <a:cubicBezTo>
                  <a:pt x="158478" y="38917"/>
                  <a:pt x="167104" y="41811"/>
                  <a:pt x="171914" y="38203"/>
                </a:cubicBezTo>
                <a:cubicBezTo>
                  <a:pt x="175803" y="35286"/>
                  <a:pt x="178621" y="27470"/>
                  <a:pt x="183233" y="29006"/>
                </a:cubicBezTo>
                <a:cubicBezTo>
                  <a:pt x="185927" y="29903"/>
                  <a:pt x="186353" y="34103"/>
                  <a:pt x="188893" y="35373"/>
                </a:cubicBezTo>
                <a:cubicBezTo>
                  <a:pt x="192274" y="37063"/>
                  <a:pt x="196723" y="34626"/>
                  <a:pt x="200212" y="36080"/>
                </a:cubicBezTo>
                <a:cubicBezTo>
                  <a:pt x="204593" y="37906"/>
                  <a:pt x="208384" y="41144"/>
                  <a:pt x="212947" y="42448"/>
                </a:cubicBezTo>
                <a:cubicBezTo>
                  <a:pt x="220656" y="44651"/>
                  <a:pt x="228983" y="42448"/>
                  <a:pt x="237001" y="42448"/>
                </a:cubicBezTo>
                <a:cubicBezTo>
                  <a:pt x="242661" y="42448"/>
                  <a:pt x="248611" y="44239"/>
                  <a:pt x="253980" y="42448"/>
                </a:cubicBezTo>
                <a:cubicBezTo>
                  <a:pt x="257183" y="41379"/>
                  <a:pt x="254229" y="35352"/>
                  <a:pt x="256102" y="32543"/>
                </a:cubicBezTo>
                <a:cubicBezTo>
                  <a:pt x="260558" y="25861"/>
                  <a:pt x="257517" y="16521"/>
                  <a:pt x="257517" y="8489"/>
                </a:cubicBezTo>
                <a:cubicBezTo>
                  <a:pt x="257517" y="5650"/>
                  <a:pt x="255386" y="0"/>
                  <a:pt x="258225" y="0"/>
                </a:cubicBezTo>
                <a:cubicBezTo>
                  <a:pt x="260975" y="0"/>
                  <a:pt x="260944" y="4786"/>
                  <a:pt x="262469" y="7074"/>
                </a:cubicBezTo>
                <a:cubicBezTo>
                  <a:pt x="268215" y="15695"/>
                  <a:pt x="266326" y="27444"/>
                  <a:pt x="268837" y="37495"/>
                </a:cubicBezTo>
                <a:cubicBezTo>
                  <a:pt x="269976" y="42053"/>
                  <a:pt x="278077" y="43844"/>
                  <a:pt x="282278" y="41740"/>
                </a:cubicBezTo>
              </a:path>
            </a:pathLst>
          </a:custGeom>
          <a:noFill/>
          <a:ln cap="rnd"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Потребление энергии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59480" y="1152360"/>
            <a:ext cx="8831520" cy="37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oogle Shape;84;p16" descr=""/>
          <p:cNvPicPr/>
          <p:nvPr/>
        </p:nvPicPr>
        <p:blipFill>
          <a:blip r:embed="rId1"/>
          <a:stretch/>
        </p:blipFill>
        <p:spPr>
          <a:xfrm>
            <a:off x="159480" y="1556640"/>
            <a:ext cx="8831520" cy="292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Потребление энергии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59480" y="1152360"/>
            <a:ext cx="8831520" cy="37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91;p17" descr=""/>
          <p:cNvPicPr/>
          <p:nvPr/>
        </p:nvPicPr>
        <p:blipFill>
          <a:blip r:embed="rId1"/>
          <a:stretch/>
        </p:blipFill>
        <p:spPr>
          <a:xfrm>
            <a:off x="311760" y="1554120"/>
            <a:ext cx="8407440" cy="302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Стационарность</a:t>
            </a:r>
            <a:br/>
            <a:endParaRPr b="0" lang="ru-RU" sz="3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68120" y="1278000"/>
            <a:ext cx="8897040" cy="28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Важно: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Интервал анализа</a:t>
            </a:r>
            <a:endParaRPr b="0" lang="ru-RU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Стационарность</a:t>
            </a:r>
            <a:br/>
            <a:endParaRPr b="0" lang="ru-RU" sz="3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68120" y="1278000"/>
            <a:ext cx="8897040" cy="28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Постоянство :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Мат.ожидания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Дисперсии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автоковариация стационарного ряда с лагом </a:t>
            </a:r>
            <a:r>
              <a:rPr b="0" i="1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L</a:t>
            </a:r>
            <a:endParaRPr b="0" lang="ru-RU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Merriweather"/>
              <a:buChar char="-"/>
            </a:pPr>
            <a:r>
              <a:rPr b="0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коэффициент автокорреляция стационарного ряда с лагом </a:t>
            </a:r>
            <a:r>
              <a:rPr b="0" i="1" lang="ru-RU" sz="1800" spc="-1" strike="noStrike">
                <a:solidFill>
                  <a:srgbClr val="ffffff"/>
                </a:solidFill>
                <a:latin typeface="Merriweather"/>
                <a:ea typeface="Merriweather"/>
              </a:rPr>
              <a:t>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579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Тренд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105" name="Google Shape;110;p20" descr=""/>
          <p:cNvPicPr/>
          <p:nvPr/>
        </p:nvPicPr>
        <p:blipFill>
          <a:blip r:embed="rId1"/>
          <a:stretch/>
        </p:blipFill>
        <p:spPr>
          <a:xfrm>
            <a:off x="614520" y="1667160"/>
            <a:ext cx="7573680" cy="32194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 flipH="1" rot="10800000">
            <a:off x="15014880" y="6032160"/>
            <a:ext cx="7003080" cy="180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579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Цикл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Google Shape;118;p21" descr=""/>
          <p:cNvPicPr/>
          <p:nvPr/>
        </p:nvPicPr>
        <p:blipFill>
          <a:blip r:embed="rId1"/>
          <a:stretch/>
        </p:blipFill>
        <p:spPr>
          <a:xfrm>
            <a:off x="311760" y="1131840"/>
            <a:ext cx="8425080" cy="369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cp:lastPrinted>2020-05-12T10:13:51Z</cp:lastPrinted>
  <dcterms:modified xsi:type="dcterms:W3CDTF">2020-05-13T02:17:00Z</dcterms:modified>
  <cp:revision>4</cp:revision>
  <dc:subject/>
  <dc:title/>
</cp:coreProperties>
</file>