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r>
              <a:rPr b="0" lang="ru-RU" sz="4800" spc="-1" strike="noStrike">
                <a:solidFill>
                  <a:srgbClr val="000000"/>
                </a:solidFill>
                <a:latin typeface="Arial"/>
              </a:rPr>
              <a:t>Для правки текста заголовка щёлкните мышью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FCA0DB2-63B9-4DC8-A416-647B18FF3108}" type="slidenum">
              <a:rPr b="0" lang="ru-RU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ru-RU" sz="3000" spc="-1" strike="noStrike">
                <a:solidFill>
                  <a:srgbClr val="000000"/>
                </a:solidFill>
                <a:latin typeface="Arial"/>
              </a:rPr>
              <a:t>Для правки текста заголовка щёлкните мышью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1393E90-E2CE-45A8-BD5D-610867732239}" type="slidenum">
              <a:rPr b="0" lang="ru-RU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ru-RU" sz="4800" spc="-1" strike="noStrike">
                <a:solidFill>
                  <a:srgbClr val="ffffff"/>
                </a:solidFill>
                <a:latin typeface="Oswald"/>
                <a:ea typeface="Oswald"/>
              </a:rPr>
              <a:t>Временные ряды</a:t>
            </a:r>
            <a:endParaRPr b="0" lang="ru-RU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часть 1. </a:t>
            </a:r>
            <a:r>
              <a:rPr b="0" lang="ru-RU" sz="2400" spc="-1" strike="noStrike">
                <a:solidFill>
                  <a:srgbClr val="ffffff"/>
                </a:solidFill>
                <a:latin typeface="Calibri"/>
                <a:ea typeface="Calibri"/>
              </a:rPr>
              <a:t>EDA по Hourly Energy Consumption и Brent</a:t>
            </a:r>
            <a:endParaRPr b="0" lang="ru-RU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60000" y="144000"/>
            <a:ext cx="48625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Построение и обучение модели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106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371600" indent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Х (t-1, t-2,...,t-p)-&gt; Y=X(t)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Х - характеристика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момента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Y - временной ряд?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 rot="10800000">
            <a:off x="4058280" y="3651840"/>
            <a:ext cx="34920" cy="21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4"/>
          <p:cNvSpPr/>
          <p:nvPr/>
        </p:nvSpPr>
        <p:spPr>
          <a:xfrm flipH="1" rot="10800000">
            <a:off x="8151120" y="2872080"/>
            <a:ext cx="4624920" cy="1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5"/>
          <p:cNvSpPr/>
          <p:nvPr/>
        </p:nvSpPr>
        <p:spPr>
          <a:xfrm rot="10800000">
            <a:off x="4058280" y="5099400"/>
            <a:ext cx="34920" cy="21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 flipH="1" rot="10800000">
            <a:off x="8151120" y="4319640"/>
            <a:ext cx="4624920" cy="1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"/>
          <p:cNvSpPr/>
          <p:nvPr/>
        </p:nvSpPr>
        <p:spPr>
          <a:xfrm>
            <a:off x="3863520" y="3496680"/>
            <a:ext cx="4287960" cy="804960"/>
          </a:xfrm>
          <a:custGeom>
            <a:avLst/>
            <a:gdLst/>
            <a:ahLst/>
            <a:rect l="l" t="t" r="r" b="b"/>
            <a:pathLst>
              <a:path w="171538" h="32211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w="28440">
            <a:solidFill>
              <a:srgbClr val="f1c23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8"/>
          <p:cNvSpPr/>
          <p:nvPr/>
        </p:nvSpPr>
        <p:spPr>
          <a:xfrm flipH="1">
            <a:off x="5397480" y="1595880"/>
            <a:ext cx="34920" cy="27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ff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9"/>
          <p:cNvSpPr/>
          <p:nvPr/>
        </p:nvSpPr>
        <p:spPr>
          <a:xfrm>
            <a:off x="7825680" y="2872080"/>
            <a:ext cx="83268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2" name="CustomShape 10"/>
          <p:cNvSpPr/>
          <p:nvPr/>
        </p:nvSpPr>
        <p:spPr>
          <a:xfrm>
            <a:off x="7825680" y="4129920"/>
            <a:ext cx="83268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3" name="CustomShape 11"/>
          <p:cNvSpPr/>
          <p:nvPr/>
        </p:nvSpPr>
        <p:spPr>
          <a:xfrm>
            <a:off x="4015800" y="2066760"/>
            <a:ext cx="4287960" cy="804960"/>
          </a:xfrm>
          <a:custGeom>
            <a:avLst/>
            <a:gdLst/>
            <a:ahLst/>
            <a:rect l="l" t="t" r="r" b="b"/>
            <a:pathLst>
              <a:path w="171538" h="32211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w="28440">
            <a:solidFill>
              <a:srgbClr val="f1c23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Построение и обучение модели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Х (t-1, t-2,...,t-p)-&gt; Y=X(t)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1371600" indent="457200"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Х - временной ряд?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Y - временной ряд?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 rot="10800000">
            <a:off x="4058280" y="3651840"/>
            <a:ext cx="34920" cy="21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"/>
          <p:cNvSpPr/>
          <p:nvPr/>
        </p:nvSpPr>
        <p:spPr>
          <a:xfrm flipH="1" rot="10800000">
            <a:off x="8151120" y="2872080"/>
            <a:ext cx="4624920" cy="1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5"/>
          <p:cNvSpPr/>
          <p:nvPr/>
        </p:nvSpPr>
        <p:spPr>
          <a:xfrm rot="10800000">
            <a:off x="4058280" y="5099400"/>
            <a:ext cx="34920" cy="21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4625280" y="1454400"/>
            <a:ext cx="672840" cy="1382040"/>
          </a:xfrm>
          <a:custGeom>
            <a:avLst/>
            <a:gdLst/>
            <a:ahLst/>
            <a:rect l="l" t="t" r="r" b="b"/>
            <a:pathLst>
              <a:path w="25518" h="55289">
                <a:moveTo>
                  <a:pt x="0" y="2835"/>
                </a:moveTo>
                <a:lnTo>
                  <a:pt x="0" y="54580"/>
                </a:lnTo>
                <a:lnTo>
                  <a:pt x="24809" y="55289"/>
                </a:lnTo>
                <a:lnTo>
                  <a:pt x="25518" y="0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737373"/>
              </a:gs>
            </a:gsLst>
            <a:lin ang="5400000"/>
          </a:gradFill>
          <a:ln w="9360">
            <a:solidFill>
              <a:schemeClr val="dk2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7"/>
          <p:cNvSpPr/>
          <p:nvPr/>
        </p:nvSpPr>
        <p:spPr>
          <a:xfrm flipH="1" rot="10800000">
            <a:off x="8151120" y="4319640"/>
            <a:ext cx="4624920" cy="1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"/>
          <p:cNvSpPr/>
          <p:nvPr/>
        </p:nvSpPr>
        <p:spPr>
          <a:xfrm>
            <a:off x="3710880" y="3496680"/>
            <a:ext cx="4287960" cy="804960"/>
          </a:xfrm>
          <a:custGeom>
            <a:avLst/>
            <a:gdLst/>
            <a:ahLst/>
            <a:rect l="l" t="t" r="r" b="b"/>
            <a:pathLst>
              <a:path w="171538" h="32211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w="28440">
            <a:solidFill>
              <a:srgbClr val="f1c23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9"/>
          <p:cNvSpPr/>
          <p:nvPr/>
        </p:nvSpPr>
        <p:spPr>
          <a:xfrm>
            <a:off x="3863520" y="2049120"/>
            <a:ext cx="4287960" cy="804960"/>
          </a:xfrm>
          <a:custGeom>
            <a:avLst/>
            <a:gdLst/>
            <a:ahLst/>
            <a:rect l="l" t="t" r="r" b="b"/>
            <a:pathLst>
              <a:path w="171538" h="32211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w="38160">
            <a:solidFill>
              <a:srgbClr val="ff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0"/>
          <p:cNvSpPr/>
          <p:nvPr/>
        </p:nvSpPr>
        <p:spPr>
          <a:xfrm flipH="1">
            <a:off x="5244840" y="1595880"/>
            <a:ext cx="34920" cy="27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ff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48625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Построение и обучение модели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106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371600" indent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Х -&gt; 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Х - характеристика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момента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Y - временной ряд?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 rot="10800000">
            <a:off x="4058280" y="3651840"/>
            <a:ext cx="34920" cy="21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 flipH="1" rot="10800000">
            <a:off x="8151120" y="2872080"/>
            <a:ext cx="4624920" cy="1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 rot="10800000">
            <a:off x="4058280" y="5099400"/>
            <a:ext cx="34920" cy="21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 flipH="1" rot="10800000">
            <a:off x="8151120" y="4319640"/>
            <a:ext cx="4624920" cy="1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>
            <a:off x="3863520" y="3496680"/>
            <a:ext cx="4287960" cy="804960"/>
          </a:xfrm>
          <a:custGeom>
            <a:avLst/>
            <a:gdLst/>
            <a:ahLst/>
            <a:rect l="l" t="t" r="r" b="b"/>
            <a:pathLst>
              <a:path w="171538" h="32211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w="28440">
            <a:solidFill>
              <a:srgbClr val="f1c23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 flipH="1">
            <a:off x="5397480" y="1595880"/>
            <a:ext cx="34920" cy="27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ff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3827880" y="1821960"/>
            <a:ext cx="4235040" cy="788400"/>
          </a:xfrm>
          <a:custGeom>
            <a:avLst/>
            <a:gdLst/>
            <a:ahLst/>
            <a:rect l="l" t="t" r="r" b="b"/>
            <a:pathLst>
              <a:path w="169412" h="31544">
                <a:moveTo>
                  <a:pt x="0" y="27118"/>
                </a:moveTo>
                <a:cubicBezTo>
                  <a:pt x="7854" y="27118"/>
                  <a:pt x="17109" y="34668"/>
                  <a:pt x="23392" y="29954"/>
                </a:cubicBezTo>
                <a:cubicBezTo>
                  <a:pt x="26326" y="27753"/>
                  <a:pt x="25173" y="22834"/>
                  <a:pt x="26227" y="19321"/>
                </a:cubicBezTo>
                <a:cubicBezTo>
                  <a:pt x="27871" y="13843"/>
                  <a:pt x="31251" y="4731"/>
                  <a:pt x="36859" y="5853"/>
                </a:cubicBezTo>
                <a:cubicBezTo>
                  <a:pt x="42468" y="6975"/>
                  <a:pt x="46370" y="13712"/>
                  <a:pt x="47492" y="19321"/>
                </a:cubicBezTo>
                <a:cubicBezTo>
                  <a:pt x="48241" y="23064"/>
                  <a:pt x="48331" y="28247"/>
                  <a:pt x="51745" y="29954"/>
                </a:cubicBezTo>
                <a:cubicBezTo>
                  <a:pt x="57244" y="32703"/>
                  <a:pt x="64027" y="30663"/>
                  <a:pt x="70175" y="30663"/>
                </a:cubicBezTo>
                <a:cubicBezTo>
                  <a:pt x="76572" y="30663"/>
                  <a:pt x="83592" y="32107"/>
                  <a:pt x="89313" y="29245"/>
                </a:cubicBezTo>
                <a:cubicBezTo>
                  <a:pt x="96134" y="25833"/>
                  <a:pt x="93843" y="14670"/>
                  <a:pt x="95693" y="7271"/>
                </a:cubicBezTo>
                <a:cubicBezTo>
                  <a:pt x="96633" y="3512"/>
                  <a:pt x="101072" y="730"/>
                  <a:pt x="104908" y="183"/>
                </a:cubicBezTo>
                <a:cubicBezTo>
                  <a:pt x="115160" y="-1280"/>
                  <a:pt x="114014" y="19955"/>
                  <a:pt x="122629" y="25701"/>
                </a:cubicBezTo>
                <a:cubicBezTo>
                  <a:pt x="135608" y="34358"/>
                  <a:pt x="153811" y="27118"/>
                  <a:pt x="169412" y="27118"/>
                </a:cubicBezTo>
              </a:path>
            </a:pathLst>
          </a:custGeom>
          <a:noFill/>
          <a:ln w="28440">
            <a:solidFill>
              <a:srgbClr val="ff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7825680" y="2872080"/>
            <a:ext cx="83268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7825680" y="4129920"/>
            <a:ext cx="83268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3615480" y="2109960"/>
            <a:ext cx="4235040" cy="601920"/>
          </a:xfrm>
          <a:custGeom>
            <a:avLst/>
            <a:gdLst/>
            <a:ahLst/>
            <a:rect l="l" t="t" r="r" b="b"/>
            <a:pathLst>
              <a:path w="169412" h="24098">
                <a:moveTo>
                  <a:pt x="0" y="0"/>
                </a:moveTo>
                <a:cubicBezTo>
                  <a:pt x="15767" y="0"/>
                  <a:pt x="25560" y="20799"/>
                  <a:pt x="41112" y="23392"/>
                </a:cubicBezTo>
                <a:cubicBezTo>
                  <a:pt x="44608" y="23975"/>
                  <a:pt x="48383" y="24513"/>
                  <a:pt x="51745" y="23392"/>
                </a:cubicBezTo>
                <a:cubicBezTo>
                  <a:pt x="56661" y="21753"/>
                  <a:pt x="57462" y="13689"/>
                  <a:pt x="62378" y="12050"/>
                </a:cubicBezTo>
                <a:cubicBezTo>
                  <a:pt x="64619" y="11303"/>
                  <a:pt x="67225" y="12797"/>
                  <a:pt x="69466" y="12050"/>
                </a:cubicBezTo>
                <a:cubicBezTo>
                  <a:pt x="73438" y="10726"/>
                  <a:pt x="77329" y="8506"/>
                  <a:pt x="81516" y="8506"/>
                </a:cubicBezTo>
                <a:cubicBezTo>
                  <a:pt x="86956" y="8506"/>
                  <a:pt x="90119" y="15288"/>
                  <a:pt x="94984" y="17721"/>
                </a:cubicBezTo>
                <a:cubicBezTo>
                  <a:pt x="97598" y="19028"/>
                  <a:pt x="100655" y="16303"/>
                  <a:pt x="103490" y="15594"/>
                </a:cubicBezTo>
                <a:cubicBezTo>
                  <a:pt x="108075" y="14448"/>
                  <a:pt x="112941" y="15594"/>
                  <a:pt x="117667" y="15594"/>
                </a:cubicBezTo>
                <a:cubicBezTo>
                  <a:pt x="124791" y="15594"/>
                  <a:pt x="132560" y="20907"/>
                  <a:pt x="138932" y="17721"/>
                </a:cubicBezTo>
                <a:cubicBezTo>
                  <a:pt x="149339" y="12518"/>
                  <a:pt x="161185" y="8936"/>
                  <a:pt x="169412" y="709"/>
                </a:cubicBezTo>
              </a:path>
            </a:pathLst>
          </a:custGeom>
          <a:noFill/>
          <a:ln w="38160">
            <a:solidFill>
              <a:srgbClr val="00ff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4015800" y="2049120"/>
            <a:ext cx="4287960" cy="804960"/>
          </a:xfrm>
          <a:custGeom>
            <a:avLst/>
            <a:gdLst/>
            <a:ahLst/>
            <a:rect l="l" t="t" r="r" b="b"/>
            <a:pathLst>
              <a:path w="171538" h="32211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w="28440">
            <a:solidFill>
              <a:srgbClr val="f1c23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11760" y="444960"/>
            <a:ext cx="48625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Построение и обучение модели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177480" y="1110600"/>
            <a:ext cx="86544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371600" indent="457200">
              <a:lnSpc>
                <a:spcPct val="100000"/>
              </a:lnSpc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Х -&gt; Y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Y_Train -временной ряд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1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Y_Test - временной ряд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 rot="10800000">
            <a:off x="4058280" y="3651840"/>
            <a:ext cx="34920" cy="21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 flipH="1" rot="10800000">
            <a:off x="8151120" y="2872080"/>
            <a:ext cx="4624920" cy="1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3863520" y="3496680"/>
            <a:ext cx="4287960" cy="804960"/>
          </a:xfrm>
          <a:custGeom>
            <a:avLst/>
            <a:gdLst/>
            <a:ahLst/>
            <a:rect l="l" t="t" r="r" b="b"/>
            <a:pathLst>
              <a:path w="171538" h="32211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w="28440">
            <a:solidFill>
              <a:srgbClr val="ff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 flipH="1">
            <a:off x="6992280" y="1542960"/>
            <a:ext cx="34920" cy="279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ff00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7825680" y="2872080"/>
            <a:ext cx="83268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3863520" y="1972800"/>
            <a:ext cx="4287960" cy="804960"/>
          </a:xfrm>
          <a:custGeom>
            <a:avLst/>
            <a:gdLst/>
            <a:ahLst/>
            <a:rect l="l" t="t" r="r" b="b"/>
            <a:pathLst>
              <a:path w="171538" h="32211">
                <a:moveTo>
                  <a:pt x="0" y="32211"/>
                </a:moveTo>
                <a:cubicBezTo>
                  <a:pt x="0" y="24357"/>
                  <a:pt x="9278" y="18712"/>
                  <a:pt x="16303" y="15199"/>
                </a:cubicBezTo>
                <a:cubicBezTo>
                  <a:pt x="20701" y="13000"/>
                  <a:pt x="24262" y="26432"/>
                  <a:pt x="28353" y="23705"/>
                </a:cubicBezTo>
                <a:cubicBezTo>
                  <a:pt x="37267" y="17762"/>
                  <a:pt x="42060" y="-159"/>
                  <a:pt x="52454" y="2440"/>
                </a:cubicBezTo>
                <a:cubicBezTo>
                  <a:pt x="56457" y="3441"/>
                  <a:pt x="55127" y="10348"/>
                  <a:pt x="57415" y="13781"/>
                </a:cubicBezTo>
                <a:cubicBezTo>
                  <a:pt x="60195" y="17952"/>
                  <a:pt x="68130" y="18688"/>
                  <a:pt x="72301" y="15908"/>
                </a:cubicBezTo>
                <a:cubicBezTo>
                  <a:pt x="78146" y="12011"/>
                  <a:pt x="79814" y="2536"/>
                  <a:pt x="86478" y="313"/>
                </a:cubicBezTo>
                <a:cubicBezTo>
                  <a:pt x="92889" y="-1825"/>
                  <a:pt x="96370" y="10227"/>
                  <a:pt x="102781" y="12364"/>
                </a:cubicBezTo>
                <a:cubicBezTo>
                  <a:pt x="105729" y="13347"/>
                  <a:pt x="109510" y="12811"/>
                  <a:pt x="111996" y="10946"/>
                </a:cubicBezTo>
                <a:cubicBezTo>
                  <a:pt x="114272" y="9239"/>
                  <a:pt x="115830" y="4002"/>
                  <a:pt x="118375" y="5275"/>
                </a:cubicBezTo>
                <a:cubicBezTo>
                  <a:pt x="122011" y="7093"/>
                  <a:pt x="121520" y="14213"/>
                  <a:pt x="125464" y="15199"/>
                </a:cubicBezTo>
                <a:cubicBezTo>
                  <a:pt x="129843" y="16294"/>
                  <a:pt x="135033" y="14342"/>
                  <a:pt x="138932" y="16617"/>
                </a:cubicBezTo>
                <a:cubicBezTo>
                  <a:pt x="144135" y="19652"/>
                  <a:pt x="149391" y="22953"/>
                  <a:pt x="155235" y="24414"/>
                </a:cubicBezTo>
                <a:cubicBezTo>
                  <a:pt x="160512" y="25734"/>
                  <a:pt x="169105" y="20258"/>
                  <a:pt x="171538" y="25123"/>
                </a:cubicBezTo>
              </a:path>
            </a:pathLst>
          </a:custGeom>
          <a:noFill/>
          <a:ln w="28440">
            <a:solidFill>
              <a:srgbClr val="f1c232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3718080" y="3130200"/>
            <a:ext cx="3215880" cy="1212480"/>
          </a:xfrm>
          <a:custGeom>
            <a:avLst/>
            <a:gdLst/>
            <a:ahLst/>
            <a:rect l="l" t="t" r="r" b="b"/>
            <a:pathLst>
              <a:path w="49268" h="43338">
                <a:moveTo>
                  <a:pt x="1369" y="0"/>
                </a:moveTo>
                <a:lnTo>
                  <a:pt x="0" y="43338"/>
                </a:lnTo>
                <a:lnTo>
                  <a:pt x="49268" y="42426"/>
                </a:lnTo>
                <a:lnTo>
                  <a:pt x="49268" y="1369"/>
                </a:lnTo>
                <a:close/>
              </a:path>
            </a:pathLst>
          </a:custGeom>
          <a:solidFill>
            <a:schemeClr val="lt1"/>
          </a:solidFill>
          <a:ln w="28440">
            <a:solidFill>
              <a:schemeClr val="lt1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7048080" y="1631520"/>
            <a:ext cx="1231200" cy="1083240"/>
          </a:xfrm>
          <a:custGeom>
            <a:avLst/>
            <a:gdLst/>
            <a:ahLst/>
            <a:rect l="l" t="t" r="r" b="b"/>
            <a:pathLst>
              <a:path w="49268" h="43338">
                <a:moveTo>
                  <a:pt x="1369" y="0"/>
                </a:moveTo>
                <a:lnTo>
                  <a:pt x="0" y="43338"/>
                </a:lnTo>
                <a:lnTo>
                  <a:pt x="49268" y="42426"/>
                </a:lnTo>
                <a:lnTo>
                  <a:pt x="49268" y="1369"/>
                </a:lnTo>
                <a:close/>
              </a:path>
            </a:pathLst>
          </a:custGeom>
          <a:solidFill>
            <a:schemeClr val="lt1"/>
          </a:solidFill>
          <a:ln w="28440">
            <a:solidFill>
              <a:schemeClr val="lt1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>
            <a:off x="7825680" y="4129920"/>
            <a:ext cx="832680" cy="78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verage"/>
                <a:ea typeface="Average"/>
              </a:rPr>
              <a:t>t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8" name="CustomShape 12"/>
          <p:cNvSpPr/>
          <p:nvPr/>
        </p:nvSpPr>
        <p:spPr>
          <a:xfrm flipH="1" rot="10800000">
            <a:off x="8151120" y="4319640"/>
            <a:ext cx="4624920" cy="10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3"/>
          <p:cNvSpPr/>
          <p:nvPr/>
        </p:nvSpPr>
        <p:spPr>
          <a:xfrm rot="10800000">
            <a:off x="4058280" y="5099400"/>
            <a:ext cx="34920" cy="2108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План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017720"/>
            <a:ext cx="8520120" cy="3550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Теоретическая часть: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Задача анализа временного ряда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Области применения анализа временных рядов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Особенности данных во временных рядах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Практическая часть: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1599"/>
              </a:spcBef>
              <a:buClr>
                <a:srgbClr val="cacaca"/>
              </a:buClr>
              <a:buFont typeface="Average"/>
              <a:buChar char="●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Ряд “Потребление энергии “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Ряд “Стоимость нефти BRENT”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Обработка временных меток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Признаки по календарю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Построим модель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Временной ряд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3;p15" descr=""/>
          <p:cNvPicPr/>
          <p:nvPr/>
        </p:nvPicPr>
        <p:blipFill>
          <a:blip r:embed="rId1"/>
          <a:stretch/>
        </p:blipFill>
        <p:spPr>
          <a:xfrm>
            <a:off x="379440" y="1152360"/>
            <a:ext cx="8520120" cy="358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Временной ряд  (хищение топлива)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0;p16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8472960" cy="399060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 flipH="1">
            <a:off x="4739400" y="2712600"/>
            <a:ext cx="474840" cy="121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ff"/>
            </a:solidFill>
            <a:custDash>
              <a:ds d="400000" sp="3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Временной ряд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oogle Shape;88;p17" descr=""/>
          <p:cNvPicPr/>
          <p:nvPr/>
        </p:nvPicPr>
        <p:blipFill>
          <a:blip r:embed="rId1"/>
          <a:stretch/>
        </p:blipFill>
        <p:spPr>
          <a:xfrm>
            <a:off x="311760" y="1162080"/>
            <a:ext cx="6950880" cy="364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Временной ряд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Временным рядом принято называть последовательно измеренные через некоторые промежутки времени данные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Задача анализа временного ряда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Проявить ситуацию и сделать ее понятной и объяснимой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Предсказание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ru-RU" sz="1800" spc="-1" strike="noStrike">
                <a:solidFill>
                  <a:srgbClr val="cacaca"/>
                </a:solidFill>
                <a:latin typeface="Average"/>
                <a:ea typeface="Average"/>
              </a:rPr>
              <a:t>Оценка факторов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Особенности временных рядов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Последовательные значения связаны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Может быть несколько процессов одновременно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cacaca"/>
              </a:buClr>
              <a:buFont typeface="Average"/>
              <a:buChar char="●"/>
            </a:pPr>
            <a:r>
              <a:rPr b="0" lang="ru-RU" sz="2400" spc="-1" strike="noStrike">
                <a:solidFill>
                  <a:srgbClr val="cacaca"/>
                </a:solidFill>
                <a:latin typeface="Average"/>
                <a:ea typeface="Average"/>
              </a:rPr>
              <a:t>Может быть “мусор”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ru-RU" sz="3000" spc="-1" strike="noStrike">
                <a:solidFill>
                  <a:srgbClr val="ffffff"/>
                </a:solidFill>
                <a:latin typeface="Oswald"/>
                <a:ea typeface="Oswald"/>
              </a:rPr>
              <a:t>Этапы анализа</a:t>
            </a: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905040"/>
            <a:ext cx="8520120" cy="3663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spcBef>
                <a:spcPts val="1100"/>
              </a:spcBef>
              <a:buClr>
                <a:srgbClr val="ffffff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Общее исследование - exploratory data analysis (EDA)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Визуальное анализ графической формы временных рядов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Автокорреляционный анализ для изучения зависимостей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Спектральный анализ для изучения циклического поведения, не связанного с сезонностью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Описание рядов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Разделение компонент: тренд, сезонность, цикличность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Выделение свойства распределений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ffffff"/>
              </a:buClr>
              <a:buFont typeface="Arial"/>
              <a:buChar char="●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Оценка, Прогнозирование и предсказание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Построение и обработка входных данных для предсказывающих или распознающих моделей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2720">
              <a:lnSpc>
                <a:spcPct val="100000"/>
              </a:lnSpc>
              <a:buClr>
                <a:srgbClr val="ffffff"/>
              </a:buClr>
              <a:buFont typeface="Arial"/>
              <a:buChar char="○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  <a:ea typeface="Arial"/>
              </a:rPr>
              <a:t>Построение моделей предсказания, оценки или распознавания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spcAft>
                <a:spcPts val="1599"/>
              </a:spcAf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LibreOffice/5.4.2.2$Windows_X86_64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2020-04-06T22:26:49Z</dcterms:modified>
  <cp:revision>1</cp:revision>
  <dc:subject/>
  <dc:title/>
</cp:coreProperties>
</file>