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заголовка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заголовка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ababa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ru-RU" sz="5200" spc="-1" strike="noStrike">
                <a:solidFill>
                  <a:srgbClr val="e2e2e2"/>
                </a:solidFill>
                <a:latin typeface="Arial"/>
                <a:ea typeface="Arial"/>
              </a:rPr>
              <a:t>Временные ряды 5</a:t>
            </a:r>
            <a:endParaRPr b="0" lang="ru-RU" sz="52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595959"/>
                </a:solidFill>
                <a:latin typeface="Arial"/>
                <a:ea typeface="Arial"/>
              </a:rPr>
              <a:t>2019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Регрессия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Google Shape;107;p20" descr=""/>
          <p:cNvPicPr/>
          <p:nvPr/>
        </p:nvPicPr>
        <p:blipFill>
          <a:blip r:embed="rId1"/>
          <a:stretch/>
        </p:blipFill>
        <p:spPr>
          <a:xfrm>
            <a:off x="19080" y="2622600"/>
            <a:ext cx="9105120" cy="252036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936360" y="3231000"/>
            <a:ext cx="7590240" cy="1317960"/>
          </a:xfrm>
          <a:custGeom>
            <a:avLst/>
            <a:gdLst/>
            <a:ahLst/>
            <a:rect l="l" t="t" r="r" b="b"/>
            <a:pathLst>
              <a:path w="303634" h="52754">
                <a:moveTo>
                  <a:pt x="0" y="2121"/>
                </a:moveTo>
                <a:cubicBezTo>
                  <a:pt x="7136" y="3310"/>
                  <a:pt x="5252" y="15625"/>
                  <a:pt x="8489" y="22095"/>
                </a:cubicBezTo>
                <a:cubicBezTo>
                  <a:pt x="9159" y="23435"/>
                  <a:pt x="11814" y="23031"/>
                  <a:pt x="12984" y="22095"/>
                </a:cubicBezTo>
                <a:cubicBezTo>
                  <a:pt x="14217" y="21109"/>
                  <a:pt x="12903" y="17601"/>
                  <a:pt x="14482" y="17601"/>
                </a:cubicBezTo>
                <a:cubicBezTo>
                  <a:pt x="16507" y="17601"/>
                  <a:pt x="14729" y="21713"/>
                  <a:pt x="15481" y="23594"/>
                </a:cubicBezTo>
                <a:cubicBezTo>
                  <a:pt x="16646" y="26510"/>
                  <a:pt x="18513" y="29131"/>
                  <a:pt x="20474" y="31583"/>
                </a:cubicBezTo>
                <a:cubicBezTo>
                  <a:pt x="23532" y="35407"/>
                  <a:pt x="23150" y="41021"/>
                  <a:pt x="24969" y="45566"/>
                </a:cubicBezTo>
                <a:cubicBezTo>
                  <a:pt x="25406" y="46659"/>
                  <a:pt x="26524" y="48769"/>
                  <a:pt x="27465" y="48063"/>
                </a:cubicBezTo>
                <a:cubicBezTo>
                  <a:pt x="30504" y="45782"/>
                  <a:pt x="30679" y="41115"/>
                  <a:pt x="32959" y="38075"/>
                </a:cubicBezTo>
                <a:cubicBezTo>
                  <a:pt x="33858" y="36877"/>
                  <a:pt x="36394" y="39135"/>
                  <a:pt x="37453" y="38075"/>
                </a:cubicBezTo>
                <a:cubicBezTo>
                  <a:pt x="41779" y="33746"/>
                  <a:pt x="41048" y="26189"/>
                  <a:pt x="44444" y="21097"/>
                </a:cubicBezTo>
                <a:cubicBezTo>
                  <a:pt x="47724" y="16179"/>
                  <a:pt x="46005" y="9353"/>
                  <a:pt x="47440" y="3619"/>
                </a:cubicBezTo>
                <a:cubicBezTo>
                  <a:pt x="47676" y="2677"/>
                  <a:pt x="49069" y="1687"/>
                  <a:pt x="49937" y="2121"/>
                </a:cubicBezTo>
                <a:cubicBezTo>
                  <a:pt x="52617" y="3460"/>
                  <a:pt x="49211" y="8202"/>
                  <a:pt x="49937" y="11109"/>
                </a:cubicBezTo>
                <a:cubicBezTo>
                  <a:pt x="50309" y="12598"/>
                  <a:pt x="52561" y="13116"/>
                  <a:pt x="52933" y="14605"/>
                </a:cubicBezTo>
                <a:cubicBezTo>
                  <a:pt x="53547" y="17065"/>
                  <a:pt x="53470" y="22212"/>
                  <a:pt x="55930" y="21596"/>
                </a:cubicBezTo>
                <a:cubicBezTo>
                  <a:pt x="59065" y="20811"/>
                  <a:pt x="55642" y="14393"/>
                  <a:pt x="57927" y="12108"/>
                </a:cubicBezTo>
                <a:cubicBezTo>
                  <a:pt x="58876" y="11159"/>
                  <a:pt x="60973" y="11658"/>
                  <a:pt x="61922" y="12607"/>
                </a:cubicBezTo>
                <a:cubicBezTo>
                  <a:pt x="62754" y="13439"/>
                  <a:pt x="62421" y="14926"/>
                  <a:pt x="62421" y="16103"/>
                </a:cubicBezTo>
                <a:cubicBezTo>
                  <a:pt x="62421" y="19769"/>
                  <a:pt x="60283" y="23810"/>
                  <a:pt x="61922" y="27089"/>
                </a:cubicBezTo>
                <a:cubicBezTo>
                  <a:pt x="63161" y="29567"/>
                  <a:pt x="67675" y="29105"/>
                  <a:pt x="68913" y="31583"/>
                </a:cubicBezTo>
                <a:cubicBezTo>
                  <a:pt x="70375" y="34508"/>
                  <a:pt x="69097" y="43383"/>
                  <a:pt x="71410" y="41071"/>
                </a:cubicBezTo>
                <a:cubicBezTo>
                  <a:pt x="74889" y="37594"/>
                  <a:pt x="74675" y="31681"/>
                  <a:pt x="77402" y="27588"/>
                </a:cubicBezTo>
                <a:cubicBezTo>
                  <a:pt x="78482" y="25967"/>
                  <a:pt x="77510" y="21623"/>
                  <a:pt x="79400" y="22095"/>
                </a:cubicBezTo>
                <a:cubicBezTo>
                  <a:pt x="82772" y="22937"/>
                  <a:pt x="82396" y="28607"/>
                  <a:pt x="82396" y="32083"/>
                </a:cubicBezTo>
                <a:cubicBezTo>
                  <a:pt x="82396" y="33136"/>
                  <a:pt x="82651" y="35823"/>
                  <a:pt x="83395" y="35079"/>
                </a:cubicBezTo>
                <a:cubicBezTo>
                  <a:pt x="87343" y="31131"/>
                  <a:pt x="88013" y="24886"/>
                  <a:pt x="90885" y="20098"/>
                </a:cubicBezTo>
                <a:cubicBezTo>
                  <a:pt x="91433" y="19184"/>
                  <a:pt x="91872" y="17263"/>
                  <a:pt x="92883" y="17601"/>
                </a:cubicBezTo>
                <a:cubicBezTo>
                  <a:pt x="96676" y="18867"/>
                  <a:pt x="91593" y="26010"/>
                  <a:pt x="93382" y="29586"/>
                </a:cubicBezTo>
                <a:cubicBezTo>
                  <a:pt x="94708" y="32236"/>
                  <a:pt x="97097" y="34206"/>
                  <a:pt x="98875" y="36577"/>
                </a:cubicBezTo>
                <a:cubicBezTo>
                  <a:pt x="100262" y="38427"/>
                  <a:pt x="100303" y="43605"/>
                  <a:pt x="102371" y="42570"/>
                </a:cubicBezTo>
                <a:cubicBezTo>
                  <a:pt x="108260" y="39623"/>
                  <a:pt x="104706" y="28749"/>
                  <a:pt x="109362" y="24093"/>
                </a:cubicBezTo>
                <a:cubicBezTo>
                  <a:pt x="111363" y="22092"/>
                  <a:pt x="110527" y="31583"/>
                  <a:pt x="113357" y="31583"/>
                </a:cubicBezTo>
                <a:cubicBezTo>
                  <a:pt x="115815" y="31583"/>
                  <a:pt x="115990" y="27393"/>
                  <a:pt x="116853" y="25092"/>
                </a:cubicBezTo>
                <a:cubicBezTo>
                  <a:pt x="118868" y="19717"/>
                  <a:pt x="120031" y="14057"/>
                  <a:pt x="121846" y="8612"/>
                </a:cubicBezTo>
                <a:cubicBezTo>
                  <a:pt x="122623" y="6281"/>
                  <a:pt x="123868" y="155"/>
                  <a:pt x="125342" y="2121"/>
                </a:cubicBezTo>
                <a:cubicBezTo>
                  <a:pt x="128942" y="6923"/>
                  <a:pt x="128651" y="13731"/>
                  <a:pt x="131334" y="19099"/>
                </a:cubicBezTo>
                <a:cubicBezTo>
                  <a:pt x="134602" y="25637"/>
                  <a:pt x="139053" y="31537"/>
                  <a:pt x="142320" y="38075"/>
                </a:cubicBezTo>
                <a:cubicBezTo>
                  <a:pt x="144603" y="42643"/>
                  <a:pt x="142307" y="51556"/>
                  <a:pt x="147314" y="52557"/>
                </a:cubicBezTo>
                <a:cubicBezTo>
                  <a:pt x="155212" y="54135"/>
                  <a:pt x="147165" y="32136"/>
                  <a:pt x="154805" y="29586"/>
                </a:cubicBezTo>
                <a:cubicBezTo>
                  <a:pt x="157771" y="28596"/>
                  <a:pt x="156198" y="39810"/>
                  <a:pt x="158800" y="38075"/>
                </a:cubicBezTo>
                <a:cubicBezTo>
                  <a:pt x="169271" y="31092"/>
                  <a:pt x="161312" y="9603"/>
                  <a:pt x="171783" y="2620"/>
                </a:cubicBezTo>
                <a:cubicBezTo>
                  <a:pt x="173209" y="1669"/>
                  <a:pt x="173865" y="5451"/>
                  <a:pt x="174280" y="7114"/>
                </a:cubicBezTo>
                <a:cubicBezTo>
                  <a:pt x="175396" y="11581"/>
                  <a:pt x="174021" y="17342"/>
                  <a:pt x="177276" y="20597"/>
                </a:cubicBezTo>
                <a:cubicBezTo>
                  <a:pt x="178225" y="21546"/>
                  <a:pt x="180526" y="21215"/>
                  <a:pt x="181271" y="20098"/>
                </a:cubicBezTo>
                <a:cubicBezTo>
                  <a:pt x="182794" y="17814"/>
                  <a:pt x="180814" y="13336"/>
                  <a:pt x="183269" y="12108"/>
                </a:cubicBezTo>
                <a:cubicBezTo>
                  <a:pt x="183806" y="11840"/>
                  <a:pt x="184149" y="13018"/>
                  <a:pt x="184267" y="13606"/>
                </a:cubicBezTo>
                <a:cubicBezTo>
                  <a:pt x="185555" y="20036"/>
                  <a:pt x="188160" y="26463"/>
                  <a:pt x="192257" y="31583"/>
                </a:cubicBezTo>
                <a:cubicBezTo>
                  <a:pt x="193187" y="32746"/>
                  <a:pt x="192810" y="35217"/>
                  <a:pt x="194255" y="35578"/>
                </a:cubicBezTo>
                <a:cubicBezTo>
                  <a:pt x="198331" y="36596"/>
                  <a:pt x="200421" y="29211"/>
                  <a:pt x="201246" y="25092"/>
                </a:cubicBezTo>
                <a:cubicBezTo>
                  <a:pt x="201392" y="24362"/>
                  <a:pt x="201579" y="22761"/>
                  <a:pt x="202245" y="23094"/>
                </a:cubicBezTo>
                <a:cubicBezTo>
                  <a:pt x="204815" y="24379"/>
                  <a:pt x="203180" y="28765"/>
                  <a:pt x="203743" y="31583"/>
                </a:cubicBezTo>
                <a:cubicBezTo>
                  <a:pt x="204115" y="33444"/>
                  <a:pt x="207295" y="36727"/>
                  <a:pt x="208237" y="35079"/>
                </a:cubicBezTo>
                <a:cubicBezTo>
                  <a:pt x="210745" y="30690"/>
                  <a:pt x="211503" y="25500"/>
                  <a:pt x="212731" y="20597"/>
                </a:cubicBezTo>
                <a:cubicBezTo>
                  <a:pt x="213220" y="18646"/>
                  <a:pt x="213806" y="13682"/>
                  <a:pt x="215228" y="15104"/>
                </a:cubicBezTo>
                <a:cubicBezTo>
                  <a:pt x="216893" y="16769"/>
                  <a:pt x="215766" y="19787"/>
                  <a:pt x="216227" y="22095"/>
                </a:cubicBezTo>
                <a:cubicBezTo>
                  <a:pt x="217307" y="27499"/>
                  <a:pt x="220755" y="32147"/>
                  <a:pt x="223218" y="37076"/>
                </a:cubicBezTo>
                <a:cubicBezTo>
                  <a:pt x="223695" y="38030"/>
                  <a:pt x="224205" y="39911"/>
                  <a:pt x="225216" y="39573"/>
                </a:cubicBezTo>
                <a:cubicBezTo>
                  <a:pt x="230660" y="37756"/>
                  <a:pt x="225434" y="26278"/>
                  <a:pt x="230209" y="23094"/>
                </a:cubicBezTo>
                <a:cubicBezTo>
                  <a:pt x="233091" y="21172"/>
                  <a:pt x="233431" y="33661"/>
                  <a:pt x="236202" y="31583"/>
                </a:cubicBezTo>
                <a:cubicBezTo>
                  <a:pt x="239836" y="28857"/>
                  <a:pt x="236511" y="22318"/>
                  <a:pt x="238199" y="18100"/>
                </a:cubicBezTo>
                <a:cubicBezTo>
                  <a:pt x="239900" y="13848"/>
                  <a:pt x="240645" y="9213"/>
                  <a:pt x="242693" y="5117"/>
                </a:cubicBezTo>
                <a:cubicBezTo>
                  <a:pt x="243602" y="3300"/>
                  <a:pt x="244218" y="-369"/>
                  <a:pt x="246189" y="123"/>
                </a:cubicBezTo>
                <a:cubicBezTo>
                  <a:pt x="253044" y="1835"/>
                  <a:pt x="249057" y="14037"/>
                  <a:pt x="251682" y="20597"/>
                </a:cubicBezTo>
                <a:cubicBezTo>
                  <a:pt x="252319" y="22188"/>
                  <a:pt x="254965" y="24306"/>
                  <a:pt x="256176" y="23094"/>
                </a:cubicBezTo>
                <a:cubicBezTo>
                  <a:pt x="257710" y="21559"/>
                  <a:pt x="257613" y="16914"/>
                  <a:pt x="259672" y="17601"/>
                </a:cubicBezTo>
                <a:cubicBezTo>
                  <a:pt x="262969" y="18701"/>
                  <a:pt x="262284" y="24134"/>
                  <a:pt x="262668" y="27588"/>
                </a:cubicBezTo>
                <a:cubicBezTo>
                  <a:pt x="263287" y="33149"/>
                  <a:pt x="265803" y="38592"/>
                  <a:pt x="269160" y="43069"/>
                </a:cubicBezTo>
                <a:cubicBezTo>
                  <a:pt x="270834" y="45302"/>
                  <a:pt x="269161" y="49811"/>
                  <a:pt x="271657" y="51059"/>
                </a:cubicBezTo>
                <a:cubicBezTo>
                  <a:pt x="272929" y="51695"/>
                  <a:pt x="272519" y="48336"/>
                  <a:pt x="273155" y="47064"/>
                </a:cubicBezTo>
                <a:cubicBezTo>
                  <a:pt x="274332" y="44710"/>
                  <a:pt x="276671" y="43016"/>
                  <a:pt x="277649" y="40572"/>
                </a:cubicBezTo>
                <a:cubicBezTo>
                  <a:pt x="278148" y="39326"/>
                  <a:pt x="279222" y="35803"/>
                  <a:pt x="279647" y="37076"/>
                </a:cubicBezTo>
                <a:cubicBezTo>
                  <a:pt x="280042" y="38260"/>
                  <a:pt x="279089" y="38456"/>
                  <a:pt x="279647" y="39573"/>
                </a:cubicBezTo>
                <a:cubicBezTo>
                  <a:pt x="280048" y="40375"/>
                  <a:pt x="280012" y="37710"/>
                  <a:pt x="280646" y="37076"/>
                </a:cubicBezTo>
                <a:cubicBezTo>
                  <a:pt x="281914" y="35808"/>
                  <a:pt x="282292" y="33841"/>
                  <a:pt x="282643" y="32083"/>
                </a:cubicBezTo>
                <a:cubicBezTo>
                  <a:pt x="284281" y="23886"/>
                  <a:pt x="283120" y="14301"/>
                  <a:pt x="288136" y="7614"/>
                </a:cubicBezTo>
                <a:cubicBezTo>
                  <a:pt x="289135" y="6282"/>
                  <a:pt x="290642" y="3874"/>
                  <a:pt x="292131" y="4618"/>
                </a:cubicBezTo>
                <a:cubicBezTo>
                  <a:pt x="296284" y="6693"/>
                  <a:pt x="291763" y="15526"/>
                  <a:pt x="295627" y="18100"/>
                </a:cubicBezTo>
                <a:cubicBezTo>
                  <a:pt x="298858" y="20252"/>
                  <a:pt x="298514" y="5783"/>
                  <a:pt x="301619" y="8113"/>
                </a:cubicBezTo>
                <a:cubicBezTo>
                  <a:pt x="303686" y="9664"/>
                  <a:pt x="303616" y="13020"/>
                  <a:pt x="303616" y="15604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 flipH="1">
            <a:off x="4893480" y="2135520"/>
            <a:ext cx="223920" cy="144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1944000" y="444960"/>
            <a:ext cx="688752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e2e2e2"/>
                </a:solidFill>
                <a:latin typeface="Arial"/>
                <a:ea typeface="Arial"/>
              </a:rPr>
              <a:t>План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936000" y="1152360"/>
            <a:ext cx="789552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ДЗ 4 </a:t>
            </a:r>
            <a:endParaRPr b="0" lang="ru-RU" sz="26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Преобразования</a:t>
            </a:r>
            <a:endParaRPr b="0" lang="ru-RU" sz="26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Аномалии классификация</a:t>
            </a:r>
            <a:endParaRPr b="0" lang="ru-RU" sz="26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Аномалии - методы поиска</a:t>
            </a:r>
            <a:endParaRPr b="0" lang="ru-RU" sz="26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Что делать с аномалиями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Google Shape;88;p18" descr=""/>
          <p:cNvPicPr/>
          <p:nvPr/>
        </p:nvPicPr>
        <p:blipFill>
          <a:blip r:embed="rId1"/>
          <a:stretch/>
        </p:blipFill>
        <p:spPr>
          <a:xfrm>
            <a:off x="0" y="224640"/>
            <a:ext cx="9143280" cy="469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Декомпозиция - тренд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</a:rPr>
              <a:t>Линейный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</a:rPr>
              <a:t>Аддитивный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87" name="Line 3"/>
          <p:cNvSpPr/>
          <p:nvPr/>
        </p:nvSpPr>
        <p:spPr>
          <a:xfrm flipV="1">
            <a:off x="792000" y="1800000"/>
            <a:ext cx="5184000" cy="25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4"/>
          <p:cNvSpPr/>
          <p:nvPr/>
        </p:nvSpPr>
        <p:spPr>
          <a:xfrm flipV="1">
            <a:off x="792000" y="2160000"/>
            <a:ext cx="360" cy="21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5"/>
          <p:cNvSpPr/>
          <p:nvPr/>
        </p:nvSpPr>
        <p:spPr>
          <a:xfrm flipV="1">
            <a:off x="864000" y="4176000"/>
            <a:ext cx="5616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6"/>
          <p:cNvSpPr/>
          <p:nvPr/>
        </p:nvSpPr>
        <p:spPr>
          <a:xfrm>
            <a:off x="1368000" y="3744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7"/>
          <p:cNvSpPr/>
          <p:nvPr/>
        </p:nvSpPr>
        <p:spPr>
          <a:xfrm>
            <a:off x="1872000" y="3528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8"/>
          <p:cNvSpPr/>
          <p:nvPr/>
        </p:nvSpPr>
        <p:spPr>
          <a:xfrm>
            <a:off x="2736000" y="3168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"/>
          <p:cNvSpPr/>
          <p:nvPr/>
        </p:nvSpPr>
        <p:spPr>
          <a:xfrm>
            <a:off x="1728000" y="3888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0"/>
          <p:cNvSpPr/>
          <p:nvPr/>
        </p:nvSpPr>
        <p:spPr>
          <a:xfrm>
            <a:off x="2160000" y="3672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1"/>
          <p:cNvSpPr/>
          <p:nvPr/>
        </p:nvSpPr>
        <p:spPr>
          <a:xfrm>
            <a:off x="2376000" y="3384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2"/>
          <p:cNvSpPr/>
          <p:nvPr/>
        </p:nvSpPr>
        <p:spPr>
          <a:xfrm>
            <a:off x="2628360" y="313236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3"/>
          <p:cNvSpPr/>
          <p:nvPr/>
        </p:nvSpPr>
        <p:spPr>
          <a:xfrm>
            <a:off x="3132360" y="291636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4"/>
          <p:cNvSpPr/>
          <p:nvPr/>
        </p:nvSpPr>
        <p:spPr>
          <a:xfrm>
            <a:off x="3996360" y="255636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5"/>
          <p:cNvSpPr/>
          <p:nvPr/>
        </p:nvSpPr>
        <p:spPr>
          <a:xfrm>
            <a:off x="2988360" y="327636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6"/>
          <p:cNvSpPr/>
          <p:nvPr/>
        </p:nvSpPr>
        <p:spPr>
          <a:xfrm>
            <a:off x="3420360" y="306036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7"/>
          <p:cNvSpPr/>
          <p:nvPr/>
        </p:nvSpPr>
        <p:spPr>
          <a:xfrm>
            <a:off x="3636360" y="277236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8"/>
          <p:cNvSpPr/>
          <p:nvPr/>
        </p:nvSpPr>
        <p:spPr>
          <a:xfrm>
            <a:off x="2196720" y="334872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9"/>
          <p:cNvSpPr/>
          <p:nvPr/>
        </p:nvSpPr>
        <p:spPr>
          <a:xfrm>
            <a:off x="2700720" y="313272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0"/>
          <p:cNvSpPr/>
          <p:nvPr/>
        </p:nvSpPr>
        <p:spPr>
          <a:xfrm>
            <a:off x="3564720" y="277272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1"/>
          <p:cNvSpPr/>
          <p:nvPr/>
        </p:nvSpPr>
        <p:spPr>
          <a:xfrm>
            <a:off x="2556720" y="349272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2"/>
          <p:cNvSpPr/>
          <p:nvPr/>
        </p:nvSpPr>
        <p:spPr>
          <a:xfrm>
            <a:off x="2988720" y="327672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3"/>
          <p:cNvSpPr/>
          <p:nvPr/>
        </p:nvSpPr>
        <p:spPr>
          <a:xfrm>
            <a:off x="3204720" y="298872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4"/>
          <p:cNvSpPr/>
          <p:nvPr/>
        </p:nvSpPr>
        <p:spPr>
          <a:xfrm>
            <a:off x="3637080" y="288108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5"/>
          <p:cNvSpPr/>
          <p:nvPr/>
        </p:nvSpPr>
        <p:spPr>
          <a:xfrm>
            <a:off x="4141080" y="266508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6"/>
          <p:cNvSpPr/>
          <p:nvPr/>
        </p:nvSpPr>
        <p:spPr>
          <a:xfrm>
            <a:off x="5005080" y="230508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7"/>
          <p:cNvSpPr/>
          <p:nvPr/>
        </p:nvSpPr>
        <p:spPr>
          <a:xfrm>
            <a:off x="3997080" y="302508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8"/>
          <p:cNvSpPr/>
          <p:nvPr/>
        </p:nvSpPr>
        <p:spPr>
          <a:xfrm>
            <a:off x="4429080" y="280908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9"/>
          <p:cNvSpPr/>
          <p:nvPr/>
        </p:nvSpPr>
        <p:spPr>
          <a:xfrm>
            <a:off x="4645080" y="252108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0"/>
          <p:cNvSpPr/>
          <p:nvPr/>
        </p:nvSpPr>
        <p:spPr>
          <a:xfrm>
            <a:off x="3817440" y="241344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1"/>
          <p:cNvSpPr/>
          <p:nvPr/>
        </p:nvSpPr>
        <p:spPr>
          <a:xfrm>
            <a:off x="4321440" y="219744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2"/>
          <p:cNvSpPr/>
          <p:nvPr/>
        </p:nvSpPr>
        <p:spPr>
          <a:xfrm>
            <a:off x="5185440" y="183744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3"/>
          <p:cNvSpPr/>
          <p:nvPr/>
        </p:nvSpPr>
        <p:spPr>
          <a:xfrm>
            <a:off x="4177440" y="255744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4"/>
          <p:cNvSpPr/>
          <p:nvPr/>
        </p:nvSpPr>
        <p:spPr>
          <a:xfrm>
            <a:off x="4609440" y="234144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5"/>
          <p:cNvSpPr/>
          <p:nvPr/>
        </p:nvSpPr>
        <p:spPr>
          <a:xfrm>
            <a:off x="4825440" y="205344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Декомпозиция - сезон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Аддитивный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22" name="Line 3"/>
          <p:cNvSpPr/>
          <p:nvPr/>
        </p:nvSpPr>
        <p:spPr>
          <a:xfrm flipV="1">
            <a:off x="792000" y="2160000"/>
            <a:ext cx="360" cy="21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4"/>
          <p:cNvSpPr/>
          <p:nvPr/>
        </p:nvSpPr>
        <p:spPr>
          <a:xfrm flipV="1">
            <a:off x="864000" y="4176000"/>
            <a:ext cx="5616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5"/>
          <p:cNvSpPr/>
          <p:nvPr/>
        </p:nvSpPr>
        <p:spPr>
          <a:xfrm>
            <a:off x="1800000" y="2952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"/>
          <p:cNvSpPr/>
          <p:nvPr/>
        </p:nvSpPr>
        <p:spPr>
          <a:xfrm>
            <a:off x="1224000" y="3744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7"/>
          <p:cNvSpPr/>
          <p:nvPr/>
        </p:nvSpPr>
        <p:spPr>
          <a:xfrm>
            <a:off x="2736000" y="3168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8"/>
          <p:cNvSpPr/>
          <p:nvPr/>
        </p:nvSpPr>
        <p:spPr>
          <a:xfrm>
            <a:off x="1008000" y="39744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"/>
          <p:cNvSpPr/>
          <p:nvPr/>
        </p:nvSpPr>
        <p:spPr>
          <a:xfrm>
            <a:off x="1368000" y="3384000"/>
            <a:ext cx="143640" cy="143640"/>
          </a:xfrm>
          <a:prstGeom prst="ellipse">
            <a:avLst/>
          </a:prstGeom>
          <a:solidFill>
            <a:srgbClr val="6ebc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0"/>
          <p:cNvSpPr/>
          <p:nvPr/>
        </p:nvSpPr>
        <p:spPr>
          <a:xfrm>
            <a:off x="2304000" y="2736000"/>
            <a:ext cx="143640" cy="143640"/>
          </a:xfrm>
          <a:prstGeom prst="ellipse">
            <a:avLst/>
          </a:prstGeom>
          <a:solidFill>
            <a:srgbClr val="cf406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1"/>
          <p:cNvSpPr/>
          <p:nvPr/>
        </p:nvSpPr>
        <p:spPr>
          <a:xfrm>
            <a:off x="2628360" y="313236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2"/>
          <p:cNvSpPr/>
          <p:nvPr/>
        </p:nvSpPr>
        <p:spPr>
          <a:xfrm>
            <a:off x="3132360" y="291636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3"/>
          <p:cNvSpPr/>
          <p:nvPr/>
        </p:nvSpPr>
        <p:spPr>
          <a:xfrm>
            <a:off x="4463640" y="309492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4"/>
          <p:cNvSpPr/>
          <p:nvPr/>
        </p:nvSpPr>
        <p:spPr>
          <a:xfrm>
            <a:off x="2988360" y="327636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5"/>
          <p:cNvSpPr/>
          <p:nvPr/>
        </p:nvSpPr>
        <p:spPr>
          <a:xfrm>
            <a:off x="3384000" y="3672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6"/>
          <p:cNvSpPr/>
          <p:nvPr/>
        </p:nvSpPr>
        <p:spPr>
          <a:xfrm>
            <a:off x="4103640" y="3310920"/>
            <a:ext cx="143640" cy="143640"/>
          </a:xfrm>
          <a:prstGeom prst="ellipse">
            <a:avLst/>
          </a:prstGeom>
          <a:solidFill>
            <a:srgbClr val="6ebc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7"/>
          <p:cNvSpPr/>
          <p:nvPr/>
        </p:nvSpPr>
        <p:spPr>
          <a:xfrm>
            <a:off x="1584000" y="3168000"/>
            <a:ext cx="143640" cy="180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8"/>
          <p:cNvSpPr/>
          <p:nvPr/>
        </p:nvSpPr>
        <p:spPr>
          <a:xfrm>
            <a:off x="2700720" y="313272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9"/>
          <p:cNvSpPr/>
          <p:nvPr/>
        </p:nvSpPr>
        <p:spPr>
          <a:xfrm>
            <a:off x="4032000" y="331128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0"/>
          <p:cNvSpPr/>
          <p:nvPr/>
        </p:nvSpPr>
        <p:spPr>
          <a:xfrm>
            <a:off x="2556720" y="349272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1"/>
          <p:cNvSpPr/>
          <p:nvPr/>
        </p:nvSpPr>
        <p:spPr>
          <a:xfrm>
            <a:off x="3024000" y="3456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2"/>
          <p:cNvSpPr/>
          <p:nvPr/>
        </p:nvSpPr>
        <p:spPr>
          <a:xfrm>
            <a:off x="3204720" y="298872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3"/>
          <p:cNvSpPr/>
          <p:nvPr/>
        </p:nvSpPr>
        <p:spPr>
          <a:xfrm>
            <a:off x="3888000" y="3600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4"/>
          <p:cNvSpPr/>
          <p:nvPr/>
        </p:nvSpPr>
        <p:spPr>
          <a:xfrm>
            <a:off x="4608360" y="320364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5"/>
          <p:cNvSpPr/>
          <p:nvPr/>
        </p:nvSpPr>
        <p:spPr>
          <a:xfrm>
            <a:off x="5256000" y="284364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6"/>
          <p:cNvSpPr/>
          <p:nvPr/>
        </p:nvSpPr>
        <p:spPr>
          <a:xfrm>
            <a:off x="3997080" y="302508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7"/>
          <p:cNvSpPr/>
          <p:nvPr/>
        </p:nvSpPr>
        <p:spPr>
          <a:xfrm>
            <a:off x="4429080" y="280908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8"/>
          <p:cNvSpPr/>
          <p:nvPr/>
        </p:nvSpPr>
        <p:spPr>
          <a:xfrm>
            <a:off x="4645080" y="252108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9"/>
          <p:cNvSpPr/>
          <p:nvPr/>
        </p:nvSpPr>
        <p:spPr>
          <a:xfrm>
            <a:off x="4284720" y="2952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0"/>
          <p:cNvSpPr/>
          <p:nvPr/>
        </p:nvSpPr>
        <p:spPr>
          <a:xfrm>
            <a:off x="4788720" y="2736000"/>
            <a:ext cx="143640" cy="143640"/>
          </a:xfrm>
          <a:prstGeom prst="ellipse">
            <a:avLst/>
          </a:prstGeom>
          <a:solidFill>
            <a:srgbClr val="cf406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1"/>
          <p:cNvSpPr/>
          <p:nvPr/>
        </p:nvSpPr>
        <p:spPr>
          <a:xfrm>
            <a:off x="5400000" y="3096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2"/>
          <p:cNvSpPr/>
          <p:nvPr/>
        </p:nvSpPr>
        <p:spPr>
          <a:xfrm>
            <a:off x="4644720" y="3096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3"/>
          <p:cNvSpPr/>
          <p:nvPr/>
        </p:nvSpPr>
        <p:spPr>
          <a:xfrm>
            <a:off x="4860360" y="2880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4"/>
          <p:cNvSpPr/>
          <p:nvPr/>
        </p:nvSpPr>
        <p:spPr>
          <a:xfrm>
            <a:off x="5076360" y="2592000"/>
            <a:ext cx="143640" cy="14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Типы аномалий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1" i="1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Выброс в данных временного ряда.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1" i="1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Изменение характера (распределения) значений.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1" i="1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Отклонение от «повседневного» (для данных с циклом)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56" name="Google Shape;79;p16" descr=""/>
          <p:cNvPicPr/>
          <p:nvPr/>
        </p:nvPicPr>
        <p:blipFill>
          <a:blip r:embed="rId1"/>
          <a:stretch/>
        </p:blipFill>
        <p:spPr>
          <a:xfrm>
            <a:off x="5404680" y="633960"/>
            <a:ext cx="1904400" cy="1428120"/>
          </a:xfrm>
          <a:prstGeom prst="rect">
            <a:avLst/>
          </a:prstGeom>
          <a:ln>
            <a:noFill/>
          </a:ln>
        </p:spPr>
      </p:pic>
      <p:pic>
        <p:nvPicPr>
          <p:cNvPr id="157" name="Google Shape;80;p16" descr=""/>
          <p:cNvPicPr/>
          <p:nvPr/>
        </p:nvPicPr>
        <p:blipFill>
          <a:blip r:embed="rId2"/>
          <a:stretch/>
        </p:blipFill>
        <p:spPr>
          <a:xfrm>
            <a:off x="6927480" y="3615480"/>
            <a:ext cx="1904400" cy="142812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81;p16" descr=""/>
          <p:cNvPicPr/>
          <p:nvPr/>
        </p:nvPicPr>
        <p:blipFill>
          <a:blip r:embed="rId3"/>
          <a:stretch/>
        </p:blipFill>
        <p:spPr>
          <a:xfrm>
            <a:off x="6708240" y="1857240"/>
            <a:ext cx="1904400" cy="142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Методы поиска аномалий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Метод  скользящего  окна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Кластеризация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Статистические  методы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Выявления аномалий с учителем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61" name="Google Shape;88;p17" descr=""/>
          <p:cNvPicPr/>
          <p:nvPr/>
        </p:nvPicPr>
        <p:blipFill>
          <a:blip r:embed="rId1"/>
          <a:stretch/>
        </p:blipFill>
        <p:spPr>
          <a:xfrm>
            <a:off x="19080" y="2841840"/>
            <a:ext cx="9105120" cy="252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Статистический подход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найти стандартное отклонение и среднее и проверить, что они в рамках общего поведения ряда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Кластеризация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найти не кластер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Application>LibreOffice/5.4.2.2$Windows_X86_64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2020-05-21T19:34:15Z</dcterms:modified>
  <cp:revision>3</cp:revision>
  <dc:subject/>
  <dc:title/>
</cp:coreProperties>
</file>