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cf1fc21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cf1fc21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cf1fbb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cf1fbb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f1fb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f1fb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cf1fc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cf1fc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cf1fc2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cf1fc2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cf1fc2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cf1fc2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cf1fc2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cf1fc2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cf1fc2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cf1fc2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cf1fc2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cf1fc2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ikipedia.org/wiki/%D0%A1%D1%82%D0%B0%D1%86%D0%B8%D0%BE%D0%BD%D0%B0%D1%80%D0%BD%D0%BE%D1%81%D1%82%D1%8C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Временные ряды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ARIMA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SARIMA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модель сезона : PDQ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SARIMA (p,d,q)(P,D,Q)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 title="LaTeX:ARIMA(p,d,q)(P,D,Q)_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117" y="152400"/>
            <a:ext cx="1182768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title="LaTeX:AR(p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04" y="152400"/>
            <a:ext cx="36901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 title="LaTeX:MA(q)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" y="152400"/>
            <a:ext cx="391154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title="LaTeX:P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13335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Домашнее задание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ARIMA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Модель 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Модель МА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модель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SARIMA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модель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Практика применения моделей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Стационарность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Изменяется </a:t>
            </a:r>
            <a:r>
              <a:rPr lang="ru" sz="2400">
                <a:solidFill>
                  <a:srgbClr val="FF0000"/>
                </a:solidFill>
              </a:rPr>
              <a:t>не от</a:t>
            </a:r>
            <a:r>
              <a:rPr lang="ru" sz="2400"/>
              <a:t> времени = стационарный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Изменяется</a:t>
            </a:r>
            <a:r>
              <a:rPr lang="ru" sz="2400">
                <a:solidFill>
                  <a:srgbClr val="FF0000"/>
                </a:solidFill>
              </a:rPr>
              <a:t> по </a:t>
            </a:r>
            <a:r>
              <a:rPr lang="ru" sz="2400"/>
              <a:t>времени = не стационарный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ДЗ 2.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13600" y="94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дальше смотрим - хуже видим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Будем проверять как далеко нужно смотреть назад.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794075" y="1787139"/>
            <a:ext cx="6180600" cy="2430900"/>
          </a:xfrm>
          <a:custGeom>
            <a:rect b="b" l="l" r="r" t="t"/>
            <a:pathLst>
              <a:path extrusionOk="0" h="97236" w="247224">
                <a:moveTo>
                  <a:pt x="0" y="93367"/>
                </a:moveTo>
                <a:cubicBezTo>
                  <a:pt x="5232" y="85612"/>
                  <a:pt x="19248" y="46464"/>
                  <a:pt x="31394" y="46838"/>
                </a:cubicBezTo>
                <a:cubicBezTo>
                  <a:pt x="43540" y="47212"/>
                  <a:pt x="60825" y="91032"/>
                  <a:pt x="72878" y="95610"/>
                </a:cubicBezTo>
                <a:cubicBezTo>
                  <a:pt x="84931" y="100188"/>
                  <a:pt x="94741" y="74120"/>
                  <a:pt x="103711" y="74307"/>
                </a:cubicBezTo>
                <a:cubicBezTo>
                  <a:pt x="112681" y="74494"/>
                  <a:pt x="118474" y="99721"/>
                  <a:pt x="126696" y="96731"/>
                </a:cubicBezTo>
                <a:cubicBezTo>
                  <a:pt x="134918" y="93741"/>
                  <a:pt x="143140" y="56462"/>
                  <a:pt x="153044" y="56368"/>
                </a:cubicBezTo>
                <a:cubicBezTo>
                  <a:pt x="162948" y="56275"/>
                  <a:pt x="173319" y="104673"/>
                  <a:pt x="186119" y="96170"/>
                </a:cubicBezTo>
                <a:cubicBezTo>
                  <a:pt x="198919" y="87668"/>
                  <a:pt x="219662" y="19555"/>
                  <a:pt x="229846" y="5353"/>
                </a:cubicBezTo>
                <a:cubicBezTo>
                  <a:pt x="240030" y="-8849"/>
                  <a:pt x="244328" y="10025"/>
                  <a:pt x="247224" y="109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6"/>
          <p:cNvSpPr/>
          <p:nvPr/>
        </p:nvSpPr>
        <p:spPr>
          <a:xfrm>
            <a:off x="6769400" y="2201275"/>
            <a:ext cx="280200" cy="28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811450" y="2467550"/>
            <a:ext cx="224100" cy="3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 flipH="1">
            <a:off x="6658900" y="2467550"/>
            <a:ext cx="1122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>
            <a:off x="7025200" y="2485100"/>
            <a:ext cx="19620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6847300" y="2848550"/>
            <a:ext cx="624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6949000" y="2866100"/>
            <a:ext cx="867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/>
          <p:nvPr/>
        </p:nvSpPr>
        <p:spPr>
          <a:xfrm>
            <a:off x="6909550" y="1871825"/>
            <a:ext cx="448500" cy="189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489025" y="2888000"/>
            <a:ext cx="112200" cy="9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>
            <a:stCxn id="75" idx="2"/>
          </p:cNvCxnSpPr>
          <p:nvPr/>
        </p:nvCxnSpPr>
        <p:spPr>
          <a:xfrm flipH="1">
            <a:off x="3545900" y="2341375"/>
            <a:ext cx="3223500" cy="84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ARIMA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467550"/>
            <a:ext cx="8520600" cy="21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εt— </a:t>
            </a:r>
            <a:r>
              <a:rPr lang="ru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стационарный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временной ряд;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c,ai,bi - параметры модели.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Δd 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 — оператор разности временного ряда порядка d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6204875" cy="10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Модель авторегрессии (autoregressive, AR)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 глубина регрессии - р </a:t>
            </a:r>
            <a:endParaRPr sz="2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50" y="2971713"/>
            <a:ext cx="6204875" cy="10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200500" y="2551650"/>
            <a:ext cx="1920000" cy="189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08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модель скользящего среднего (moving average, MA) 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длина скользящего среднего - q. </a:t>
            </a:r>
            <a:endParaRPr sz="2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0" y="2495213"/>
            <a:ext cx="6204875" cy="10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4572000" y="2229300"/>
            <a:ext cx="1566600" cy="161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8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Порядок интергрирования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50" y="2495213"/>
            <a:ext cx="6204875" cy="105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3279675" y="2705800"/>
            <a:ext cx="406500" cy="32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порядок обработки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оценивается стационарность ряда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оценивается автокорреляция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оценивается частичная автокорреляция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выбираем параметры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проводим оценку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625" y="626077"/>
            <a:ext cx="2611950" cy="4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