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32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8" r:id="rId74"/>
    <p:sldId id="329" r:id="rId75"/>
    <p:sldId id="330" r:id="rId76"/>
    <p:sldId id="335" r:id="rId77"/>
    <p:sldId id="331" r:id="rId78"/>
    <p:sldId id="332" r:id="rId79"/>
    <p:sldId id="333" r:id="rId80"/>
    <p:sldId id="334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6"/>
    <p:restoredTop sz="90678"/>
  </p:normalViewPr>
  <p:slideViewPr>
    <p:cSldViewPr snapToGrid="0" snapToObjects="1">
      <p:cViewPr>
        <p:scale>
          <a:sx n="69" d="100"/>
          <a:sy n="69" d="100"/>
        </p:scale>
        <p:origin x="7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5576B-EDE4-904D-B989-FC67BF55966A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57939-D4A5-9940-BD0E-5EBB56805E6D}">
      <dgm:prSet phldrT="[Text]" custT="1"/>
      <dgm:spPr/>
      <dgm:t>
        <a:bodyPr/>
        <a:lstStyle/>
        <a:p>
          <a:r>
            <a:rPr lang="en-US" sz="2400" b="0" i="0" dirty="0" smtClean="0">
              <a:latin typeface="Avenir Next" charset="0"/>
              <a:ea typeface="Avenir Next" charset="0"/>
              <a:cs typeface="Avenir Next" charset="0"/>
            </a:rPr>
            <a:t>Inboard memory</a:t>
          </a:r>
          <a:endParaRPr lang="en-US" sz="24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360E99F2-06D8-2A47-BCEC-F5437A6A0446}" type="parTrans" cxnId="{3062F968-B940-4D4C-9F0F-D830A8BCDE2B}">
      <dgm:prSet/>
      <dgm:spPr/>
      <dgm:t>
        <a:bodyPr/>
        <a:lstStyle/>
        <a:p>
          <a:endParaRPr lang="en-US"/>
        </a:p>
      </dgm:t>
    </dgm:pt>
    <dgm:pt modelId="{6B642955-3F1D-C545-865F-8D012D19FA62}" type="sibTrans" cxnId="{3062F968-B940-4D4C-9F0F-D830A8BCDE2B}">
      <dgm:prSet/>
      <dgm:spPr/>
      <dgm:t>
        <a:bodyPr/>
        <a:lstStyle/>
        <a:p>
          <a:endParaRPr lang="en-US"/>
        </a:p>
      </dgm:t>
    </dgm:pt>
    <dgm:pt modelId="{73DDFA71-7F90-904F-BCB2-BB931279198D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Registers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232880B4-17FE-BD48-B8F1-3BAF3078FB46}" type="parTrans" cxnId="{9CC4B201-5F75-C84A-A6D4-6E8CD4FC8DD1}">
      <dgm:prSet/>
      <dgm:spPr/>
      <dgm:t>
        <a:bodyPr/>
        <a:lstStyle/>
        <a:p>
          <a:endParaRPr lang="en-US"/>
        </a:p>
      </dgm:t>
    </dgm:pt>
    <dgm:pt modelId="{CBC1760B-283C-0C42-9236-F596743EBE65}" type="sibTrans" cxnId="{9CC4B201-5F75-C84A-A6D4-6E8CD4FC8DD1}">
      <dgm:prSet/>
      <dgm:spPr/>
      <dgm:t>
        <a:bodyPr/>
        <a:lstStyle/>
        <a:p>
          <a:endParaRPr lang="en-US"/>
        </a:p>
      </dgm:t>
    </dgm:pt>
    <dgm:pt modelId="{C0F1AD4C-6C60-8F49-A51B-39DED7891611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Cache</a:t>
          </a:r>
        </a:p>
      </dgm:t>
    </dgm:pt>
    <dgm:pt modelId="{EF234214-5D60-1448-AEF1-F11DAC1FD87C}" type="parTrans" cxnId="{C593DE76-805D-A043-AE05-E1D7E1240933}">
      <dgm:prSet/>
      <dgm:spPr/>
      <dgm:t>
        <a:bodyPr/>
        <a:lstStyle/>
        <a:p>
          <a:endParaRPr lang="en-US"/>
        </a:p>
      </dgm:t>
    </dgm:pt>
    <dgm:pt modelId="{7DDB0159-711A-9244-B87F-913D30857988}" type="sibTrans" cxnId="{C593DE76-805D-A043-AE05-E1D7E1240933}">
      <dgm:prSet/>
      <dgm:spPr/>
      <dgm:t>
        <a:bodyPr/>
        <a:lstStyle/>
        <a:p>
          <a:endParaRPr lang="en-US"/>
        </a:p>
      </dgm:t>
    </dgm:pt>
    <dgm:pt modelId="{F3304FA7-74C7-7B4B-B1FF-4E267019A2DB}">
      <dgm:prSet phldrT="[Text]" custT="1"/>
      <dgm:spPr/>
      <dgm:t>
        <a:bodyPr/>
        <a:lstStyle/>
        <a:p>
          <a:r>
            <a:rPr lang="en-US" sz="2400" b="0" i="0" dirty="0" smtClean="0">
              <a:latin typeface="Avenir Next" charset="0"/>
              <a:ea typeface="Avenir Next" charset="0"/>
              <a:cs typeface="Avenir Next" charset="0"/>
            </a:rPr>
            <a:t>Outboard storage</a:t>
          </a:r>
          <a:endParaRPr lang="en-US" sz="24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9AA0F1DE-0A6E-6745-8C1F-C69C48BED489}" type="parTrans" cxnId="{5FDBDFB7-BDCF-544B-8053-C506E657DA7B}">
      <dgm:prSet/>
      <dgm:spPr/>
      <dgm:t>
        <a:bodyPr/>
        <a:lstStyle/>
        <a:p>
          <a:endParaRPr lang="en-US"/>
        </a:p>
      </dgm:t>
    </dgm:pt>
    <dgm:pt modelId="{D20448DA-AF0A-6048-B0AC-A5BF03C29CEC}" type="sibTrans" cxnId="{5FDBDFB7-BDCF-544B-8053-C506E657DA7B}">
      <dgm:prSet/>
      <dgm:spPr/>
      <dgm:t>
        <a:bodyPr/>
        <a:lstStyle/>
        <a:p>
          <a:endParaRPr lang="en-US"/>
        </a:p>
      </dgm:t>
    </dgm:pt>
    <dgm:pt modelId="{2CE493BA-5025-774E-8F30-2C2F54E1AEC0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SSD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B1FE95B2-83AF-7144-9EEA-DE9405BEB12A}" type="parTrans" cxnId="{0DC63A09-FBDF-7643-9549-FE5B27BCC9E5}">
      <dgm:prSet/>
      <dgm:spPr/>
      <dgm:t>
        <a:bodyPr/>
        <a:lstStyle/>
        <a:p>
          <a:endParaRPr lang="en-US"/>
        </a:p>
      </dgm:t>
    </dgm:pt>
    <dgm:pt modelId="{594C77B3-4BE6-5A44-92D3-C43C8A6FB2A7}" type="sibTrans" cxnId="{0DC63A09-FBDF-7643-9549-FE5B27BCC9E5}">
      <dgm:prSet/>
      <dgm:spPr/>
      <dgm:t>
        <a:bodyPr/>
        <a:lstStyle/>
        <a:p>
          <a:endParaRPr lang="en-US"/>
        </a:p>
      </dgm:t>
    </dgm:pt>
    <dgm:pt modelId="{B4ECC2E3-C1B0-5147-801C-86C1C575CEAF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HDD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FDD4789F-0E82-9548-BF3D-10D2CD2E765B}" type="parTrans" cxnId="{0597619B-1F0B-6A4D-B0AF-18BA09193484}">
      <dgm:prSet/>
      <dgm:spPr/>
      <dgm:t>
        <a:bodyPr/>
        <a:lstStyle/>
        <a:p>
          <a:endParaRPr lang="en-US"/>
        </a:p>
      </dgm:t>
    </dgm:pt>
    <dgm:pt modelId="{8BCEB6D2-BA27-8A44-8E9F-0EE0BF536A96}" type="sibTrans" cxnId="{0597619B-1F0B-6A4D-B0AF-18BA09193484}">
      <dgm:prSet/>
      <dgm:spPr/>
      <dgm:t>
        <a:bodyPr/>
        <a:lstStyle/>
        <a:p>
          <a:endParaRPr lang="en-US"/>
        </a:p>
      </dgm:t>
    </dgm:pt>
    <dgm:pt modelId="{B0A206FE-058E-AC49-881F-3108B69F8212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Main memory</a:t>
          </a:r>
        </a:p>
      </dgm:t>
    </dgm:pt>
    <dgm:pt modelId="{E0951570-0483-5B46-B632-2EE7CF968814}" type="parTrans" cxnId="{255FC0C0-95C2-7E49-ABBD-3B803C5CBE3D}">
      <dgm:prSet/>
      <dgm:spPr/>
      <dgm:t>
        <a:bodyPr/>
        <a:lstStyle/>
        <a:p>
          <a:endParaRPr lang="en-US"/>
        </a:p>
      </dgm:t>
    </dgm:pt>
    <dgm:pt modelId="{07EDC368-3A87-D54C-8FBD-831C060C04E6}" type="sibTrans" cxnId="{255FC0C0-95C2-7E49-ABBD-3B803C5CBE3D}">
      <dgm:prSet/>
      <dgm:spPr/>
      <dgm:t>
        <a:bodyPr/>
        <a:lstStyle/>
        <a:p>
          <a:endParaRPr lang="en-US"/>
        </a:p>
      </dgm:t>
    </dgm:pt>
    <dgm:pt modelId="{218C683A-ED7B-B34D-A86C-1A06CA20D8A4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Optical drive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3FF488E1-E8BE-9141-9E28-AF3A2A9B08BF}" type="parTrans" cxnId="{91D8A4CD-8C56-A44E-BA4C-A9B4D2F76CCB}">
      <dgm:prSet/>
      <dgm:spPr/>
      <dgm:t>
        <a:bodyPr/>
        <a:lstStyle/>
        <a:p>
          <a:endParaRPr lang="en-US"/>
        </a:p>
      </dgm:t>
    </dgm:pt>
    <dgm:pt modelId="{B1CC6A36-107F-3C44-B936-BE26DEFB031F}" type="sibTrans" cxnId="{91D8A4CD-8C56-A44E-BA4C-A9B4D2F76CCB}">
      <dgm:prSet/>
      <dgm:spPr/>
      <dgm:t>
        <a:bodyPr/>
        <a:lstStyle/>
        <a:p>
          <a:endParaRPr lang="en-US"/>
        </a:p>
      </dgm:t>
    </dgm:pt>
    <dgm:pt modelId="{540079D3-7C20-DF43-9D38-F67B6C02E5B1}">
      <dgm:prSet phldrT="[Text]" custT="1"/>
      <dgm:spPr/>
      <dgm:t>
        <a:bodyPr/>
        <a:lstStyle/>
        <a:p>
          <a:r>
            <a:rPr lang="en-US" sz="2800" b="0" i="0" dirty="0" smtClean="0">
              <a:latin typeface="Avenir Next" charset="0"/>
              <a:ea typeface="Avenir Next" charset="0"/>
              <a:cs typeface="Avenir Next" charset="0"/>
            </a:rPr>
            <a:t>Off-line</a:t>
          </a:r>
          <a:r>
            <a:rPr lang="en-US" sz="3600" b="0" i="0" dirty="0" smtClean="0">
              <a:latin typeface="Avenir Next" charset="0"/>
              <a:ea typeface="Avenir Next" charset="0"/>
              <a:cs typeface="Avenir Next" charset="0"/>
            </a:rPr>
            <a:t> storage</a:t>
          </a:r>
          <a:endParaRPr lang="en-US" sz="36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6E8521F6-8B6C-FE44-BDF1-D5772A0AE205}" type="parTrans" cxnId="{847C89D5-D4FD-D649-B5E9-66582D95CE89}">
      <dgm:prSet/>
      <dgm:spPr/>
      <dgm:t>
        <a:bodyPr/>
        <a:lstStyle/>
        <a:p>
          <a:endParaRPr lang="en-US"/>
        </a:p>
      </dgm:t>
    </dgm:pt>
    <dgm:pt modelId="{C75DD88B-18AC-2848-876D-A25FA8E3C500}" type="sibTrans" cxnId="{847C89D5-D4FD-D649-B5E9-66582D95CE89}">
      <dgm:prSet/>
      <dgm:spPr/>
      <dgm:t>
        <a:bodyPr/>
        <a:lstStyle/>
        <a:p>
          <a:endParaRPr lang="en-US"/>
        </a:p>
      </dgm:t>
    </dgm:pt>
    <dgm:pt modelId="{88BEB260-1166-F745-9E93-087E70ADE598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Magnetic tape (Deprecated)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81714341-E93D-3743-BD6B-A4B25148FF29}" type="parTrans" cxnId="{4B2C7109-AD21-C944-86FC-EEC8947B4EEF}">
      <dgm:prSet/>
      <dgm:spPr/>
      <dgm:t>
        <a:bodyPr/>
        <a:lstStyle/>
        <a:p>
          <a:endParaRPr lang="en-US"/>
        </a:p>
      </dgm:t>
    </dgm:pt>
    <dgm:pt modelId="{2718A14F-9D9B-C64F-B9D3-AD7CBC8B6C52}" type="sibTrans" cxnId="{4B2C7109-AD21-C944-86FC-EEC8947B4EEF}">
      <dgm:prSet/>
      <dgm:spPr/>
      <dgm:t>
        <a:bodyPr/>
        <a:lstStyle/>
        <a:p>
          <a:endParaRPr lang="en-US"/>
        </a:p>
      </dgm:t>
    </dgm:pt>
    <dgm:pt modelId="{7E9285FC-7F84-5A43-9186-2B8DE0C4F69D}">
      <dgm:prSet phldrT="[Text]" custT="1"/>
      <dgm:spPr/>
      <dgm:t>
        <a:bodyPr/>
        <a:lstStyle/>
        <a:p>
          <a:r>
            <a:rPr lang="en-US" sz="2000" b="0" i="0" dirty="0" smtClean="0">
              <a:latin typeface="Avenir Next" charset="0"/>
              <a:ea typeface="Avenir Next" charset="0"/>
              <a:cs typeface="Avenir Next" charset="0"/>
            </a:rPr>
            <a:t>Data cards</a:t>
          </a:r>
          <a:endParaRPr lang="en-US" sz="2000" b="0" i="0" dirty="0">
            <a:latin typeface="Avenir Next" charset="0"/>
            <a:ea typeface="Avenir Next" charset="0"/>
            <a:cs typeface="Avenir Next" charset="0"/>
          </a:endParaRPr>
        </a:p>
      </dgm:t>
    </dgm:pt>
    <dgm:pt modelId="{0BDC6782-9161-FE4F-822D-F3F21FD72ECC}" type="parTrans" cxnId="{79106538-8189-DC4F-AC14-CE72BA2D0363}">
      <dgm:prSet/>
      <dgm:spPr/>
    </dgm:pt>
    <dgm:pt modelId="{873675A4-D132-CF47-9945-BC5B820DFD3C}" type="sibTrans" cxnId="{79106538-8189-DC4F-AC14-CE72BA2D0363}">
      <dgm:prSet/>
      <dgm:spPr/>
    </dgm:pt>
    <dgm:pt modelId="{C80770BE-AB7E-5346-BB88-EC537866B120}" type="pres">
      <dgm:prSet presAssocID="{73D5576B-EDE4-904D-B989-FC67BF55966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63B676-AE6B-824E-84E6-93FD4C631D40}" type="pres">
      <dgm:prSet presAssocID="{33A57939-D4A5-9940-BD0E-5EBB56805E6D}" presName="compNode" presStyleCnt="0"/>
      <dgm:spPr/>
    </dgm:pt>
    <dgm:pt modelId="{82EF201E-7176-EE46-A702-F8EFACEDC3FB}" type="pres">
      <dgm:prSet presAssocID="{33A57939-D4A5-9940-BD0E-5EBB56805E6D}" presName="aNode" presStyleLbl="bgShp" presStyleIdx="0" presStyleCnt="3"/>
      <dgm:spPr/>
      <dgm:t>
        <a:bodyPr/>
        <a:lstStyle/>
        <a:p>
          <a:endParaRPr lang="en-US"/>
        </a:p>
      </dgm:t>
    </dgm:pt>
    <dgm:pt modelId="{3CADD7BE-6DA9-3D4A-B06A-557C61CE1328}" type="pres">
      <dgm:prSet presAssocID="{33A57939-D4A5-9940-BD0E-5EBB56805E6D}" presName="textNode" presStyleLbl="bgShp" presStyleIdx="0" presStyleCnt="3"/>
      <dgm:spPr/>
      <dgm:t>
        <a:bodyPr/>
        <a:lstStyle/>
        <a:p>
          <a:endParaRPr lang="en-US"/>
        </a:p>
      </dgm:t>
    </dgm:pt>
    <dgm:pt modelId="{5247D8A1-D412-C947-9E08-7D1DDD41FD6B}" type="pres">
      <dgm:prSet presAssocID="{33A57939-D4A5-9940-BD0E-5EBB56805E6D}" presName="compChildNode" presStyleCnt="0"/>
      <dgm:spPr/>
    </dgm:pt>
    <dgm:pt modelId="{C17D3055-090E-C945-9B95-4BBE7A852D38}" type="pres">
      <dgm:prSet presAssocID="{33A57939-D4A5-9940-BD0E-5EBB56805E6D}" presName="theInnerList" presStyleCnt="0"/>
      <dgm:spPr/>
    </dgm:pt>
    <dgm:pt modelId="{6736F45E-6F55-2F47-A8D9-F221CF4BC52A}" type="pres">
      <dgm:prSet presAssocID="{73DDFA71-7F90-904F-BCB2-BB931279198D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DDDD0-80C2-6C47-A60A-5D8B1E600808}" type="pres">
      <dgm:prSet presAssocID="{73DDFA71-7F90-904F-BCB2-BB931279198D}" presName="aSpace2" presStyleCnt="0"/>
      <dgm:spPr/>
    </dgm:pt>
    <dgm:pt modelId="{3B85781C-EEAC-B846-9B91-B93D03F37859}" type="pres">
      <dgm:prSet presAssocID="{C0F1AD4C-6C60-8F49-A51B-39DED7891611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3C5EB-E3AB-3040-B90D-7E3F16A57AA8}" type="pres">
      <dgm:prSet presAssocID="{C0F1AD4C-6C60-8F49-A51B-39DED7891611}" presName="aSpace2" presStyleCnt="0"/>
      <dgm:spPr/>
    </dgm:pt>
    <dgm:pt modelId="{22B939ED-EC44-D848-BDCC-B4FDF9036418}" type="pres">
      <dgm:prSet presAssocID="{B0A206FE-058E-AC49-881F-3108B69F8212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EF857-3555-E440-8274-C3246ED60570}" type="pres">
      <dgm:prSet presAssocID="{33A57939-D4A5-9940-BD0E-5EBB56805E6D}" presName="aSpace" presStyleCnt="0"/>
      <dgm:spPr/>
    </dgm:pt>
    <dgm:pt modelId="{31615484-5F02-1942-80F5-DA8F36C8E250}" type="pres">
      <dgm:prSet presAssocID="{F3304FA7-74C7-7B4B-B1FF-4E267019A2DB}" presName="compNode" presStyleCnt="0"/>
      <dgm:spPr/>
    </dgm:pt>
    <dgm:pt modelId="{7AD7CF74-3911-6B41-B3A4-C9B88175D5FA}" type="pres">
      <dgm:prSet presAssocID="{F3304FA7-74C7-7B4B-B1FF-4E267019A2DB}" presName="aNode" presStyleLbl="bgShp" presStyleIdx="1" presStyleCnt="3"/>
      <dgm:spPr/>
      <dgm:t>
        <a:bodyPr/>
        <a:lstStyle/>
        <a:p>
          <a:endParaRPr lang="en-US"/>
        </a:p>
      </dgm:t>
    </dgm:pt>
    <dgm:pt modelId="{042C6C3E-D3CC-184A-AEAA-70311709DCEF}" type="pres">
      <dgm:prSet presAssocID="{F3304FA7-74C7-7B4B-B1FF-4E267019A2DB}" presName="textNode" presStyleLbl="bgShp" presStyleIdx="1" presStyleCnt="3"/>
      <dgm:spPr/>
      <dgm:t>
        <a:bodyPr/>
        <a:lstStyle/>
        <a:p>
          <a:endParaRPr lang="en-US"/>
        </a:p>
      </dgm:t>
    </dgm:pt>
    <dgm:pt modelId="{C46C6FD8-EABF-D540-B2C1-AC019964A60F}" type="pres">
      <dgm:prSet presAssocID="{F3304FA7-74C7-7B4B-B1FF-4E267019A2DB}" presName="compChildNode" presStyleCnt="0"/>
      <dgm:spPr/>
    </dgm:pt>
    <dgm:pt modelId="{C3DB7FC0-22B6-A442-A69C-90C9DC324A99}" type="pres">
      <dgm:prSet presAssocID="{F3304FA7-74C7-7B4B-B1FF-4E267019A2DB}" presName="theInnerList" presStyleCnt="0"/>
      <dgm:spPr/>
    </dgm:pt>
    <dgm:pt modelId="{D6C84ADA-B94D-3744-A211-2CEC26FFC7EE}" type="pres">
      <dgm:prSet presAssocID="{2CE493BA-5025-774E-8F30-2C2F54E1AE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A0E3C-B794-A949-9316-3EAC7AA8D2E2}" type="pres">
      <dgm:prSet presAssocID="{2CE493BA-5025-774E-8F30-2C2F54E1AEC0}" presName="aSpace2" presStyleCnt="0"/>
      <dgm:spPr/>
    </dgm:pt>
    <dgm:pt modelId="{10ECAF9C-E27B-D847-A2DA-DBE8152FB11B}" type="pres">
      <dgm:prSet presAssocID="{B4ECC2E3-C1B0-5147-801C-86C1C575CEAF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4ACAD-AB59-CF4E-99C0-8383FE09A7A6}" type="pres">
      <dgm:prSet presAssocID="{B4ECC2E3-C1B0-5147-801C-86C1C575CEAF}" presName="aSpace2" presStyleCnt="0"/>
      <dgm:spPr/>
    </dgm:pt>
    <dgm:pt modelId="{FE9007D1-D6E9-4C49-886B-73A2F6F62EF1}" type="pres">
      <dgm:prSet presAssocID="{218C683A-ED7B-B34D-A86C-1A06CA20D8A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22D06-2E0A-9C45-88FE-23ED478BEC9C}" type="pres">
      <dgm:prSet presAssocID="{218C683A-ED7B-B34D-A86C-1A06CA20D8A4}" presName="aSpace2" presStyleCnt="0"/>
      <dgm:spPr/>
    </dgm:pt>
    <dgm:pt modelId="{6F0C90E9-01C2-FB49-BF47-CFC68D94867D}" type="pres">
      <dgm:prSet presAssocID="{7E9285FC-7F84-5A43-9186-2B8DE0C4F69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7A2D7-6933-DA44-BFD0-A1B36C3B33D8}" type="pres">
      <dgm:prSet presAssocID="{F3304FA7-74C7-7B4B-B1FF-4E267019A2DB}" presName="aSpace" presStyleCnt="0"/>
      <dgm:spPr/>
    </dgm:pt>
    <dgm:pt modelId="{F8AA3E1D-41F9-CE4C-A861-F7CEBD9AB964}" type="pres">
      <dgm:prSet presAssocID="{540079D3-7C20-DF43-9D38-F67B6C02E5B1}" presName="compNode" presStyleCnt="0"/>
      <dgm:spPr/>
    </dgm:pt>
    <dgm:pt modelId="{49DEC8D8-1343-EB44-898E-54BD8C3A7443}" type="pres">
      <dgm:prSet presAssocID="{540079D3-7C20-DF43-9D38-F67B6C02E5B1}" presName="aNode" presStyleLbl="bgShp" presStyleIdx="2" presStyleCnt="3"/>
      <dgm:spPr/>
      <dgm:t>
        <a:bodyPr/>
        <a:lstStyle/>
        <a:p>
          <a:endParaRPr lang="en-US"/>
        </a:p>
      </dgm:t>
    </dgm:pt>
    <dgm:pt modelId="{E7517BE4-60B3-9742-990D-5A098D21FEFF}" type="pres">
      <dgm:prSet presAssocID="{540079D3-7C20-DF43-9D38-F67B6C02E5B1}" presName="textNode" presStyleLbl="bgShp" presStyleIdx="2" presStyleCnt="3"/>
      <dgm:spPr/>
      <dgm:t>
        <a:bodyPr/>
        <a:lstStyle/>
        <a:p>
          <a:endParaRPr lang="en-US"/>
        </a:p>
      </dgm:t>
    </dgm:pt>
    <dgm:pt modelId="{5D1FAD64-E571-1C48-A0F1-E2F69DAC8B1D}" type="pres">
      <dgm:prSet presAssocID="{540079D3-7C20-DF43-9D38-F67B6C02E5B1}" presName="compChildNode" presStyleCnt="0"/>
      <dgm:spPr/>
    </dgm:pt>
    <dgm:pt modelId="{D05B056B-3BF4-1C4F-B076-478AB9A6303E}" type="pres">
      <dgm:prSet presAssocID="{540079D3-7C20-DF43-9D38-F67B6C02E5B1}" presName="theInnerList" presStyleCnt="0"/>
      <dgm:spPr/>
    </dgm:pt>
    <dgm:pt modelId="{F65F10F4-56EF-EE40-A17F-C00C4FAA6A75}" type="pres">
      <dgm:prSet presAssocID="{88BEB260-1166-F745-9E93-087E70ADE598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6B26C-DAC1-0446-84BC-9796A9EC7133}" type="presOf" srcId="{540079D3-7C20-DF43-9D38-F67B6C02E5B1}" destId="{E7517BE4-60B3-9742-990D-5A098D21FEFF}" srcOrd="1" destOrd="0" presId="urn:microsoft.com/office/officeart/2005/8/layout/lProcess2"/>
    <dgm:cxn modelId="{847C89D5-D4FD-D649-B5E9-66582D95CE89}" srcId="{73D5576B-EDE4-904D-B989-FC67BF55966A}" destId="{540079D3-7C20-DF43-9D38-F67B6C02E5B1}" srcOrd="2" destOrd="0" parTransId="{6E8521F6-8B6C-FE44-BDF1-D5772A0AE205}" sibTransId="{C75DD88B-18AC-2848-876D-A25FA8E3C500}"/>
    <dgm:cxn modelId="{D98DB9D2-F913-ED43-AEEC-E86B81938349}" type="presOf" srcId="{2CE493BA-5025-774E-8F30-2C2F54E1AEC0}" destId="{D6C84ADA-B94D-3744-A211-2CEC26FFC7EE}" srcOrd="0" destOrd="0" presId="urn:microsoft.com/office/officeart/2005/8/layout/lProcess2"/>
    <dgm:cxn modelId="{255FC0C0-95C2-7E49-ABBD-3B803C5CBE3D}" srcId="{33A57939-D4A5-9940-BD0E-5EBB56805E6D}" destId="{B0A206FE-058E-AC49-881F-3108B69F8212}" srcOrd="2" destOrd="0" parTransId="{E0951570-0483-5B46-B632-2EE7CF968814}" sibTransId="{07EDC368-3A87-D54C-8FBD-831C060C04E6}"/>
    <dgm:cxn modelId="{0DC63A09-FBDF-7643-9549-FE5B27BCC9E5}" srcId="{F3304FA7-74C7-7B4B-B1FF-4E267019A2DB}" destId="{2CE493BA-5025-774E-8F30-2C2F54E1AEC0}" srcOrd="0" destOrd="0" parTransId="{B1FE95B2-83AF-7144-9EEA-DE9405BEB12A}" sibTransId="{594C77B3-4BE6-5A44-92D3-C43C8A6FB2A7}"/>
    <dgm:cxn modelId="{C593DE76-805D-A043-AE05-E1D7E1240933}" srcId="{33A57939-D4A5-9940-BD0E-5EBB56805E6D}" destId="{C0F1AD4C-6C60-8F49-A51B-39DED7891611}" srcOrd="1" destOrd="0" parTransId="{EF234214-5D60-1448-AEF1-F11DAC1FD87C}" sibTransId="{7DDB0159-711A-9244-B87F-913D30857988}"/>
    <dgm:cxn modelId="{54E20006-FEEC-C947-96E6-7655AF7263C1}" type="presOf" srcId="{33A57939-D4A5-9940-BD0E-5EBB56805E6D}" destId="{3CADD7BE-6DA9-3D4A-B06A-557C61CE1328}" srcOrd="1" destOrd="0" presId="urn:microsoft.com/office/officeart/2005/8/layout/lProcess2"/>
    <dgm:cxn modelId="{7408B719-5AA2-0C47-AA77-4A3E285E09FA}" type="presOf" srcId="{B0A206FE-058E-AC49-881F-3108B69F8212}" destId="{22B939ED-EC44-D848-BDCC-B4FDF9036418}" srcOrd="0" destOrd="0" presId="urn:microsoft.com/office/officeart/2005/8/layout/lProcess2"/>
    <dgm:cxn modelId="{ACCA2C2A-5F60-084E-9BBB-854996E973D3}" type="presOf" srcId="{88BEB260-1166-F745-9E93-087E70ADE598}" destId="{F65F10F4-56EF-EE40-A17F-C00C4FAA6A75}" srcOrd="0" destOrd="0" presId="urn:microsoft.com/office/officeart/2005/8/layout/lProcess2"/>
    <dgm:cxn modelId="{157A3117-DFFC-2F43-8DB5-FC27FAA18708}" type="presOf" srcId="{540079D3-7C20-DF43-9D38-F67B6C02E5B1}" destId="{49DEC8D8-1343-EB44-898E-54BD8C3A7443}" srcOrd="0" destOrd="0" presId="urn:microsoft.com/office/officeart/2005/8/layout/lProcess2"/>
    <dgm:cxn modelId="{3F645DA6-504D-864E-9D8D-48173A2CBF22}" type="presOf" srcId="{B4ECC2E3-C1B0-5147-801C-86C1C575CEAF}" destId="{10ECAF9C-E27B-D847-A2DA-DBE8152FB11B}" srcOrd="0" destOrd="0" presId="urn:microsoft.com/office/officeart/2005/8/layout/lProcess2"/>
    <dgm:cxn modelId="{F941FDD6-AEFF-714A-A611-EBD4B5173ACA}" type="presOf" srcId="{73D5576B-EDE4-904D-B989-FC67BF55966A}" destId="{C80770BE-AB7E-5346-BB88-EC537866B120}" srcOrd="0" destOrd="0" presId="urn:microsoft.com/office/officeart/2005/8/layout/lProcess2"/>
    <dgm:cxn modelId="{0597619B-1F0B-6A4D-B0AF-18BA09193484}" srcId="{F3304FA7-74C7-7B4B-B1FF-4E267019A2DB}" destId="{B4ECC2E3-C1B0-5147-801C-86C1C575CEAF}" srcOrd="1" destOrd="0" parTransId="{FDD4789F-0E82-9548-BF3D-10D2CD2E765B}" sibTransId="{8BCEB6D2-BA27-8A44-8E9F-0EE0BF536A96}"/>
    <dgm:cxn modelId="{79106538-8189-DC4F-AC14-CE72BA2D0363}" srcId="{F3304FA7-74C7-7B4B-B1FF-4E267019A2DB}" destId="{7E9285FC-7F84-5A43-9186-2B8DE0C4F69D}" srcOrd="3" destOrd="0" parTransId="{0BDC6782-9161-FE4F-822D-F3F21FD72ECC}" sibTransId="{873675A4-D132-CF47-9945-BC5B820DFD3C}"/>
    <dgm:cxn modelId="{5FDBDFB7-BDCF-544B-8053-C506E657DA7B}" srcId="{73D5576B-EDE4-904D-B989-FC67BF55966A}" destId="{F3304FA7-74C7-7B4B-B1FF-4E267019A2DB}" srcOrd="1" destOrd="0" parTransId="{9AA0F1DE-0A6E-6745-8C1F-C69C48BED489}" sibTransId="{D20448DA-AF0A-6048-B0AC-A5BF03C29CEC}"/>
    <dgm:cxn modelId="{9CC4B201-5F75-C84A-A6D4-6E8CD4FC8DD1}" srcId="{33A57939-D4A5-9940-BD0E-5EBB56805E6D}" destId="{73DDFA71-7F90-904F-BCB2-BB931279198D}" srcOrd="0" destOrd="0" parTransId="{232880B4-17FE-BD48-B8F1-3BAF3078FB46}" sibTransId="{CBC1760B-283C-0C42-9236-F596743EBE65}"/>
    <dgm:cxn modelId="{25C1AF55-2C2E-9D43-ACCD-9F0E6E571188}" type="presOf" srcId="{7E9285FC-7F84-5A43-9186-2B8DE0C4F69D}" destId="{6F0C90E9-01C2-FB49-BF47-CFC68D94867D}" srcOrd="0" destOrd="0" presId="urn:microsoft.com/office/officeart/2005/8/layout/lProcess2"/>
    <dgm:cxn modelId="{3062F968-B940-4D4C-9F0F-D830A8BCDE2B}" srcId="{73D5576B-EDE4-904D-B989-FC67BF55966A}" destId="{33A57939-D4A5-9940-BD0E-5EBB56805E6D}" srcOrd="0" destOrd="0" parTransId="{360E99F2-06D8-2A47-BCEC-F5437A6A0446}" sibTransId="{6B642955-3F1D-C545-865F-8D012D19FA62}"/>
    <dgm:cxn modelId="{4B2C7109-AD21-C944-86FC-EEC8947B4EEF}" srcId="{540079D3-7C20-DF43-9D38-F67B6C02E5B1}" destId="{88BEB260-1166-F745-9E93-087E70ADE598}" srcOrd="0" destOrd="0" parTransId="{81714341-E93D-3743-BD6B-A4B25148FF29}" sibTransId="{2718A14F-9D9B-C64F-B9D3-AD7CBC8B6C52}"/>
    <dgm:cxn modelId="{E29ECB21-2DF7-B84F-9997-CB321A4EF946}" type="presOf" srcId="{C0F1AD4C-6C60-8F49-A51B-39DED7891611}" destId="{3B85781C-EEAC-B846-9B91-B93D03F37859}" srcOrd="0" destOrd="0" presId="urn:microsoft.com/office/officeart/2005/8/layout/lProcess2"/>
    <dgm:cxn modelId="{73A4E31C-15A3-8D4C-A956-576FEB463738}" type="presOf" srcId="{33A57939-D4A5-9940-BD0E-5EBB56805E6D}" destId="{82EF201E-7176-EE46-A702-F8EFACEDC3FB}" srcOrd="0" destOrd="0" presId="urn:microsoft.com/office/officeart/2005/8/layout/lProcess2"/>
    <dgm:cxn modelId="{91D8A4CD-8C56-A44E-BA4C-A9B4D2F76CCB}" srcId="{F3304FA7-74C7-7B4B-B1FF-4E267019A2DB}" destId="{218C683A-ED7B-B34D-A86C-1A06CA20D8A4}" srcOrd="2" destOrd="0" parTransId="{3FF488E1-E8BE-9141-9E28-AF3A2A9B08BF}" sibTransId="{B1CC6A36-107F-3C44-B936-BE26DEFB031F}"/>
    <dgm:cxn modelId="{C5A58752-8800-7C4D-8795-BCE9E780E0A2}" type="presOf" srcId="{218C683A-ED7B-B34D-A86C-1A06CA20D8A4}" destId="{FE9007D1-D6E9-4C49-886B-73A2F6F62EF1}" srcOrd="0" destOrd="0" presId="urn:microsoft.com/office/officeart/2005/8/layout/lProcess2"/>
    <dgm:cxn modelId="{3F419680-44F7-304A-8762-178FF3A3D54D}" type="presOf" srcId="{F3304FA7-74C7-7B4B-B1FF-4E267019A2DB}" destId="{042C6C3E-D3CC-184A-AEAA-70311709DCEF}" srcOrd="1" destOrd="0" presId="urn:microsoft.com/office/officeart/2005/8/layout/lProcess2"/>
    <dgm:cxn modelId="{8518FE61-9A8B-D749-A212-853A813A554D}" type="presOf" srcId="{73DDFA71-7F90-904F-BCB2-BB931279198D}" destId="{6736F45E-6F55-2F47-A8D9-F221CF4BC52A}" srcOrd="0" destOrd="0" presId="urn:microsoft.com/office/officeart/2005/8/layout/lProcess2"/>
    <dgm:cxn modelId="{9AF7333A-F598-B64A-8598-FDAEA8D20243}" type="presOf" srcId="{F3304FA7-74C7-7B4B-B1FF-4E267019A2DB}" destId="{7AD7CF74-3911-6B41-B3A4-C9B88175D5FA}" srcOrd="0" destOrd="0" presId="urn:microsoft.com/office/officeart/2005/8/layout/lProcess2"/>
    <dgm:cxn modelId="{870FAF3B-6B66-9F4E-B275-F70160707E8E}" type="presParOf" srcId="{C80770BE-AB7E-5346-BB88-EC537866B120}" destId="{2D63B676-AE6B-824E-84E6-93FD4C631D40}" srcOrd="0" destOrd="0" presId="urn:microsoft.com/office/officeart/2005/8/layout/lProcess2"/>
    <dgm:cxn modelId="{F0607E93-B4A5-804C-B220-143D1A28EBDD}" type="presParOf" srcId="{2D63B676-AE6B-824E-84E6-93FD4C631D40}" destId="{82EF201E-7176-EE46-A702-F8EFACEDC3FB}" srcOrd="0" destOrd="0" presId="urn:microsoft.com/office/officeart/2005/8/layout/lProcess2"/>
    <dgm:cxn modelId="{313A977A-8428-1D49-812D-D0A141099DA4}" type="presParOf" srcId="{2D63B676-AE6B-824E-84E6-93FD4C631D40}" destId="{3CADD7BE-6DA9-3D4A-B06A-557C61CE1328}" srcOrd="1" destOrd="0" presId="urn:microsoft.com/office/officeart/2005/8/layout/lProcess2"/>
    <dgm:cxn modelId="{756B31DF-3A64-6A4C-859F-7316C9C0E327}" type="presParOf" srcId="{2D63B676-AE6B-824E-84E6-93FD4C631D40}" destId="{5247D8A1-D412-C947-9E08-7D1DDD41FD6B}" srcOrd="2" destOrd="0" presId="urn:microsoft.com/office/officeart/2005/8/layout/lProcess2"/>
    <dgm:cxn modelId="{295D91BD-6E05-4B42-B26F-062F3046E3A5}" type="presParOf" srcId="{5247D8A1-D412-C947-9E08-7D1DDD41FD6B}" destId="{C17D3055-090E-C945-9B95-4BBE7A852D38}" srcOrd="0" destOrd="0" presId="urn:microsoft.com/office/officeart/2005/8/layout/lProcess2"/>
    <dgm:cxn modelId="{272DA69A-C7B5-BE4B-B2CA-3305993137F3}" type="presParOf" srcId="{C17D3055-090E-C945-9B95-4BBE7A852D38}" destId="{6736F45E-6F55-2F47-A8D9-F221CF4BC52A}" srcOrd="0" destOrd="0" presId="urn:microsoft.com/office/officeart/2005/8/layout/lProcess2"/>
    <dgm:cxn modelId="{7515095B-B15E-8F4E-A07A-963E585F65C2}" type="presParOf" srcId="{C17D3055-090E-C945-9B95-4BBE7A852D38}" destId="{B24DDDD0-80C2-6C47-A60A-5D8B1E600808}" srcOrd="1" destOrd="0" presId="urn:microsoft.com/office/officeart/2005/8/layout/lProcess2"/>
    <dgm:cxn modelId="{D0FAC4BA-6BB1-3740-A25E-C9671B4046AA}" type="presParOf" srcId="{C17D3055-090E-C945-9B95-4BBE7A852D38}" destId="{3B85781C-EEAC-B846-9B91-B93D03F37859}" srcOrd="2" destOrd="0" presId="urn:microsoft.com/office/officeart/2005/8/layout/lProcess2"/>
    <dgm:cxn modelId="{B010DBE2-75F7-E540-88B4-CA9AF005A3F4}" type="presParOf" srcId="{C17D3055-090E-C945-9B95-4BBE7A852D38}" destId="{5403C5EB-E3AB-3040-B90D-7E3F16A57AA8}" srcOrd="3" destOrd="0" presId="urn:microsoft.com/office/officeart/2005/8/layout/lProcess2"/>
    <dgm:cxn modelId="{1B8C44D9-7093-1047-822D-B26A6C4E67DA}" type="presParOf" srcId="{C17D3055-090E-C945-9B95-4BBE7A852D38}" destId="{22B939ED-EC44-D848-BDCC-B4FDF9036418}" srcOrd="4" destOrd="0" presId="urn:microsoft.com/office/officeart/2005/8/layout/lProcess2"/>
    <dgm:cxn modelId="{67F65882-3C4E-6543-9D01-81FCFDC304CE}" type="presParOf" srcId="{C80770BE-AB7E-5346-BB88-EC537866B120}" destId="{B18EF857-3555-E440-8274-C3246ED60570}" srcOrd="1" destOrd="0" presId="urn:microsoft.com/office/officeart/2005/8/layout/lProcess2"/>
    <dgm:cxn modelId="{45A91C80-746B-DB46-BC44-EC8E390E990F}" type="presParOf" srcId="{C80770BE-AB7E-5346-BB88-EC537866B120}" destId="{31615484-5F02-1942-80F5-DA8F36C8E250}" srcOrd="2" destOrd="0" presId="urn:microsoft.com/office/officeart/2005/8/layout/lProcess2"/>
    <dgm:cxn modelId="{EE62C303-C3DD-0D46-8EBE-2564CCCC35D1}" type="presParOf" srcId="{31615484-5F02-1942-80F5-DA8F36C8E250}" destId="{7AD7CF74-3911-6B41-B3A4-C9B88175D5FA}" srcOrd="0" destOrd="0" presId="urn:microsoft.com/office/officeart/2005/8/layout/lProcess2"/>
    <dgm:cxn modelId="{BEA6B49A-F453-2B4B-8232-F9E91CB4D091}" type="presParOf" srcId="{31615484-5F02-1942-80F5-DA8F36C8E250}" destId="{042C6C3E-D3CC-184A-AEAA-70311709DCEF}" srcOrd="1" destOrd="0" presId="urn:microsoft.com/office/officeart/2005/8/layout/lProcess2"/>
    <dgm:cxn modelId="{D54898EA-5EFA-2A40-9A05-BDFF64F8CF1B}" type="presParOf" srcId="{31615484-5F02-1942-80F5-DA8F36C8E250}" destId="{C46C6FD8-EABF-D540-B2C1-AC019964A60F}" srcOrd="2" destOrd="0" presId="urn:microsoft.com/office/officeart/2005/8/layout/lProcess2"/>
    <dgm:cxn modelId="{5B939E7F-0DF1-784D-B5A6-AF7EF7E2B488}" type="presParOf" srcId="{C46C6FD8-EABF-D540-B2C1-AC019964A60F}" destId="{C3DB7FC0-22B6-A442-A69C-90C9DC324A99}" srcOrd="0" destOrd="0" presId="urn:microsoft.com/office/officeart/2005/8/layout/lProcess2"/>
    <dgm:cxn modelId="{BEFD8C9C-5736-6B49-84EC-A3E1F14C2B8B}" type="presParOf" srcId="{C3DB7FC0-22B6-A442-A69C-90C9DC324A99}" destId="{D6C84ADA-B94D-3744-A211-2CEC26FFC7EE}" srcOrd="0" destOrd="0" presId="urn:microsoft.com/office/officeart/2005/8/layout/lProcess2"/>
    <dgm:cxn modelId="{CADB34D3-F58A-D143-AB6F-20CACA2C13F5}" type="presParOf" srcId="{C3DB7FC0-22B6-A442-A69C-90C9DC324A99}" destId="{386A0E3C-B794-A949-9316-3EAC7AA8D2E2}" srcOrd="1" destOrd="0" presId="urn:microsoft.com/office/officeart/2005/8/layout/lProcess2"/>
    <dgm:cxn modelId="{C66ABD52-6DB5-E746-9E22-803592BE344E}" type="presParOf" srcId="{C3DB7FC0-22B6-A442-A69C-90C9DC324A99}" destId="{10ECAF9C-E27B-D847-A2DA-DBE8152FB11B}" srcOrd="2" destOrd="0" presId="urn:microsoft.com/office/officeart/2005/8/layout/lProcess2"/>
    <dgm:cxn modelId="{57F5E93D-1F7C-3740-92FF-3D14B9EED6FA}" type="presParOf" srcId="{C3DB7FC0-22B6-A442-A69C-90C9DC324A99}" destId="{4874ACAD-AB59-CF4E-99C0-8383FE09A7A6}" srcOrd="3" destOrd="0" presId="urn:microsoft.com/office/officeart/2005/8/layout/lProcess2"/>
    <dgm:cxn modelId="{399AB39F-6E30-1444-ADAF-E65F962C262A}" type="presParOf" srcId="{C3DB7FC0-22B6-A442-A69C-90C9DC324A99}" destId="{FE9007D1-D6E9-4C49-886B-73A2F6F62EF1}" srcOrd="4" destOrd="0" presId="urn:microsoft.com/office/officeart/2005/8/layout/lProcess2"/>
    <dgm:cxn modelId="{BD727BD3-F71E-E245-9091-92EE48944B8A}" type="presParOf" srcId="{C3DB7FC0-22B6-A442-A69C-90C9DC324A99}" destId="{C3222D06-2E0A-9C45-88FE-23ED478BEC9C}" srcOrd="5" destOrd="0" presId="urn:microsoft.com/office/officeart/2005/8/layout/lProcess2"/>
    <dgm:cxn modelId="{6EB49C9D-8894-3945-B70B-93E666DB2ABC}" type="presParOf" srcId="{C3DB7FC0-22B6-A442-A69C-90C9DC324A99}" destId="{6F0C90E9-01C2-FB49-BF47-CFC68D94867D}" srcOrd="6" destOrd="0" presId="urn:microsoft.com/office/officeart/2005/8/layout/lProcess2"/>
    <dgm:cxn modelId="{027B9C9F-12FF-534A-83CE-D51DDB1C8A34}" type="presParOf" srcId="{C80770BE-AB7E-5346-BB88-EC537866B120}" destId="{1067A2D7-6933-DA44-BFD0-A1B36C3B33D8}" srcOrd="3" destOrd="0" presId="urn:microsoft.com/office/officeart/2005/8/layout/lProcess2"/>
    <dgm:cxn modelId="{FA8F0D5B-03FB-2143-8FDB-0B29F0C3F578}" type="presParOf" srcId="{C80770BE-AB7E-5346-BB88-EC537866B120}" destId="{F8AA3E1D-41F9-CE4C-A861-F7CEBD9AB964}" srcOrd="4" destOrd="0" presId="urn:microsoft.com/office/officeart/2005/8/layout/lProcess2"/>
    <dgm:cxn modelId="{3E5E0836-7F9F-654C-99C5-1E85F4970D4E}" type="presParOf" srcId="{F8AA3E1D-41F9-CE4C-A861-F7CEBD9AB964}" destId="{49DEC8D8-1343-EB44-898E-54BD8C3A7443}" srcOrd="0" destOrd="0" presId="urn:microsoft.com/office/officeart/2005/8/layout/lProcess2"/>
    <dgm:cxn modelId="{FF9C720E-A06C-5847-BEE6-3A0A00D0D5EB}" type="presParOf" srcId="{F8AA3E1D-41F9-CE4C-A861-F7CEBD9AB964}" destId="{E7517BE4-60B3-9742-990D-5A098D21FEFF}" srcOrd="1" destOrd="0" presId="urn:microsoft.com/office/officeart/2005/8/layout/lProcess2"/>
    <dgm:cxn modelId="{FE739BE2-3AA3-AD47-843A-D29892D44B1C}" type="presParOf" srcId="{F8AA3E1D-41F9-CE4C-A861-F7CEBD9AB964}" destId="{5D1FAD64-E571-1C48-A0F1-E2F69DAC8B1D}" srcOrd="2" destOrd="0" presId="urn:microsoft.com/office/officeart/2005/8/layout/lProcess2"/>
    <dgm:cxn modelId="{79F4E934-C133-744A-99C3-4442DB4F24AC}" type="presParOf" srcId="{5D1FAD64-E571-1C48-A0F1-E2F69DAC8B1D}" destId="{D05B056B-3BF4-1C4F-B076-478AB9A6303E}" srcOrd="0" destOrd="0" presId="urn:microsoft.com/office/officeart/2005/8/layout/lProcess2"/>
    <dgm:cxn modelId="{B077995F-245E-0C43-8242-43F4BB71014D}" type="presParOf" srcId="{D05B056B-3BF4-1C4F-B076-478AB9A6303E}" destId="{F65F10F4-56EF-EE40-A17F-C00C4FAA6A7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201E-7176-EE46-A702-F8EFACEDC3FB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Avenir Next" charset="0"/>
              <a:ea typeface="Avenir Next" charset="0"/>
              <a:cs typeface="Avenir Next" charset="0"/>
            </a:rPr>
            <a:t>Inboard memory</a:t>
          </a:r>
          <a:endParaRPr lang="en-US" sz="24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1283" y="0"/>
        <a:ext cx="3337470" cy="1305401"/>
      </dsp:txXfrm>
    </dsp:sp>
    <dsp:sp modelId="{6736F45E-6F55-2F47-A8D9-F221CF4BC52A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Registers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60068" y="1330811"/>
        <a:ext cx="2619900" cy="804787"/>
      </dsp:txXfrm>
    </dsp:sp>
    <dsp:sp modelId="{3B85781C-EEAC-B846-9B91-B93D03F37859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Cache</a:t>
          </a:r>
        </a:p>
      </dsp:txBody>
      <dsp:txXfrm>
        <a:off x="360068" y="2317192"/>
        <a:ext cx="2619900" cy="804787"/>
      </dsp:txXfrm>
    </dsp:sp>
    <dsp:sp modelId="{22B939ED-EC44-D848-BDCC-B4FDF9036418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Main memory</a:t>
          </a:r>
        </a:p>
      </dsp:txBody>
      <dsp:txXfrm>
        <a:off x="360068" y="3303573"/>
        <a:ext cx="2619900" cy="804787"/>
      </dsp:txXfrm>
    </dsp:sp>
    <dsp:sp modelId="{7AD7CF74-3911-6B41-B3A4-C9B88175D5FA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>
              <a:latin typeface="Avenir Next" charset="0"/>
              <a:ea typeface="Avenir Next" charset="0"/>
              <a:cs typeface="Avenir Next" charset="0"/>
            </a:rPr>
            <a:t>Outboard storage</a:t>
          </a:r>
          <a:endParaRPr lang="en-US" sz="24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589064" y="0"/>
        <a:ext cx="3337470" cy="1305401"/>
      </dsp:txXfrm>
    </dsp:sp>
    <dsp:sp modelId="{D6C84ADA-B94D-3744-A211-2CEC26FFC7EE}">
      <dsp:nvSpPr>
        <dsp:cNvPr id="0" name=""/>
        <dsp:cNvSpPr/>
      </dsp:nvSpPr>
      <dsp:spPr>
        <a:xfrm>
          <a:off x="3922811" y="1305507"/>
          <a:ext cx="2669976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SSD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941377" y="1324073"/>
        <a:ext cx="2632844" cy="596765"/>
      </dsp:txXfrm>
    </dsp:sp>
    <dsp:sp modelId="{10ECAF9C-E27B-D847-A2DA-DBE8152FB11B}">
      <dsp:nvSpPr>
        <dsp:cNvPr id="0" name=""/>
        <dsp:cNvSpPr/>
      </dsp:nvSpPr>
      <dsp:spPr>
        <a:xfrm>
          <a:off x="3922811" y="2036927"/>
          <a:ext cx="2669976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HDD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941377" y="2055493"/>
        <a:ext cx="2632844" cy="596765"/>
      </dsp:txXfrm>
    </dsp:sp>
    <dsp:sp modelId="{FE9007D1-D6E9-4C49-886B-73A2F6F62EF1}">
      <dsp:nvSpPr>
        <dsp:cNvPr id="0" name=""/>
        <dsp:cNvSpPr/>
      </dsp:nvSpPr>
      <dsp:spPr>
        <a:xfrm>
          <a:off x="3922811" y="2768347"/>
          <a:ext cx="2669976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Optical drive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941377" y="2786913"/>
        <a:ext cx="2632844" cy="596765"/>
      </dsp:txXfrm>
    </dsp:sp>
    <dsp:sp modelId="{6F0C90E9-01C2-FB49-BF47-CFC68D94867D}">
      <dsp:nvSpPr>
        <dsp:cNvPr id="0" name=""/>
        <dsp:cNvSpPr/>
      </dsp:nvSpPr>
      <dsp:spPr>
        <a:xfrm>
          <a:off x="3922811" y="3499767"/>
          <a:ext cx="2669976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Data cards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941377" y="3518333"/>
        <a:ext cx="2632844" cy="596765"/>
      </dsp:txXfrm>
    </dsp:sp>
    <dsp:sp modelId="{49DEC8D8-1343-EB44-898E-54BD8C3A7443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 smtClean="0">
              <a:latin typeface="Avenir Next" charset="0"/>
              <a:ea typeface="Avenir Next" charset="0"/>
              <a:cs typeface="Avenir Next" charset="0"/>
            </a:rPr>
            <a:t>Off-line</a:t>
          </a:r>
          <a:r>
            <a:rPr lang="en-US" sz="3600" b="0" i="0" kern="1200" dirty="0" smtClean="0">
              <a:latin typeface="Avenir Next" charset="0"/>
              <a:ea typeface="Avenir Next" charset="0"/>
              <a:cs typeface="Avenir Next" charset="0"/>
            </a:rPr>
            <a:t> storage</a:t>
          </a:r>
          <a:endParaRPr lang="en-US" sz="36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7176845" y="0"/>
        <a:ext cx="3337470" cy="1305401"/>
      </dsp:txXfrm>
    </dsp:sp>
    <dsp:sp modelId="{F65F10F4-56EF-EE40-A17F-C00C4FAA6A75}">
      <dsp:nvSpPr>
        <dsp:cNvPr id="0" name=""/>
        <dsp:cNvSpPr/>
      </dsp:nvSpPr>
      <dsp:spPr>
        <a:xfrm>
          <a:off x="7510592" y="1305401"/>
          <a:ext cx="2669976" cy="2828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venir Next" charset="0"/>
              <a:ea typeface="Avenir Next" charset="0"/>
              <a:cs typeface="Avenir Next" charset="0"/>
            </a:rPr>
            <a:t>Magnetic tape (Deprecated)</a:t>
          </a:r>
          <a:endParaRPr lang="en-US" sz="2000" b="0" i="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7588793" y="1383602"/>
        <a:ext cx="2513574" cy="267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8179-441D-3C44-AD3F-11130E5D6450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5CA5-8234-3243-B6D0-D228383E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 register: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an index register is added to (in some cases subtracted from) an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immediate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address (one that is part of the instruction itself) to form the "effective" address of the actual data (operand)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 pointer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pointer: Used to point to a new memory segment. For example if you have few different memories -&gt; CPU internal RAM and external 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5CA5-8234-3243-B6D0-D228383E56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5CA5-8234-3243-B6D0-D228383E56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717E-B737-0C4A-98F5-7EA3662A8D9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 Medium" charset="0"/>
          <a:ea typeface="Avenir Next Medium" charset="0"/>
          <a:cs typeface="Avenir Next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21.01.2016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referenced by machine language</a:t>
            </a:r>
          </a:p>
          <a:p>
            <a:r>
              <a:rPr lang="en-US" dirty="0" smtClean="0"/>
              <a:t>Available to all programs – application programs and system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Index register: Adding an index to the base value to get the effective address (used for modifying operand addresses during run of a program)</a:t>
            </a:r>
          </a:p>
          <a:p>
            <a:pPr lvl="1"/>
            <a:r>
              <a:rPr lang="en-US" dirty="0" smtClean="0"/>
              <a:t>Segment pointer: When memory is divided into segments, memory is referenced by segment and an offset</a:t>
            </a:r>
          </a:p>
          <a:p>
            <a:pPr lvl="1"/>
            <a:r>
              <a:rPr lang="en-US" dirty="0" smtClean="0"/>
              <a:t>Stack pointer: points to top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Contains the address of an instruction to be fetched</a:t>
            </a:r>
          </a:p>
          <a:p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Contains the instruction most frequently fetched</a:t>
            </a:r>
          </a:p>
          <a:p>
            <a:r>
              <a:rPr lang="en-US" dirty="0" smtClean="0"/>
              <a:t>Program status word (PSW) </a:t>
            </a:r>
          </a:p>
          <a:p>
            <a:pPr lvl="1"/>
            <a:r>
              <a:rPr lang="en-US" dirty="0" smtClean="0"/>
              <a:t>Contains information about the current state of the system.</a:t>
            </a:r>
          </a:p>
          <a:p>
            <a:pPr lvl="1"/>
            <a:r>
              <a:rPr lang="en-US" dirty="0" smtClean="0"/>
              <a:t>Hold information about interrupts, address of next </a:t>
            </a:r>
            <a:r>
              <a:rPr lang="en-US" dirty="0" err="1" smtClean="0"/>
              <a:t>instrcution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codes or flags</a:t>
            </a:r>
          </a:p>
          <a:p>
            <a:pPr lvl="1"/>
            <a:r>
              <a:rPr lang="en-US" dirty="0" smtClean="0"/>
              <a:t>Bits set by processor hardware as a result of operations</a:t>
            </a:r>
          </a:p>
          <a:p>
            <a:pPr lvl="1"/>
            <a:r>
              <a:rPr lang="en-US" dirty="0" smtClean="0"/>
              <a:t>Example – positive, negative, zero, overflow, carry.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instruction – simple action that the processor must execute (for example sum the data from register 0x32 and register 0x35, write number 0x4F to register 0x4A)</a:t>
            </a:r>
          </a:p>
          <a:p>
            <a:r>
              <a:rPr lang="en-US" dirty="0" smtClean="0"/>
              <a:t>Instruction execution:</a:t>
            </a:r>
          </a:p>
          <a:p>
            <a:pPr lvl="1"/>
            <a:r>
              <a:rPr lang="en-US" dirty="0" smtClean="0"/>
              <a:t>Processor fetches the instruction from memory</a:t>
            </a:r>
          </a:p>
          <a:p>
            <a:pPr lvl="1"/>
            <a:r>
              <a:rPr lang="en-US" dirty="0" smtClean="0"/>
              <a:t>PC holds the address of the instruction to be fetched next</a:t>
            </a:r>
          </a:p>
          <a:p>
            <a:pPr lvl="1"/>
            <a:r>
              <a:rPr lang="en-US" dirty="0" smtClean="0"/>
              <a:t>PC is incremented after each fetch</a:t>
            </a:r>
          </a:p>
        </p:txBody>
      </p:sp>
    </p:spTree>
    <p:extLst>
      <p:ext uri="{BB962C8B-B14F-4D97-AF65-F5344CB8AC3E}">
        <p14:creationId xmlns:p14="http://schemas.microsoft.com/office/powerpoint/2010/main" val="1661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Fetched instruction loaded into instruction register</a:t>
            </a:r>
          </a:p>
          <a:p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Processor – memory</a:t>
            </a:r>
          </a:p>
          <a:p>
            <a:pPr lvl="1"/>
            <a:r>
              <a:rPr lang="en-US" dirty="0" smtClean="0"/>
              <a:t>Processor – I/O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1_04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580"/>
          <a:stretch/>
        </p:blipFill>
        <p:spPr>
          <a:xfrm>
            <a:off x="3087356" y="1228464"/>
            <a:ext cx="5343211" cy="5502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the normal sequencing of the processor</a:t>
            </a:r>
          </a:p>
          <a:p>
            <a:r>
              <a:rPr lang="en-US" dirty="0" smtClean="0"/>
              <a:t>Most I/O devices are slower that the processor</a:t>
            </a:r>
          </a:p>
          <a:p>
            <a:pPr lvl="1"/>
            <a:r>
              <a:rPr lang="en-US" dirty="0" smtClean="0"/>
              <a:t>Processor must pause to wait for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– generated by some condition that occurs as a result of an instruction execution such as arithmetic overflow, division by zero, attempt to execute an illegal machine instruction and reference outsize a user’s allowed memory space</a:t>
            </a:r>
          </a:p>
          <a:p>
            <a:r>
              <a:rPr lang="en-US" dirty="0" smtClean="0"/>
              <a:t>Time – Generated by timer within the processor. This allows operating system to perform certain function on a regular basis</a:t>
            </a:r>
          </a:p>
          <a:p>
            <a:r>
              <a:rPr lang="en-US" dirty="0" smtClean="0"/>
              <a:t>I/O Generated by an I/O controller, to signal normal completion of an operation or to signal a variety of error conditions</a:t>
            </a:r>
          </a:p>
          <a:p>
            <a:r>
              <a:rPr lang="en-US" dirty="0" smtClean="0"/>
              <a:t>Hardware failure – Generated by a failure, such as power failure or memory </a:t>
            </a:r>
            <a:r>
              <a:rPr lang="en-US" dirty="0" err="1" smtClean="0"/>
              <a:t>perity</a:t>
            </a:r>
            <a:r>
              <a:rPr lang="en-US" dirty="0" smtClean="0"/>
              <a:t>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Interrupted operation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74136" y="2632669"/>
            <a:ext cx="1889090" cy="394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5006" y="2793442"/>
            <a:ext cx="1517301" cy="10651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55006" y="4444372"/>
            <a:ext cx="1517301" cy="5501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55005" y="5300469"/>
            <a:ext cx="1517301" cy="10651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3413657" y="3858568"/>
            <a:ext cx="0" cy="5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 flipH="1">
            <a:off x="3413656" y="4994520"/>
            <a:ext cx="1" cy="30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84800" y="2632669"/>
            <a:ext cx="1889090" cy="394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65670" y="2793442"/>
            <a:ext cx="1517301" cy="10651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65670" y="4444372"/>
            <a:ext cx="1517301" cy="5501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65669" y="5300469"/>
            <a:ext cx="1517301" cy="10651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24320" y="4994520"/>
            <a:ext cx="1" cy="30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15310" y="3406391"/>
            <a:ext cx="1497204" cy="1894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66035" y="3858568"/>
            <a:ext cx="1195754" cy="1014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678617" y="4004270"/>
            <a:ext cx="291403" cy="2914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41" idx="0"/>
          </p:cNvCxnSpPr>
          <p:nvPr/>
        </p:nvCxnSpPr>
        <p:spPr>
          <a:xfrm>
            <a:off x="6594559" y="4129854"/>
            <a:ext cx="998649" cy="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5628156" y="3680189"/>
            <a:ext cx="966403" cy="899329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Point of interrupt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31" idx="2"/>
            <a:endCxn id="38" idx="0"/>
          </p:cNvCxnSpPr>
          <p:nvPr/>
        </p:nvCxnSpPr>
        <p:spPr>
          <a:xfrm flipH="1">
            <a:off x="7824319" y="3858568"/>
            <a:ext cx="2" cy="14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6" idx="0"/>
          </p:cNvCxnSpPr>
          <p:nvPr/>
        </p:nvCxnSpPr>
        <p:spPr>
          <a:xfrm flipV="1">
            <a:off x="7970020" y="3406391"/>
            <a:ext cx="2193892" cy="743580"/>
          </a:xfrm>
          <a:prstGeom prst="bentConnector4">
            <a:avLst>
              <a:gd name="adj1" fmla="val 51260"/>
              <a:gd name="adj2" fmla="val 1307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" idx="2"/>
          </p:cNvCxnSpPr>
          <p:nvPr/>
        </p:nvCxnSpPr>
        <p:spPr>
          <a:xfrm rot="5400000" flipH="1">
            <a:off x="9082929" y="4219487"/>
            <a:ext cx="581023" cy="1580942"/>
          </a:xfrm>
          <a:prstGeom prst="bentConnector4">
            <a:avLst>
              <a:gd name="adj1" fmla="val -39344"/>
              <a:gd name="adj2" fmla="val 654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 Computer Architecture</a:t>
            </a:r>
          </a:p>
          <a:p>
            <a:r>
              <a:rPr lang="en-US" dirty="0" smtClean="0"/>
              <a:t>Processor and architecture</a:t>
            </a:r>
          </a:p>
          <a:p>
            <a:r>
              <a:rPr lang="en-US" dirty="0" smtClean="0"/>
              <a:t>RAM and storage</a:t>
            </a:r>
          </a:p>
          <a:p>
            <a:r>
              <a:rPr lang="en-US" dirty="0" smtClean="0"/>
              <a:t>Communication (UART, I2C, etc.)</a:t>
            </a:r>
          </a:p>
          <a:p>
            <a:r>
              <a:rPr lang="en-US" dirty="0" smtClean="0"/>
              <a:t>Global Architecture</a:t>
            </a:r>
          </a:p>
          <a:p>
            <a:r>
              <a:rPr lang="en-US" dirty="0" smtClean="0"/>
              <a:t>Software components of global 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r>
              <a:rPr lang="en-US" dirty="0" smtClean="0"/>
              <a:t>Memory speed</a:t>
            </a:r>
          </a:p>
          <a:p>
            <a:r>
              <a:rPr lang="en-US" dirty="0" smtClean="0"/>
              <a:t>Select best memories for different occasions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 with and without interrupts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2746692" cy="823912"/>
          </a:xfrm>
        </p:spPr>
        <p:txBody>
          <a:bodyPr/>
          <a:lstStyle/>
          <a:p>
            <a:r>
              <a:rPr lang="en-US" dirty="0" smtClean="0"/>
              <a:t>Without interrupts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3987483"/>
            <a:ext cx="2672080" cy="823912"/>
          </a:xfrm>
        </p:spPr>
        <p:txBody>
          <a:bodyPr/>
          <a:lstStyle/>
          <a:p>
            <a:r>
              <a:rPr lang="en-US" smtClean="0"/>
              <a:t>With interrupts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8335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02270" y="2895759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W8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892715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886650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80585" y="2895759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898893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892828" y="289575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8886763" y="2895759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W8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9880698" y="2895759"/>
            <a:ext cx="6096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10490298" y="1134904"/>
            <a:ext cx="1290320" cy="100584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Interrupt task</a:t>
            </a:r>
            <a:endParaRPr lang="en-US"/>
          </a:p>
        </p:txBody>
      </p: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>
            <a:off x="1524000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7935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08380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2315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250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0185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08493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502428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496363" y="320055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14400" y="529351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908335" y="529351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24000" y="559831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7935" y="559831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02270" y="5293678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3896205" y="5293678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11870" y="5598478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5805" y="5598478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86650" y="529351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5880585" y="529351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96250" y="559831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90185" y="559831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903508" y="5293519"/>
            <a:ext cx="609600" cy="609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6558533" y="3896519"/>
            <a:ext cx="1290320" cy="100584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Interrupt received</a:t>
            </a:r>
            <a:endParaRPr lang="en-US" dirty="0"/>
          </a:p>
        </p:txBody>
      </p:sp>
      <p:sp>
        <p:nvSpPr>
          <p:cNvPr id="46" name="Snip Single Corner Rectangle 45"/>
          <p:cNvSpPr/>
          <p:nvPr/>
        </p:nvSpPr>
        <p:spPr>
          <a:xfrm>
            <a:off x="9496363" y="3896122"/>
            <a:ext cx="1290320" cy="100584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Interrupt task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92828" y="5293519"/>
            <a:ext cx="609600" cy="609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08493" y="5598319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02428" y="5598955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886763" y="5294314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496363" y="5598160"/>
            <a:ext cx="3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880698" y="5293519"/>
            <a:ext cx="609600" cy="609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5" idx="1"/>
          </p:cNvCxnSpPr>
          <p:nvPr/>
        </p:nvCxnSpPr>
        <p:spPr>
          <a:xfrm>
            <a:off x="7203693" y="4902359"/>
            <a:ext cx="0" cy="2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</p:cNvCxnSpPr>
          <p:nvPr/>
        </p:nvCxnSpPr>
        <p:spPr>
          <a:xfrm flipH="1">
            <a:off x="8412480" y="4399042"/>
            <a:ext cx="1083883" cy="89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0490298" y="2140744"/>
            <a:ext cx="645161" cy="59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interrupt processing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9120" y="23815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Device controller or other </a:t>
            </a:r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system hardware </a:t>
            </a:r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issues an interrupt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5120" y="23815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Processor finishes execution of current instruction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51120" y="23815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Processor </a:t>
            </a:r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signals acknowledgement of interrupt 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37120" y="23815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Processor pushes PSW and PC onto </a:t>
            </a:r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control stack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23120" y="23815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Processor pushes PSW and PC onto </a:t>
            </a:r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control stack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9120" y="4108768"/>
            <a:ext cx="1838960" cy="10423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Processor loads new PC value based on interrupt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65120" y="4108768"/>
            <a:ext cx="1838960" cy="1042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Save reminder of process </a:t>
            </a:r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state information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51120" y="4108768"/>
            <a:ext cx="1838960" cy="1042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Avenir Next Medium" charset="0"/>
                <a:ea typeface="Avenir Next Medium" charset="0"/>
                <a:cs typeface="Avenir Next Medium" charset="0"/>
              </a:rPr>
              <a:t>Process interrupt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437120" y="4108768"/>
            <a:ext cx="1838960" cy="1042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Restore process state information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723120" y="4108768"/>
            <a:ext cx="1838960" cy="10423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enir Next Medium" charset="0"/>
                <a:ea typeface="Avenir Next Medium" charset="0"/>
                <a:cs typeface="Avenir Next Medium" charset="0"/>
              </a:rPr>
              <a:t>Restore old PSW and PC</a:t>
            </a:r>
            <a:endParaRPr lang="en-US" sz="140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2418080" y="29027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4704080" y="29027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1"/>
          </p:cNvCxnSpPr>
          <p:nvPr/>
        </p:nvCxnSpPr>
        <p:spPr>
          <a:xfrm>
            <a:off x="6990080" y="29027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9276080" y="29027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13" idx="0"/>
          </p:cNvCxnSpPr>
          <p:nvPr/>
        </p:nvCxnSpPr>
        <p:spPr>
          <a:xfrm rot="5400000">
            <a:off x="5728176" y="-805656"/>
            <a:ext cx="684848" cy="914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4" idx="1"/>
          </p:cNvCxnSpPr>
          <p:nvPr/>
        </p:nvCxnSpPr>
        <p:spPr>
          <a:xfrm>
            <a:off x="2418080" y="46299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>
            <a:off x="4704080" y="46299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6" idx="1"/>
          </p:cNvCxnSpPr>
          <p:nvPr/>
        </p:nvCxnSpPr>
        <p:spPr>
          <a:xfrm>
            <a:off x="6990080" y="46299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7" idx="1"/>
          </p:cNvCxnSpPr>
          <p:nvPr/>
        </p:nvCxnSpPr>
        <p:spPr>
          <a:xfrm>
            <a:off x="9276080" y="4629944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Single Corner Rectangle 38"/>
          <p:cNvSpPr/>
          <p:nvPr/>
        </p:nvSpPr>
        <p:spPr>
          <a:xfrm>
            <a:off x="9723120" y="5496560"/>
            <a:ext cx="1940560" cy="125984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966960" y="5672295"/>
            <a:ext cx="1386840" cy="3830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venir Next Medium" charset="0"/>
                <a:ea typeface="Avenir Next Medium" charset="0"/>
                <a:cs typeface="Avenir Next Medium" charset="0"/>
              </a:rPr>
              <a:t>hardware</a:t>
            </a:r>
            <a:endParaRPr lang="en-US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966960" y="6231095"/>
            <a:ext cx="1386840" cy="38306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Medium" charset="0"/>
                <a:ea typeface="Avenir Next Medium" charset="0"/>
                <a:cs typeface="Avenir Next Medium" charset="0"/>
              </a:rPr>
              <a:t>software</a:t>
            </a:r>
            <a:endParaRPr lang="en-US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has more than one program to execute</a:t>
            </a:r>
          </a:p>
          <a:p>
            <a:r>
              <a:rPr lang="en-US" dirty="0" smtClean="0"/>
              <a:t>The sequence in which programs are executed depend on their relative priority and whether they are waiting for I/O</a:t>
            </a:r>
          </a:p>
          <a:p>
            <a:r>
              <a:rPr lang="en-US" dirty="0" smtClean="0"/>
              <a:t>After an interrupt handler completes control may not return to the program that was executing at the time of the interrupt</a:t>
            </a:r>
          </a:p>
        </p:txBody>
      </p:sp>
    </p:spTree>
    <p:extLst>
      <p:ext uri="{BB962C8B-B14F-4D97-AF65-F5344CB8AC3E}">
        <p14:creationId xmlns:p14="http://schemas.microsoft.com/office/powerpoint/2010/main" val="5071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and X86-64 – used in PC platforms and some embedded systems</a:t>
            </a:r>
          </a:p>
          <a:p>
            <a:r>
              <a:rPr lang="en-US" dirty="0" smtClean="0"/>
              <a:t>ARM – Most used and popular these days</a:t>
            </a:r>
          </a:p>
          <a:p>
            <a:r>
              <a:rPr lang="en-US" dirty="0" smtClean="0"/>
              <a:t>PowerPC – RTOS, industrial applications</a:t>
            </a:r>
          </a:p>
          <a:p>
            <a:r>
              <a:rPr lang="en-US" dirty="0" smtClean="0"/>
              <a:t>MIPS – network applications</a:t>
            </a:r>
          </a:p>
          <a:p>
            <a:r>
              <a:rPr lang="en-US" dirty="0" err="1" smtClean="0"/>
              <a:t>SuperH</a:t>
            </a:r>
            <a:r>
              <a:rPr lang="en-US" dirty="0" smtClean="0"/>
              <a:t> – set top boxes and multimedia applications</a:t>
            </a:r>
          </a:p>
          <a:p>
            <a:r>
              <a:rPr lang="en-US" dirty="0" err="1" smtClean="0"/>
              <a:t>Blackfin</a:t>
            </a:r>
            <a:r>
              <a:rPr lang="en-US" dirty="0" smtClean="0"/>
              <a:t> – DSP architecture</a:t>
            </a:r>
          </a:p>
          <a:p>
            <a:r>
              <a:rPr lang="en-US" dirty="0" err="1" smtClean="0"/>
              <a:t>Microblaze</a:t>
            </a:r>
            <a:r>
              <a:rPr lang="en-US" dirty="0" smtClean="0"/>
              <a:t> – soft-core for Xilinx FPGA</a:t>
            </a:r>
          </a:p>
          <a:p>
            <a:r>
              <a:rPr lang="en-US" dirty="0" err="1" smtClean="0"/>
              <a:t>Coldfile</a:t>
            </a:r>
            <a:r>
              <a:rPr lang="en-US" dirty="0" smtClean="0"/>
              <a:t>, Score, Tile, </a:t>
            </a:r>
            <a:r>
              <a:rPr lang="en-US" dirty="0" err="1" smtClean="0"/>
              <a:t>Xtensa</a:t>
            </a:r>
            <a:r>
              <a:rPr lang="en-US" dirty="0" smtClean="0"/>
              <a:t>, </a:t>
            </a:r>
            <a:r>
              <a:rPr lang="en-US" dirty="0" err="1" smtClean="0"/>
              <a:t>Cris</a:t>
            </a:r>
            <a:r>
              <a:rPr lang="en-US" dirty="0" smtClean="0"/>
              <a:t>, FRV, AVR, M32R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playing with a simple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CPU-OS Simulator</a:t>
            </a:r>
          </a:p>
          <a:p>
            <a:r>
              <a:rPr lang="en-US" dirty="0" smtClean="0"/>
              <a:t>Check video of the software- </a:t>
            </a: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=NMvzN9Jv9WM</a:t>
            </a:r>
          </a:p>
        </p:txBody>
      </p:sp>
    </p:spTree>
    <p:extLst>
      <p:ext uri="{BB962C8B-B14F-4D97-AF65-F5344CB8AC3E}">
        <p14:creationId xmlns:p14="http://schemas.microsoft.com/office/powerpoint/2010/main" val="132235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access time, greater cost per bit</a:t>
            </a:r>
          </a:p>
          <a:p>
            <a:r>
              <a:rPr lang="en-US" dirty="0" smtClean="0"/>
              <a:t>Greater capacity, smaller cost per bit</a:t>
            </a:r>
          </a:p>
          <a:p>
            <a:r>
              <a:rPr lang="en-US" dirty="0" smtClean="0"/>
              <a:t>Greater capacity, slower access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</a:t>
            </a:r>
            <a:r>
              <a:rPr lang="en-US" dirty="0" err="1" smtClean="0"/>
              <a:t>Hieararchy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9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7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Outboard (Secondary)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Auxiliary memory</a:t>
            </a:r>
          </a:p>
          <a:p>
            <a:r>
              <a:rPr lang="en-US" dirty="0" smtClean="0"/>
              <a:t>External</a:t>
            </a:r>
          </a:p>
          <a:p>
            <a:r>
              <a:rPr lang="en-US" dirty="0" smtClean="0"/>
              <a:t>Nonvolatile</a:t>
            </a:r>
          </a:p>
          <a:p>
            <a:r>
              <a:rPr lang="en-US" dirty="0" smtClean="0"/>
              <a:t>Used to store program and data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live you must have a 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speed is faster than the memory access speed</a:t>
            </a:r>
          </a:p>
          <a:p>
            <a:r>
              <a:rPr lang="en-US" dirty="0" smtClean="0"/>
              <a:t>Exploit the principle of locality with a small fast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78280" y="3572828"/>
            <a:ext cx="149352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5080" y="3572828"/>
            <a:ext cx="149352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615680" y="3048793"/>
            <a:ext cx="2397760" cy="1901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971800" y="3999548"/>
            <a:ext cx="2113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6578600" y="3999547"/>
            <a:ext cx="20370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3676382"/>
            <a:ext cx="2037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 or word transfer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4800" y="3676381"/>
            <a:ext cx="203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principles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copy of a portion of main memory</a:t>
            </a:r>
          </a:p>
          <a:p>
            <a:r>
              <a:rPr lang="en-US" dirty="0" smtClean="0"/>
              <a:t>Processor first checks cache</a:t>
            </a:r>
          </a:p>
          <a:p>
            <a:r>
              <a:rPr lang="en-US" dirty="0" smtClean="0"/>
              <a:t>If desired data item not found, relevant block of memory read into cache</a:t>
            </a:r>
          </a:p>
          <a:p>
            <a:r>
              <a:rPr lang="en-US" dirty="0" smtClean="0"/>
              <a:t>Because of locality of reference, it is likely that future memory references are in that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Cache/Main memory structure</a:t>
            </a:r>
            <a:endParaRPr lang="en-US" dirty="0"/>
          </a:p>
        </p:txBody>
      </p:sp>
      <p:pic>
        <p:nvPicPr>
          <p:cNvPr id="4" name="Content Placeholder 3" descr="Fig01_17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10"/>
          <a:stretch/>
        </p:blipFill>
        <p:spPr>
          <a:xfrm>
            <a:off x="2441652" y="1361440"/>
            <a:ext cx="7308696" cy="5293360"/>
          </a:xfrm>
        </p:spPr>
      </p:pic>
    </p:spTree>
    <p:extLst>
      <p:ext uri="{BB962C8B-B14F-4D97-AF65-F5344CB8AC3E}">
        <p14:creationId xmlns:p14="http://schemas.microsoft.com/office/powerpoint/2010/main" val="3115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 operation</a:t>
            </a:r>
            <a:endParaRPr lang="en-US" dirty="0"/>
          </a:p>
        </p:txBody>
      </p:sp>
      <p:pic>
        <p:nvPicPr>
          <p:cNvPr id="4" name="Content Placeholder 3" descr="Fig01_18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27"/>
          <a:stretch/>
        </p:blipFill>
        <p:spPr>
          <a:xfrm>
            <a:off x="3548380" y="1392853"/>
            <a:ext cx="5095240" cy="5269554"/>
          </a:xfrm>
        </p:spPr>
      </p:pic>
    </p:spTree>
    <p:extLst>
      <p:ext uri="{BB962C8B-B14F-4D97-AF65-F5344CB8AC3E}">
        <p14:creationId xmlns:p14="http://schemas.microsoft.com/office/powerpoint/2010/main" val="21070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</a:p>
          <a:p>
            <a:pPr lvl="1"/>
            <a:r>
              <a:rPr lang="en-US" dirty="0" smtClean="0"/>
              <a:t>Even small caches have significant impact on performance</a:t>
            </a:r>
          </a:p>
          <a:p>
            <a:r>
              <a:rPr lang="en-US" dirty="0" smtClean="0"/>
              <a:t>Block size</a:t>
            </a:r>
          </a:p>
          <a:p>
            <a:pPr lvl="1"/>
            <a:r>
              <a:rPr lang="en-US" dirty="0" smtClean="0"/>
              <a:t>The unit of data exchanged between cache and main memory</a:t>
            </a:r>
          </a:p>
          <a:p>
            <a:pPr lvl="1"/>
            <a:r>
              <a:rPr lang="en-US" dirty="0" smtClean="0"/>
              <a:t>Larger block size yields more hits until probability of using newly fetched data becomes less than the </a:t>
            </a:r>
            <a:r>
              <a:rPr lang="en-US" dirty="0" err="1" smtClean="0"/>
              <a:t>pribability</a:t>
            </a:r>
            <a:r>
              <a:rPr lang="en-US" dirty="0" smtClean="0"/>
              <a:t> of reusing data that have to be moved out of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</a:t>
            </a:r>
          </a:p>
          <a:p>
            <a:pPr lvl="1"/>
            <a:r>
              <a:rPr lang="en-US" dirty="0" smtClean="0"/>
              <a:t>Determines which cache location from the block will occupy</a:t>
            </a:r>
          </a:p>
          <a:p>
            <a:r>
              <a:rPr lang="en-US" dirty="0" smtClean="0"/>
              <a:t>Replacement algorithm</a:t>
            </a:r>
          </a:p>
          <a:p>
            <a:pPr lvl="1"/>
            <a:r>
              <a:rPr lang="en-US" dirty="0" smtClean="0"/>
              <a:t>Chooses which block to replace</a:t>
            </a:r>
          </a:p>
          <a:p>
            <a:pPr lvl="1"/>
            <a:r>
              <a:rPr lang="en-US" dirty="0" smtClean="0"/>
              <a:t>Least-recently-used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policy</a:t>
            </a:r>
          </a:p>
          <a:p>
            <a:pPr lvl="1"/>
            <a:r>
              <a:rPr lang="en-US" dirty="0" smtClean="0"/>
              <a:t>Dictates when the memory write operation takes place</a:t>
            </a:r>
          </a:p>
          <a:p>
            <a:pPr lvl="1"/>
            <a:r>
              <a:rPr lang="en-US" dirty="0" smtClean="0"/>
              <a:t>Can occur every time the block is updated</a:t>
            </a:r>
          </a:p>
          <a:p>
            <a:pPr lvl="1"/>
            <a:r>
              <a:rPr lang="en-US" dirty="0" smtClean="0"/>
              <a:t>Can occur when the block is replaced</a:t>
            </a:r>
          </a:p>
          <a:p>
            <a:pPr lvl="2"/>
            <a:r>
              <a:rPr lang="en-US" dirty="0" smtClean="0"/>
              <a:t>Minimize write operations</a:t>
            </a:r>
          </a:p>
          <a:p>
            <a:pPr lvl="2"/>
            <a:r>
              <a:rPr lang="en-US" dirty="0" smtClean="0"/>
              <a:t>Leave main memory in an obsolete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computer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10294" y="2090056"/>
            <a:ext cx="2371411" cy="1487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2388" y="2090056"/>
            <a:ext cx="2371411" cy="14871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090056"/>
            <a:ext cx="2371411" cy="14871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1" y="3795710"/>
            <a:ext cx="10515598" cy="545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Controllers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8200" y="4559386"/>
            <a:ext cx="2371411" cy="3717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 Drive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10294" y="4651496"/>
            <a:ext cx="2371412" cy="3717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 devices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82387" y="4651496"/>
            <a:ext cx="2371412" cy="3717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 devices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3209611" y="2833634"/>
            <a:ext cx="1700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7281705" y="2833634"/>
            <a:ext cx="1700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>
            <a:off x="6096000" y="3577212"/>
            <a:ext cx="0" cy="218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H="1" flipV="1">
            <a:off x="2023905" y="4340888"/>
            <a:ext cx="1" cy="218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9" idx="2"/>
          </p:cNvCxnSpPr>
          <p:nvPr/>
        </p:nvCxnSpPr>
        <p:spPr>
          <a:xfrm flipV="1">
            <a:off x="6096000" y="4340888"/>
            <a:ext cx="0" cy="3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</p:cNvCxnSpPr>
          <p:nvPr/>
        </p:nvCxnSpPr>
        <p:spPr>
          <a:xfrm flipV="1">
            <a:off x="10168093" y="4340888"/>
            <a:ext cx="0" cy="310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Subdiving</a:t>
            </a:r>
            <a:r>
              <a:rPr lang="en-US" dirty="0" smtClean="0"/>
              <a:t> memory to accommodate multiple processes</a:t>
            </a:r>
          </a:p>
          <a:p>
            <a:r>
              <a:rPr lang="en-US" dirty="0" smtClean="0"/>
              <a:t>Memory needs to be allocated to ensure a reasonable supply of ready processes to consume available processor time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does not know where the program will be placed in memory when it is executed</a:t>
            </a:r>
          </a:p>
          <a:p>
            <a:r>
              <a:rPr lang="en-US" dirty="0" smtClean="0"/>
              <a:t>While the program is executing, it may be slapped to disk and returned to main memory at different location</a:t>
            </a:r>
          </a:p>
          <a:p>
            <a:r>
              <a:rPr lang="en-US" dirty="0" smtClean="0"/>
              <a:t>Memory references must be translated in the code to actual physical memory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4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requirement</a:t>
            </a:r>
            <a:endParaRPr lang="en-US" dirty="0"/>
          </a:p>
        </p:txBody>
      </p:sp>
      <p:pic>
        <p:nvPicPr>
          <p:cNvPr id="4" name="Content Placeholder 3" descr="Fig07_01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36"/>
          <a:stretch/>
        </p:blipFill>
        <p:spPr>
          <a:xfrm>
            <a:off x="2835820" y="1534160"/>
            <a:ext cx="6520360" cy="5151120"/>
          </a:xfrm>
        </p:spPr>
      </p:pic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Processes should not be able to reference memory locations in another process without permission</a:t>
            </a:r>
          </a:p>
          <a:p>
            <a:pPr lvl="1"/>
            <a:r>
              <a:rPr lang="en-US" dirty="0" smtClean="0"/>
              <a:t>Impossible to check absolute addresses at compile time</a:t>
            </a:r>
          </a:p>
          <a:p>
            <a:pPr lvl="1"/>
            <a:r>
              <a:rPr lang="en-US" dirty="0" smtClean="0"/>
              <a:t>Must be checked at run time</a:t>
            </a:r>
          </a:p>
          <a:p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Allow several processes to access the same portion of memory</a:t>
            </a:r>
          </a:p>
          <a:p>
            <a:pPr lvl="1"/>
            <a:r>
              <a:rPr lang="en-US" dirty="0" smtClean="0"/>
              <a:t>Better to allow each process access to the same copy of the program rather than have their own separate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organization</a:t>
            </a:r>
          </a:p>
          <a:p>
            <a:pPr lvl="1"/>
            <a:r>
              <a:rPr lang="en-US" dirty="0" smtClean="0"/>
              <a:t>Programs are written in modules</a:t>
            </a:r>
          </a:p>
          <a:p>
            <a:pPr lvl="1"/>
            <a:r>
              <a:rPr lang="en-US" dirty="0" smtClean="0"/>
              <a:t>Modules can be written and compiled independently</a:t>
            </a:r>
          </a:p>
          <a:p>
            <a:pPr lvl="1"/>
            <a:r>
              <a:rPr lang="en-US" dirty="0" smtClean="0"/>
              <a:t>Different degrees of protection given to modules (read-only, execute-only)</a:t>
            </a:r>
          </a:p>
          <a:p>
            <a:pPr lvl="1"/>
            <a:r>
              <a:rPr lang="en-US" dirty="0" smtClean="0"/>
              <a:t>Share modules among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organization</a:t>
            </a:r>
          </a:p>
          <a:p>
            <a:pPr lvl="1"/>
            <a:r>
              <a:rPr lang="en-US" dirty="0" smtClean="0"/>
              <a:t>Memory available for a program plus its data may be insufficient</a:t>
            </a:r>
          </a:p>
          <a:p>
            <a:pPr lvl="2"/>
            <a:r>
              <a:rPr lang="en-US" dirty="0" smtClean="0"/>
              <a:t>Overlaying allows various modules to be assigned to the same region of memory</a:t>
            </a:r>
          </a:p>
          <a:p>
            <a:pPr lvl="1"/>
            <a:r>
              <a:rPr lang="en-US" dirty="0" smtClean="0"/>
              <a:t>Programmer doesn’t know how much space will be available at the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2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Equal-size partitions</a:t>
            </a:r>
          </a:p>
          <a:p>
            <a:pPr lvl="1"/>
            <a:r>
              <a:rPr lang="en-US" dirty="0" smtClean="0"/>
              <a:t>Any process whose size is less than or equal to the partition size can be loaded into an available partition</a:t>
            </a:r>
          </a:p>
          <a:p>
            <a:pPr lvl="1"/>
            <a:r>
              <a:rPr lang="en-US" dirty="0" smtClean="0"/>
              <a:t>If all partitions are full, the operating system can swap a process out of a partition</a:t>
            </a:r>
          </a:p>
          <a:p>
            <a:pPr lvl="1"/>
            <a:r>
              <a:rPr lang="en-US" dirty="0" smtClean="0"/>
              <a:t>A program may not fit in a partition. The programmer must design the program with overlays</a:t>
            </a:r>
          </a:p>
          <a:p>
            <a:pPr lvl="1"/>
            <a:r>
              <a:rPr lang="en-US" dirty="0" smtClean="0"/>
              <a:t>Main memory use is inefficient. Any program no matter how small, occupies an entire partition (This is called internal fragmentation)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2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040" y="1715136"/>
            <a:ext cx="10398760" cy="3108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7904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3126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8348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3570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8792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4014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682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4</a:t>
            </a:r>
            <a:r>
              <a:rPr lang="en-US" dirty="0" smtClean="0"/>
              <a:t>MB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2360" y="1893888"/>
            <a:ext cx="10769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9870440" y="5222240"/>
            <a:ext cx="1483360" cy="140208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32 MB Block of memory with </a:t>
            </a:r>
            <a:r>
              <a:rPr lang="en-US" sz="1600" smtClean="0"/>
              <a:t>equal-size partitions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8964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r>
              <a:rPr lang="en-US" smtClean="0"/>
              <a:t>Fixed partitioning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040" y="1715136"/>
            <a:ext cx="10398760" cy="31089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57950" y="1893888"/>
            <a:ext cx="467868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16MB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01770" y="1893888"/>
            <a:ext cx="2239009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smtClean="0"/>
              <a:t>MB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54530" y="1893888"/>
            <a:ext cx="51054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2MB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6820" y="1893888"/>
            <a:ext cx="51054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smtClean="0"/>
              <a:t>MB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82240" y="1918336"/>
            <a:ext cx="1102360" cy="27025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4MB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9870440" y="5222240"/>
            <a:ext cx="1483360" cy="140208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32 MB Block of memory with non equal-size partitions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164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Equal-size</a:t>
            </a:r>
          </a:p>
          <a:p>
            <a:pPr lvl="1"/>
            <a:r>
              <a:rPr lang="en-US" dirty="0" smtClean="0"/>
              <a:t>Placement is trivial</a:t>
            </a:r>
          </a:p>
          <a:p>
            <a:r>
              <a:rPr lang="en-US" dirty="0" smtClean="0"/>
              <a:t>Unequal-size</a:t>
            </a:r>
          </a:p>
          <a:p>
            <a:pPr lvl="1"/>
            <a:r>
              <a:rPr lang="en-US" dirty="0" smtClean="0"/>
              <a:t>Can assign each process to the smallest partition within which it will fit</a:t>
            </a:r>
          </a:p>
          <a:p>
            <a:pPr lvl="1"/>
            <a:r>
              <a:rPr lang="en-US" dirty="0" smtClean="0"/>
              <a:t>Queue for each partition</a:t>
            </a:r>
          </a:p>
          <a:p>
            <a:pPr lvl="1"/>
            <a:r>
              <a:rPr lang="en-US" dirty="0" smtClean="0"/>
              <a:t>Processes are signed in such a way as to minimize wasted memory within a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The action making brain of the computer</a:t>
            </a:r>
          </a:p>
          <a:p>
            <a:r>
              <a:rPr lang="en-US" dirty="0" smtClean="0"/>
              <a:t>RAM – Holds the information that is required to execute certain number of actions. After turning the power down this memory is reset to initial state (erased). It is extremely fast.</a:t>
            </a:r>
          </a:p>
          <a:p>
            <a:r>
              <a:rPr lang="en-US" dirty="0" smtClean="0"/>
              <a:t>ROM – The long-lasting memory of the computer. It is volatile (on power down it is not erased). It is slow compared to RAM.</a:t>
            </a:r>
          </a:p>
          <a:p>
            <a:r>
              <a:rPr lang="en-US" dirty="0" smtClean="0"/>
              <a:t>IO Controllers – All the peripheral devices of a computer systems such as mice, keyboard, displays, etc. They are connected to the CPU using different communication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pic>
        <p:nvPicPr>
          <p:cNvPr id="4" name="Content Placeholder 3" descr="Fig07_03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437"/>
          <a:stretch/>
        </p:blipFill>
        <p:spPr>
          <a:xfrm>
            <a:off x="2030209" y="1548448"/>
            <a:ext cx="8131581" cy="5219514"/>
          </a:xfrm>
        </p:spPr>
      </p:pic>
    </p:spTree>
    <p:extLst>
      <p:ext uri="{BB962C8B-B14F-4D97-AF65-F5344CB8AC3E}">
        <p14:creationId xmlns:p14="http://schemas.microsoft.com/office/powerpoint/2010/main" val="1471398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of variable length and number</a:t>
            </a:r>
          </a:p>
          <a:p>
            <a:r>
              <a:rPr lang="en-US" dirty="0" smtClean="0"/>
              <a:t>Process is allocated exactly as much memory is required</a:t>
            </a:r>
          </a:p>
          <a:p>
            <a:r>
              <a:rPr lang="en-US" dirty="0" smtClean="0"/>
              <a:t>Eventually get holes in the memory. This is called external fragmentation</a:t>
            </a:r>
          </a:p>
          <a:p>
            <a:r>
              <a:rPr lang="en-US" dirty="0" smtClean="0"/>
              <a:t>Must use compaction to shift processes so they are contiguous and all free memory is in one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7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pic>
        <p:nvPicPr>
          <p:cNvPr id="4" name="Content Placeholder 3" descr="Fig07_04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541" y="1793240"/>
            <a:ext cx="8198918" cy="3938587"/>
          </a:xfrm>
        </p:spPr>
      </p:pic>
    </p:spTree>
    <p:extLst>
      <p:ext uri="{BB962C8B-B14F-4D97-AF65-F5344CB8AC3E}">
        <p14:creationId xmlns:p14="http://schemas.microsoft.com/office/powerpoint/2010/main" val="2041641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pic>
        <p:nvPicPr>
          <p:cNvPr id="4" name="Content Placeholder 3" descr="Fig07_04b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714"/>
          <a:stretch/>
        </p:blipFill>
        <p:spPr>
          <a:xfrm>
            <a:off x="1684293" y="1976120"/>
            <a:ext cx="8823413" cy="4147701"/>
          </a:xfrm>
        </p:spPr>
      </p:pic>
    </p:spTree>
    <p:extLst>
      <p:ext uri="{BB962C8B-B14F-4D97-AF65-F5344CB8AC3E}">
        <p14:creationId xmlns:p14="http://schemas.microsoft.com/office/powerpoint/2010/main" val="18804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must decide which free block to allocate to a process</a:t>
            </a:r>
          </a:p>
          <a:p>
            <a:r>
              <a:rPr lang="en-US" dirty="0" smtClean="0"/>
              <a:t>Best-fit algorithm</a:t>
            </a:r>
          </a:p>
          <a:p>
            <a:pPr lvl="1"/>
            <a:r>
              <a:rPr lang="en-US" dirty="0" smtClean="0"/>
              <a:t>Chooses the block that is closest in size to the request</a:t>
            </a:r>
          </a:p>
          <a:p>
            <a:pPr lvl="1"/>
            <a:r>
              <a:rPr lang="en-US" dirty="0" smtClean="0"/>
              <a:t>Worst performer overall</a:t>
            </a:r>
          </a:p>
          <a:p>
            <a:pPr lvl="1"/>
            <a:r>
              <a:rPr lang="en-US" dirty="0" smtClean="0"/>
              <a:t>Since smallest block is found for the process, the smallest amount of fragmentation is left</a:t>
            </a:r>
          </a:p>
          <a:p>
            <a:pPr lvl="1"/>
            <a:r>
              <a:rPr lang="en-US" dirty="0" smtClean="0"/>
              <a:t>Memory compaction must be done more often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807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First-fit algorithm</a:t>
            </a:r>
          </a:p>
          <a:p>
            <a:pPr lvl="1"/>
            <a:r>
              <a:rPr lang="en-US" dirty="0" smtClean="0"/>
              <a:t>Scans memory from the beginning and chooses the first available clock that is large enough</a:t>
            </a:r>
          </a:p>
          <a:p>
            <a:pPr lvl="1"/>
            <a:r>
              <a:rPr lang="en-US" dirty="0" smtClean="0"/>
              <a:t>Fastest</a:t>
            </a:r>
          </a:p>
          <a:p>
            <a:pPr lvl="1"/>
            <a:r>
              <a:rPr lang="en-US" dirty="0" smtClean="0"/>
              <a:t>May have many process loaded in the front end of memory that must be searched over when trying to find a free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0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Next-fit algorithm</a:t>
            </a:r>
          </a:p>
          <a:p>
            <a:pPr lvl="1"/>
            <a:r>
              <a:rPr lang="en-US" dirty="0" smtClean="0"/>
              <a:t>Scans memory from the location of the last placement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ofter</a:t>
            </a:r>
            <a:r>
              <a:rPr lang="en-US" dirty="0" smtClean="0"/>
              <a:t> allocates a block of memory at the end of memory where the largest block is found</a:t>
            </a:r>
          </a:p>
          <a:p>
            <a:pPr lvl="1"/>
            <a:r>
              <a:rPr lang="en-US" dirty="0" smtClean="0"/>
              <a:t>The largest block of memory is broken up into smaller blocks</a:t>
            </a:r>
          </a:p>
          <a:p>
            <a:pPr lvl="1"/>
            <a:r>
              <a:rPr lang="en-US" dirty="0" smtClean="0"/>
              <a:t>Compaction is required to obtain a large block at the end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67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</a:t>
            </a:r>
            <a:endParaRPr lang="en-US" dirty="0"/>
          </a:p>
        </p:txBody>
      </p:sp>
      <p:pic>
        <p:nvPicPr>
          <p:cNvPr id="4" name="Content Placeholder 3" descr="Fig07_05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345"/>
          <a:stretch/>
        </p:blipFill>
        <p:spPr>
          <a:xfrm>
            <a:off x="3626939" y="1356907"/>
            <a:ext cx="4938122" cy="5196293"/>
          </a:xfrm>
        </p:spPr>
      </p:pic>
    </p:spTree>
    <p:extLst>
      <p:ext uri="{BB962C8B-B14F-4D97-AF65-F5344CB8AC3E}">
        <p14:creationId xmlns:p14="http://schemas.microsoft.com/office/powerpoint/2010/main" val="174305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space available is treated as a single block of 2U</a:t>
            </a:r>
          </a:p>
          <a:p>
            <a:r>
              <a:rPr lang="en-US" dirty="0" smtClean="0"/>
              <a:t>If a request of size such as 2U-1 &lt; s &lt;= 2U, entire block is allocated</a:t>
            </a:r>
          </a:p>
          <a:p>
            <a:pPr lvl="1"/>
            <a:r>
              <a:rPr lang="en-US" dirty="0" smtClean="0"/>
              <a:t>Otherwise block is split into two equal buddies</a:t>
            </a:r>
          </a:p>
          <a:p>
            <a:pPr lvl="1"/>
            <a:r>
              <a:rPr lang="en-US" dirty="0" smtClean="0"/>
              <a:t>Process continues until smallest block greater than or equal to the requested size is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49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Buddy</a:t>
            </a:r>
            <a:endParaRPr lang="en-US" dirty="0"/>
          </a:p>
        </p:txBody>
      </p:sp>
      <p:pic>
        <p:nvPicPr>
          <p:cNvPr id="4" name="Content Placeholder 3" descr="Fig07_06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281"/>
          <a:stretch/>
        </p:blipFill>
        <p:spPr>
          <a:xfrm>
            <a:off x="1889922" y="1798320"/>
            <a:ext cx="8412156" cy="4907280"/>
          </a:xfrm>
        </p:spPr>
      </p:pic>
    </p:spTree>
    <p:extLst>
      <p:ext uri="{BB962C8B-B14F-4D97-AF65-F5344CB8AC3E}">
        <p14:creationId xmlns:p14="http://schemas.microsoft.com/office/powerpoint/2010/main" val="7629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program is loaded into memory the absolute memory locations are determined</a:t>
            </a:r>
          </a:p>
          <a:p>
            <a:r>
              <a:rPr lang="en-US" dirty="0" smtClean="0"/>
              <a:t>A process my occupy different partitions which means different absolute memory locations during execution (from swapping )</a:t>
            </a:r>
          </a:p>
          <a:p>
            <a:r>
              <a:rPr lang="en-US" dirty="0" smtClean="0"/>
              <a:t>Compaction will also cause a program to occupy a different partition, which means different absolute memory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0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Reference to a memory location independent of the current assignment of data to memory</a:t>
            </a:r>
          </a:p>
          <a:p>
            <a:pPr lvl="1"/>
            <a:r>
              <a:rPr lang="en-US" dirty="0" smtClean="0"/>
              <a:t>Translation must be made to the physical address</a:t>
            </a:r>
          </a:p>
          <a:p>
            <a:r>
              <a:rPr lang="en-US" dirty="0" smtClean="0"/>
              <a:t>Relative</a:t>
            </a:r>
          </a:p>
          <a:p>
            <a:pPr lvl="1"/>
            <a:r>
              <a:rPr lang="en-US" dirty="0" smtClean="0"/>
              <a:t>Address expressed as a location relative to some known point</a:t>
            </a:r>
          </a:p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The absolute address or actual location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948050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</a:t>
            </a:r>
            <a:endParaRPr lang="en-US" dirty="0"/>
          </a:p>
        </p:txBody>
      </p:sp>
      <p:pic>
        <p:nvPicPr>
          <p:cNvPr id="4" name="Content Placeholder 3" descr="Fig07_08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23"/>
          <a:stretch/>
        </p:blipFill>
        <p:spPr>
          <a:xfrm>
            <a:off x="2943341" y="1337430"/>
            <a:ext cx="6305318" cy="5520570"/>
          </a:xfrm>
        </p:spPr>
      </p:pic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used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register</a:t>
            </a:r>
          </a:p>
          <a:p>
            <a:pPr lvl="1"/>
            <a:r>
              <a:rPr lang="en-US" dirty="0" smtClean="0"/>
              <a:t>Starting address for the process</a:t>
            </a:r>
          </a:p>
          <a:p>
            <a:r>
              <a:rPr lang="en-US" dirty="0" smtClean="0"/>
              <a:t>Bounds register</a:t>
            </a:r>
          </a:p>
          <a:p>
            <a:pPr lvl="1"/>
            <a:r>
              <a:rPr lang="en-US" dirty="0" smtClean="0"/>
              <a:t>Ending location of the process</a:t>
            </a:r>
          </a:p>
          <a:p>
            <a:r>
              <a:rPr lang="en-US" dirty="0" smtClean="0"/>
              <a:t>This values are set when the process is loaded or when the process is swapped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4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used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the base register is added to a relative address to produce absolute address</a:t>
            </a:r>
          </a:p>
          <a:p>
            <a:r>
              <a:rPr lang="en-US" dirty="0" smtClean="0"/>
              <a:t>The resulting address is compared with the value in the bounds register</a:t>
            </a:r>
          </a:p>
          <a:p>
            <a:r>
              <a:rPr lang="en-US" dirty="0" smtClean="0"/>
              <a:t>If the address is not within bounds an interrupt is generated to the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1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memory into small equal fixed-size chunks and divide each process into the same size chunks</a:t>
            </a:r>
          </a:p>
          <a:p>
            <a:r>
              <a:rPr lang="en-US" dirty="0" smtClean="0"/>
              <a:t>The chunks of a process are called pages and chunks of memory are called frames</a:t>
            </a:r>
          </a:p>
          <a:p>
            <a:r>
              <a:rPr lang="en-US" dirty="0" smtClean="0"/>
              <a:t>OS maintains a page table for each process</a:t>
            </a:r>
          </a:p>
          <a:p>
            <a:pPr lvl="1"/>
            <a:r>
              <a:rPr lang="en-US" dirty="0" smtClean="0"/>
              <a:t>Contains the frame location for each page in the process</a:t>
            </a:r>
          </a:p>
          <a:p>
            <a:pPr lvl="1"/>
            <a:r>
              <a:rPr lang="en-US" dirty="0" smtClean="0"/>
              <a:t>Memory address consist of a page number and offset within the page</a:t>
            </a:r>
          </a:p>
        </p:txBody>
      </p:sp>
    </p:spTree>
    <p:extLst>
      <p:ext uri="{BB962C8B-B14F-4D97-AF65-F5344CB8AC3E}">
        <p14:creationId xmlns:p14="http://schemas.microsoft.com/office/powerpoint/2010/main" val="1683955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frames</a:t>
            </a:r>
            <a:endParaRPr lang="en-US" dirty="0"/>
          </a:p>
        </p:txBody>
      </p:sp>
      <p:pic>
        <p:nvPicPr>
          <p:cNvPr id="4" name="Content Placeholder 3" descr="Fig07_09a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175" y="1503680"/>
            <a:ext cx="8919650" cy="5237124"/>
          </a:xfrm>
        </p:spPr>
      </p:pic>
    </p:spTree>
    <p:extLst>
      <p:ext uri="{BB962C8B-B14F-4D97-AF65-F5344CB8AC3E}">
        <p14:creationId xmlns:p14="http://schemas.microsoft.com/office/powerpoint/2010/main" val="369429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frames</a:t>
            </a:r>
            <a:endParaRPr lang="en-US" dirty="0"/>
          </a:p>
        </p:txBody>
      </p:sp>
      <p:pic>
        <p:nvPicPr>
          <p:cNvPr id="4" name="Content Placeholder 3" descr="Fig09b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54"/>
          <a:stretch/>
        </p:blipFill>
        <p:spPr>
          <a:xfrm>
            <a:off x="2073164" y="1549400"/>
            <a:ext cx="8045671" cy="4973320"/>
          </a:xfrm>
        </p:spPr>
      </p:pic>
    </p:spTree>
    <p:extLst>
      <p:ext uri="{BB962C8B-B14F-4D97-AF65-F5344CB8AC3E}">
        <p14:creationId xmlns:p14="http://schemas.microsoft.com/office/powerpoint/2010/main" val="8442066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pic>
        <p:nvPicPr>
          <p:cNvPr id="4" name="Content Placeholder 3" descr="Fig07_10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306"/>
          <a:stretch/>
        </p:blipFill>
        <p:spPr>
          <a:xfrm>
            <a:off x="1721227" y="2494281"/>
            <a:ext cx="8749545" cy="2890520"/>
          </a:xfrm>
        </p:spPr>
      </p:pic>
    </p:spTree>
    <p:extLst>
      <p:ext uri="{BB962C8B-B14F-4D97-AF65-F5344CB8AC3E}">
        <p14:creationId xmlns:p14="http://schemas.microsoft.com/office/powerpoint/2010/main" val="1240826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segments of all programs do not have to be the same length</a:t>
            </a:r>
          </a:p>
          <a:p>
            <a:r>
              <a:rPr lang="en-US" dirty="0" smtClean="0"/>
              <a:t>There is a maximum segment length</a:t>
            </a:r>
          </a:p>
          <a:p>
            <a:r>
              <a:rPr lang="en-US" dirty="0" smtClean="0"/>
              <a:t>Addressing consist of two parts – a segment number and an offset</a:t>
            </a:r>
          </a:p>
          <a:p>
            <a:r>
              <a:rPr lang="en-US" dirty="0" smtClean="0"/>
              <a:t>Since segments are not equal, segmentation is similar to dynamic partitioning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instructions that can process:</a:t>
            </a:r>
          </a:p>
          <a:p>
            <a:pPr lvl="1"/>
            <a:r>
              <a:rPr lang="en-US" dirty="0" smtClean="0"/>
              <a:t>Basic arithmetic operations</a:t>
            </a:r>
          </a:p>
          <a:p>
            <a:pPr lvl="1"/>
            <a:r>
              <a:rPr lang="en-US" dirty="0" smtClean="0"/>
              <a:t>Logical operations</a:t>
            </a:r>
          </a:p>
          <a:p>
            <a:pPr lvl="1"/>
            <a:r>
              <a:rPr lang="en-US" dirty="0" smtClean="0"/>
              <a:t>Control operations</a:t>
            </a:r>
          </a:p>
          <a:p>
            <a:pPr lvl="1"/>
            <a:r>
              <a:rPr lang="en-US" dirty="0" smtClean="0"/>
              <a:t>Input / Output operations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7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4" name="Content Placeholder 3" descr="Fig07_11.gi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64"/>
          <a:stretch/>
        </p:blipFill>
        <p:spPr>
          <a:xfrm>
            <a:off x="2317750" y="1320799"/>
            <a:ext cx="7556500" cy="5415281"/>
          </a:xfrm>
        </p:spPr>
      </p:pic>
    </p:spTree>
    <p:extLst>
      <p:ext uri="{BB962C8B-B14F-4D97-AF65-F5344CB8AC3E}">
        <p14:creationId xmlns:p14="http://schemas.microsoft.com/office/powerpoint/2010/main" val="719205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2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65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used com interfaces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Inter-integrated circuit</a:t>
            </a:r>
          </a:p>
          <a:p>
            <a:r>
              <a:rPr lang="en-US" dirty="0" smtClean="0"/>
              <a:t>SPI – Serial Peripheral Interface</a:t>
            </a:r>
          </a:p>
          <a:p>
            <a:r>
              <a:rPr lang="en-US" dirty="0" smtClean="0"/>
              <a:t>UART – Universal Asynchronous Receiver </a:t>
            </a:r>
            <a:r>
              <a:rPr lang="en-US" dirty="0" err="1" smtClean="0"/>
              <a:t>Transmiter</a:t>
            </a:r>
            <a:endParaRPr lang="en-US" dirty="0" smtClean="0"/>
          </a:p>
          <a:p>
            <a:r>
              <a:rPr lang="en-US" dirty="0" smtClean="0"/>
              <a:t>CAN – Controller area network</a:t>
            </a:r>
          </a:p>
          <a:p>
            <a:r>
              <a:rPr lang="en-US" dirty="0" smtClean="0"/>
              <a:t>1-wire – single wire communication interface</a:t>
            </a:r>
          </a:p>
          <a:p>
            <a:r>
              <a:rPr lang="en-US" dirty="0" smtClean="0"/>
              <a:t>SDIO – Secure digital input Output</a:t>
            </a:r>
          </a:p>
          <a:p>
            <a:r>
              <a:rPr lang="en-US" dirty="0" smtClean="0"/>
              <a:t>USB – Universal serial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4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2 wires for the communication</a:t>
            </a:r>
          </a:p>
          <a:p>
            <a:r>
              <a:rPr lang="en-US" dirty="0" smtClean="0"/>
              <a:t>Uses simplex master-slave communication topology</a:t>
            </a:r>
            <a:r>
              <a:rPr lang="bg-BG" dirty="0" smtClean="0"/>
              <a:t> </a:t>
            </a:r>
            <a:r>
              <a:rPr lang="en-US" dirty="0" smtClean="0"/>
              <a:t>over one of the wires</a:t>
            </a:r>
          </a:p>
          <a:p>
            <a:r>
              <a:rPr lang="en-US" dirty="0" smtClean="0"/>
              <a:t>The other is used as CLK (Clock) wire to match the communication speed</a:t>
            </a:r>
          </a:p>
          <a:p>
            <a:r>
              <a:rPr lang="en-US" dirty="0" smtClean="0"/>
              <a:t>The interface is used mainly for communication between processor and sensor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4 wires for communication</a:t>
            </a:r>
          </a:p>
          <a:p>
            <a:r>
              <a:rPr lang="en-US" dirty="0" smtClean="0"/>
              <a:t>Uses duplex master-slave communication topology over 2 of the wires (Master-In-Slave-Out, Master-Out-Slave-In)</a:t>
            </a:r>
          </a:p>
          <a:p>
            <a:r>
              <a:rPr lang="en-US" dirty="0" smtClean="0"/>
              <a:t>CLK wire – to determine and match communication speed</a:t>
            </a:r>
          </a:p>
          <a:p>
            <a:r>
              <a:rPr lang="en-US" dirty="0" smtClean="0"/>
              <a:t>CS wire – Chip select</a:t>
            </a:r>
            <a:r>
              <a:rPr lang="bg-BG" dirty="0" smtClean="0"/>
              <a:t>. </a:t>
            </a:r>
            <a:r>
              <a:rPr lang="en-US" dirty="0" smtClean="0"/>
              <a:t>In order not to mess the data from many devices, this wire is used by the processor to point the receiver of a message</a:t>
            </a:r>
          </a:p>
          <a:p>
            <a:r>
              <a:rPr lang="en-US" dirty="0" smtClean="0"/>
              <a:t>RST (not necessary) – reset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21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2 wires</a:t>
            </a:r>
          </a:p>
          <a:p>
            <a:r>
              <a:rPr lang="en-US" dirty="0" smtClean="0"/>
              <a:t>Uses duplex communication topology between 2 devices (recommended)</a:t>
            </a:r>
          </a:p>
          <a:p>
            <a:r>
              <a:rPr lang="en-US" dirty="0" smtClean="0"/>
              <a:t>RX wire – Receive X (data). Must be connected to other’s device TX</a:t>
            </a:r>
          </a:p>
          <a:p>
            <a:r>
              <a:rPr lang="en-US" dirty="0" smtClean="0"/>
              <a:t>TX wire – Transmit X(data). Must be connected to other’s device RX.</a:t>
            </a:r>
          </a:p>
          <a:p>
            <a:r>
              <a:rPr lang="en-US" dirty="0" err="1" smtClean="0"/>
              <a:t>Baudrate</a:t>
            </a:r>
            <a:r>
              <a:rPr lang="en-US" dirty="0" smtClean="0"/>
              <a:t> must be specified before starting the communication between devices.</a:t>
            </a:r>
          </a:p>
          <a:p>
            <a:r>
              <a:rPr lang="en-US" dirty="0" smtClean="0"/>
              <a:t>Most used interface for communication between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568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higher speed communication between devices</a:t>
            </a:r>
          </a:p>
          <a:p>
            <a:r>
              <a:rPr lang="en-US" dirty="0" smtClean="0"/>
              <a:t>Can be used for some displays, GPIO expanders, large LED matrixes, Ethernet connection, etc.</a:t>
            </a:r>
          </a:p>
          <a:p>
            <a:r>
              <a:rPr lang="en-US" dirty="0" smtClean="0"/>
              <a:t>Can be used to upload firmware to a MCU and for manual modification of registers, as well as debug.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75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2 wires to communicate</a:t>
            </a:r>
          </a:p>
          <a:p>
            <a:r>
              <a:rPr lang="en-US" dirty="0" smtClean="0"/>
              <a:t>Uses duplex multi-master communication topology over the two wires</a:t>
            </a:r>
          </a:p>
          <a:p>
            <a:r>
              <a:rPr lang="en-US" dirty="0" smtClean="0"/>
              <a:t>High speed and no-data-loss communication</a:t>
            </a:r>
          </a:p>
          <a:p>
            <a:r>
              <a:rPr lang="en-US" dirty="0" smtClean="0"/>
              <a:t>One-talks many-listens communication</a:t>
            </a:r>
          </a:p>
          <a:p>
            <a:r>
              <a:rPr lang="en-US" dirty="0" smtClean="0"/>
              <a:t>Message priority</a:t>
            </a:r>
          </a:p>
          <a:p>
            <a:r>
              <a:rPr lang="en-US" dirty="0" smtClean="0"/>
              <a:t>Used for sensors, actuators, board computers, diagnostics</a:t>
            </a:r>
          </a:p>
        </p:txBody>
      </p:sp>
    </p:spTree>
    <p:extLst>
      <p:ext uri="{BB962C8B-B14F-4D97-AF65-F5344CB8AC3E}">
        <p14:creationId xmlns:p14="http://schemas.microsoft.com/office/powerpoint/2010/main" val="444560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wire required</a:t>
            </a:r>
          </a:p>
          <a:p>
            <a:r>
              <a:rPr lang="en-US" dirty="0" smtClean="0"/>
              <a:t>Uses simplex master-slave communication over the wire</a:t>
            </a:r>
          </a:p>
          <a:p>
            <a:r>
              <a:rPr lang="en-US" dirty="0" smtClean="0"/>
              <a:t>Slow speed communication</a:t>
            </a:r>
          </a:p>
          <a:p>
            <a:r>
              <a:rPr lang="en-US" dirty="0" smtClean="0"/>
              <a:t>All devices have 64-bit SN</a:t>
            </a:r>
          </a:p>
          <a:p>
            <a:r>
              <a:rPr lang="en-US" dirty="0" smtClean="0"/>
              <a:t>Master send a command followed by the SN of the recipient.</a:t>
            </a:r>
          </a:p>
          <a:p>
            <a:r>
              <a:rPr lang="en-US" dirty="0" smtClean="0"/>
              <a:t>In a case of mess with other devices, the failed package is resent.</a:t>
            </a:r>
          </a:p>
          <a:p>
            <a:r>
              <a:rPr lang="en-US" dirty="0" smtClean="0"/>
              <a:t>Used in sensors in small packages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6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48448" y="1416817"/>
            <a:ext cx="7295104" cy="52050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95859" y="2029767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Program counter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92131" y="2029767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88403" y="2029767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address register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95858" y="3511898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buffer register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92128" y="3511898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</a:t>
            </a:r>
            <a:r>
              <a:rPr lang="en-US" smtClean="0"/>
              <a:t>address register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88402" y="3511898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buffer register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95858" y="4996541"/>
            <a:ext cx="1607737" cy="1014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88775" y="4994029"/>
            <a:ext cx="1607737" cy="101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register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88402" y="4994029"/>
            <a:ext cx="1607737" cy="10148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Arithmetic- Logic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used for communicating with SD cards</a:t>
            </a:r>
          </a:p>
          <a:p>
            <a:r>
              <a:rPr lang="en-US" dirty="0" smtClean="0"/>
              <a:t>Very fast communication</a:t>
            </a:r>
          </a:p>
          <a:p>
            <a:r>
              <a:rPr lang="en-US" dirty="0" smtClean="0"/>
              <a:t>Can be used with SPI port</a:t>
            </a:r>
          </a:p>
          <a:p>
            <a:r>
              <a:rPr lang="en-US" dirty="0" smtClean="0"/>
              <a:t>Few devices different that Memory cards are available on the market in order to extend the capability of small devices</a:t>
            </a:r>
          </a:p>
        </p:txBody>
      </p:sp>
    </p:spTree>
    <p:extLst>
      <p:ext uri="{BB962C8B-B14F-4D97-AF65-F5344CB8AC3E}">
        <p14:creationId xmlns:p14="http://schemas.microsoft.com/office/powerpoint/2010/main" val="1292175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wires required</a:t>
            </a:r>
          </a:p>
          <a:p>
            <a:r>
              <a:rPr lang="en-US" dirty="0" smtClean="0"/>
              <a:t>3 wire tiered-star topology</a:t>
            </a:r>
          </a:p>
          <a:p>
            <a:r>
              <a:rPr lang="en-US" dirty="0" smtClean="0"/>
              <a:t>Extremely high speed</a:t>
            </a:r>
          </a:p>
          <a:p>
            <a:r>
              <a:rPr lang="en-US" dirty="0" smtClean="0"/>
              <a:t>Up to 127 devices on one host</a:t>
            </a:r>
          </a:p>
          <a:p>
            <a:r>
              <a:rPr lang="en-US" dirty="0" smtClean="0"/>
              <a:t>Pipe communication</a:t>
            </a:r>
          </a:p>
          <a:p>
            <a:r>
              <a:rPr lang="en-US" dirty="0" smtClean="0"/>
              <a:t>Stream and message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35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7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hardware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platforms – expensive all-in board with a lot of peripherals. Unsuitable for a real project. </a:t>
            </a:r>
          </a:p>
          <a:p>
            <a:r>
              <a:rPr lang="en-US" dirty="0" smtClean="0"/>
              <a:t>Component on Module – small board with CPU, RAM, flash and other core components. Can be used for prototypes or small quantities of a product</a:t>
            </a:r>
          </a:p>
          <a:p>
            <a:r>
              <a:rPr lang="en-US" dirty="0" smtClean="0"/>
              <a:t>Community development platforms – Ready-to-use, low-cost platforms for developers. Can be used for real products</a:t>
            </a:r>
          </a:p>
          <a:p>
            <a:r>
              <a:rPr lang="en-US" dirty="0" smtClean="0"/>
              <a:t>Custom platform – Used for the end product. Most optimized board with low-cost per module and selected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51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choosing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supported by Linux kernel and has an open-source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Having support in the official versions of the projects is better</a:t>
            </a:r>
          </a:p>
          <a:p>
            <a:r>
              <a:rPr lang="en-US" dirty="0" smtClean="0"/>
              <a:t>See if the vendor contributes the changes between the official kernel and the kernel of their project</a:t>
            </a:r>
          </a:p>
          <a:p>
            <a:r>
              <a:rPr lang="en-US" dirty="0" smtClean="0"/>
              <a:t>Having all the three points completed in the process of selection of a hardware will save you a lot of money and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6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6160" y="5892800"/>
            <a:ext cx="7599680" cy="721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6160" y="5364480"/>
            <a:ext cx="7599680" cy="447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Bootloader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6160" y="4548664"/>
            <a:ext cx="759968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 </a:t>
            </a:r>
            <a:r>
              <a:rPr lang="en-US" smtClean="0"/>
              <a:t>and dynamic modules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7280" y="3746024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subsystem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18400" y="3748644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SELinux</a:t>
            </a:r>
            <a:r>
              <a:rPr lang="en-US" dirty="0" smtClean="0"/>
              <a:t>/</a:t>
            </a:r>
            <a:r>
              <a:rPr lang="en-US" dirty="0" err="1" smtClean="0"/>
              <a:t>AppArmor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6160" y="3746024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07280" y="2930208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18400" y="2930208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96160" y="2930208"/>
            <a:ext cx="2377440" cy="721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96160" y="2364264"/>
            <a:ext cx="7599680" cy="447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interface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07280" y="1545828"/>
            <a:ext cx="2377440" cy="7213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18400" y="1545828"/>
            <a:ext cx="2377440" cy="7213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96160" y="1545828"/>
            <a:ext cx="2377440" cy="7213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10353040" y="4338320"/>
            <a:ext cx="1554480" cy="227584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495280" y="4709160"/>
            <a:ext cx="1249680" cy="4267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User-space</a:t>
            </a:r>
            <a:endParaRPr lang="en-US" sz="1600"/>
          </a:p>
        </p:txBody>
      </p:sp>
      <p:sp>
        <p:nvSpPr>
          <p:cNvPr id="19" name="Rounded Rectangle 18"/>
          <p:cNvSpPr/>
          <p:nvPr/>
        </p:nvSpPr>
        <p:spPr>
          <a:xfrm>
            <a:off x="10495280" y="5374640"/>
            <a:ext cx="1249680" cy="4267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Linux kernel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0495280" y="6040120"/>
            <a:ext cx="1249680" cy="4267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Hardware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44119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by the hardware (BIOS/UEFI)</a:t>
            </a:r>
          </a:p>
          <a:p>
            <a:r>
              <a:rPr lang="en-US" dirty="0" smtClean="0"/>
              <a:t>Responsible for loading the kernel an initial RAM disk before initiating the boot process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SoC</a:t>
            </a:r>
            <a:r>
              <a:rPr lang="en-US" dirty="0" smtClean="0"/>
              <a:t> it is a place of the memory that is called by the processor on power-up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I/O requests from software and translates them into data processing instructions for the CPU and other electronic component of the hardware</a:t>
            </a:r>
          </a:p>
          <a:p>
            <a:r>
              <a:rPr lang="en-US" dirty="0" smtClean="0"/>
              <a:t>It is just a program</a:t>
            </a:r>
          </a:p>
          <a:p>
            <a:r>
              <a:rPr lang="en-US" dirty="0" smtClean="0"/>
              <a:t>It is separated and protected in order to be eliminated the chance of interfering between user data and kernel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775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code that runs outside the OS’s kernel</a:t>
            </a:r>
          </a:p>
          <a:p>
            <a:r>
              <a:rPr lang="en-US" dirty="0" smtClean="0"/>
              <a:t>Each process has it’s own memory space</a:t>
            </a:r>
          </a:p>
          <a:p>
            <a:r>
              <a:rPr lang="en-US" dirty="0" smtClean="0"/>
              <a:t>Contains C library to interface with the kernel</a:t>
            </a:r>
          </a:p>
          <a:p>
            <a:r>
              <a:rPr lang="en-US" dirty="0" smtClean="0"/>
              <a:t>Contains top level libraries such as </a:t>
            </a:r>
            <a:r>
              <a:rPr lang="en-US" dirty="0" err="1" smtClean="0"/>
              <a:t>GNUstep</a:t>
            </a:r>
            <a:r>
              <a:rPr lang="en-US" dirty="0" smtClean="0"/>
              <a:t>, SDL, SFML, GTK+,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  <a:p>
            <a:pPr lvl="1"/>
            <a:r>
              <a:rPr lang="en-US" dirty="0" smtClean="0"/>
              <a:t>Enable programmer to minimize main memory references by optimizing register use</a:t>
            </a:r>
          </a:p>
          <a:p>
            <a:r>
              <a:rPr lang="en-US" dirty="0" smtClean="0"/>
              <a:t>Control and status registers</a:t>
            </a:r>
          </a:p>
          <a:p>
            <a:pPr lvl="1"/>
            <a:r>
              <a:rPr lang="en-US" dirty="0" smtClean="0"/>
              <a:t>Used by the processor to control operating of the processor</a:t>
            </a:r>
          </a:p>
          <a:p>
            <a:pPr lvl="1"/>
            <a:r>
              <a:rPr lang="en-US" dirty="0" smtClean="0"/>
              <a:t>Used by privileged OS routines to control the execution of programs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9847385" y="4813161"/>
            <a:ext cx="2019719" cy="1748413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Note:</a:t>
            </a:r>
          </a:p>
          <a:p>
            <a:endParaRPr lang="en-US" sz="1600" dirty="0" smtClean="0"/>
          </a:p>
          <a:p>
            <a:r>
              <a:rPr lang="en-US" sz="1600" dirty="0" smtClean="0"/>
              <a:t>Register is data-holding place in a computer processor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10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reads you name in format “&lt;First name&gt; &lt;Family name&gt;” from the keyboard, saves it into an array and prints it in format “&lt;Family name&gt;, &lt;First name&gt;”. The program must </a:t>
            </a:r>
            <a:r>
              <a:rPr lang="en-US" smtClean="0"/>
              <a:t>use stack memory.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same program but using the heap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89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allocation is better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8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time of program execution that is finding the number prime numbers below 10000</a:t>
            </a:r>
          </a:p>
          <a:p>
            <a:r>
              <a:rPr lang="en-US" dirty="0" smtClean="0"/>
              <a:t>Note : use &lt;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88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time of execution </a:t>
            </a:r>
            <a:r>
              <a:rPr lang="en-US" smtClean="0"/>
              <a:t>of stack and heap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E15B19-78A6-B343-942A-B811808EDDC0}" vid="{5A47D9FF-AA53-124B-BEC4-72AC3AA53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1310</TotalTime>
  <Words>3002</Words>
  <Application>Microsoft Macintosh PowerPoint</Application>
  <PresentationFormat>Widescreen</PresentationFormat>
  <Paragraphs>474</Paragraphs>
  <Slides>96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Avenir Next</vt:lpstr>
      <vt:lpstr>Avenir Next Medium</vt:lpstr>
      <vt:lpstr>Avenir Next Ultra Light</vt:lpstr>
      <vt:lpstr>Calibri</vt:lpstr>
      <vt:lpstr>Arial</vt:lpstr>
      <vt:lpstr>Office Theme</vt:lpstr>
      <vt:lpstr>Linux Programming</vt:lpstr>
      <vt:lpstr>Schedule</vt:lpstr>
      <vt:lpstr>Computer architecture</vt:lpstr>
      <vt:lpstr>Simple computer architecture</vt:lpstr>
      <vt:lpstr>Simple computer architecture</vt:lpstr>
      <vt:lpstr>The processor</vt:lpstr>
      <vt:lpstr>Processor purpose</vt:lpstr>
      <vt:lpstr>CPU Architecture</vt:lpstr>
      <vt:lpstr>Processor registers</vt:lpstr>
      <vt:lpstr>User-visible registers</vt:lpstr>
      <vt:lpstr>User-visible registers</vt:lpstr>
      <vt:lpstr>Control and status registers</vt:lpstr>
      <vt:lpstr>Control and status registers</vt:lpstr>
      <vt:lpstr>Instruction execution</vt:lpstr>
      <vt:lpstr>Instruction register</vt:lpstr>
      <vt:lpstr>Example of program execution</vt:lpstr>
      <vt:lpstr>Interrupts</vt:lpstr>
      <vt:lpstr>Interrupt classes</vt:lpstr>
      <vt:lpstr>Transfer of control via interrupts</vt:lpstr>
      <vt:lpstr>Program timing with and without interrupts</vt:lpstr>
      <vt:lpstr>Simple interrupt processing</vt:lpstr>
      <vt:lpstr>Multiprogramming</vt:lpstr>
      <vt:lpstr>Processor architectures</vt:lpstr>
      <vt:lpstr>Software for playing with a simple processor</vt:lpstr>
      <vt:lpstr>Questions ?</vt:lpstr>
      <vt:lpstr>The memory</vt:lpstr>
      <vt:lpstr>Memory rules</vt:lpstr>
      <vt:lpstr>The memory Hieararchy</vt:lpstr>
      <vt:lpstr>Outboard (Secondary) memory</vt:lpstr>
      <vt:lpstr>Cache memory</vt:lpstr>
      <vt:lpstr>Cache and main memory</vt:lpstr>
      <vt:lpstr>Cache principles</vt:lpstr>
      <vt:lpstr>Cache/Main memory structure</vt:lpstr>
      <vt:lpstr>Cache read operation</vt:lpstr>
      <vt:lpstr>Cache principles</vt:lpstr>
      <vt:lpstr>Cache principles</vt:lpstr>
      <vt:lpstr>Cache principles</vt:lpstr>
      <vt:lpstr>Questions ?</vt:lpstr>
      <vt:lpstr>Memory management</vt:lpstr>
      <vt:lpstr>Memory management</vt:lpstr>
      <vt:lpstr>Memory Management Requirements</vt:lpstr>
      <vt:lpstr>Addressing requirement</vt:lpstr>
      <vt:lpstr>Memory management requirements</vt:lpstr>
      <vt:lpstr>Memory management requirements</vt:lpstr>
      <vt:lpstr>Memory management requirements</vt:lpstr>
      <vt:lpstr>Fixed partitioning</vt:lpstr>
      <vt:lpstr>Fixed partitioning</vt:lpstr>
      <vt:lpstr>PowerPoint Presentation</vt:lpstr>
      <vt:lpstr>Placement algorithm</vt:lpstr>
      <vt:lpstr>Fixed partitioning</vt:lpstr>
      <vt:lpstr>Dynamic partitioning</vt:lpstr>
      <vt:lpstr>Dynamic partitioning</vt:lpstr>
      <vt:lpstr>Dynamic partitioning</vt:lpstr>
      <vt:lpstr>Dynamic partitioning</vt:lpstr>
      <vt:lpstr>Dynamic partitioning</vt:lpstr>
      <vt:lpstr>Dynamic partitioning</vt:lpstr>
      <vt:lpstr>Allocation</vt:lpstr>
      <vt:lpstr>Buddy system</vt:lpstr>
      <vt:lpstr>Example of Buddy</vt:lpstr>
      <vt:lpstr>Relocation</vt:lpstr>
      <vt:lpstr>Addresses</vt:lpstr>
      <vt:lpstr>Relocation</vt:lpstr>
      <vt:lpstr>Registers used during execution</vt:lpstr>
      <vt:lpstr>Registers used during execution</vt:lpstr>
      <vt:lpstr>Paging</vt:lpstr>
      <vt:lpstr>Paging and frames</vt:lpstr>
      <vt:lpstr>Paging and frames</vt:lpstr>
      <vt:lpstr>Page table</vt:lpstr>
      <vt:lpstr>Segmentation</vt:lpstr>
      <vt:lpstr>Addressing</vt:lpstr>
      <vt:lpstr>Questions ?</vt:lpstr>
      <vt:lpstr>Communication</vt:lpstr>
      <vt:lpstr>Frequently used com interfaces</vt:lpstr>
      <vt:lpstr>I2C</vt:lpstr>
      <vt:lpstr>SPI</vt:lpstr>
      <vt:lpstr>UART</vt:lpstr>
      <vt:lpstr>SPI Purpose</vt:lpstr>
      <vt:lpstr>CAN</vt:lpstr>
      <vt:lpstr>1-wire</vt:lpstr>
      <vt:lpstr>SDIO</vt:lpstr>
      <vt:lpstr>USB</vt:lpstr>
      <vt:lpstr>Questions ?</vt:lpstr>
      <vt:lpstr>Linux system architecture</vt:lpstr>
      <vt:lpstr>Types of hardware platforms</vt:lpstr>
      <vt:lpstr>Criteria for choosing the hardware</vt:lpstr>
      <vt:lpstr>Global architecture</vt:lpstr>
      <vt:lpstr>Bootloader</vt:lpstr>
      <vt:lpstr>Kernel</vt:lpstr>
      <vt:lpstr>User space</vt:lpstr>
      <vt:lpstr>Questions?</vt:lpstr>
      <vt:lpstr>Lab</vt:lpstr>
      <vt:lpstr>Task 1</vt:lpstr>
      <vt:lpstr>Task 2</vt:lpstr>
      <vt:lpstr>Task 3</vt:lpstr>
      <vt:lpstr>Task 4</vt:lpstr>
      <vt:lpstr>Task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Programming</dc:title>
  <dc:creator>Microsoft Office User</dc:creator>
  <cp:lastModifiedBy>Microsoft Office User</cp:lastModifiedBy>
  <cp:revision>53</cp:revision>
  <dcterms:created xsi:type="dcterms:W3CDTF">2016-01-20T14:37:46Z</dcterms:created>
  <dcterms:modified xsi:type="dcterms:W3CDTF">2016-01-21T13:10:35Z</dcterms:modified>
</cp:coreProperties>
</file>