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1" r:id="rId9"/>
    <p:sldId id="268" r:id="rId10"/>
    <p:sldId id="269" r:id="rId11"/>
    <p:sldId id="276" r:id="rId12"/>
    <p:sldId id="277" r:id="rId13"/>
    <p:sldId id="271" r:id="rId14"/>
    <p:sldId id="274" r:id="rId15"/>
    <p:sldId id="262" r:id="rId16"/>
    <p:sldId id="264" r:id="rId17"/>
    <p:sldId id="263" r:id="rId18"/>
    <p:sldId id="275" r:id="rId19"/>
    <p:sldId id="278" r:id="rId20"/>
    <p:sldId id="265" r:id="rId21"/>
    <p:sldId id="279" r:id="rId22"/>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25628" autoAdjust="0"/>
  </p:normalViewPr>
  <p:slideViewPr>
    <p:cSldViewPr snapToGrid="0">
      <p:cViewPr varScale="1">
        <p:scale>
          <a:sx n="86" d="100"/>
          <a:sy n="86" d="100"/>
        </p:scale>
        <p:origin x="331" y="58"/>
      </p:cViewPr>
      <p:guideLst/>
    </p:cSldViewPr>
  </p:slideViewPr>
  <p:outlineViewPr>
    <p:cViewPr>
      <p:scale>
        <a:sx n="33" d="100"/>
        <a:sy n="33" d="100"/>
      </p:scale>
      <p:origin x="0" y="-7574"/>
    </p:cViewPr>
  </p:outlin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Colonna1</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2B7-432C-A499-0A3E86017B3E}"/>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2B7-432C-A499-0A3E86017B3E}"/>
              </c:ext>
            </c:extLst>
          </c:dPt>
          <c:dLbls>
            <c:dLbl>
              <c:idx val="0"/>
              <c:layout>
                <c:manualLayout>
                  <c:x val="-9.6227818982591723E-2"/>
                  <c:y val="-0.1057446000529350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28707965996473161"/>
                      <c:h val="0.25118959942001634"/>
                    </c:manualLayout>
                  </c15:layout>
                </c:ext>
                <c:ext xmlns:c16="http://schemas.microsoft.com/office/drawing/2014/chart" uri="{C3380CC4-5D6E-409C-BE32-E72D297353CC}">
                  <c16:uniqueId val="{00000003-02B7-432C-A499-0A3E86017B3E}"/>
                </c:ext>
              </c:extLst>
            </c:dLbl>
            <c:dLbl>
              <c:idx val="1"/>
              <c:layout>
                <c:manualLayout>
                  <c:x val="9.3020225016505212E-2"/>
                  <c:y val="0.1278878353030529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30391952828668517"/>
                      <c:h val="0.20369192971150415"/>
                    </c:manualLayout>
                  </c15:layout>
                </c:ext>
                <c:ext xmlns:c16="http://schemas.microsoft.com/office/drawing/2014/chart" uri="{C3380CC4-5D6E-409C-BE32-E72D297353CC}">
                  <c16:uniqueId val="{00000002-02B7-432C-A499-0A3E86017B3E}"/>
                </c:ext>
              </c:extLst>
            </c:dLbl>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Foglio1!$A$2:$A$3</c:f>
              <c:strCache>
                <c:ptCount val="2"/>
                <c:pt idx="0">
                  <c:v>Voci Maschili</c:v>
                </c:pt>
                <c:pt idx="1">
                  <c:v>voci femminili</c:v>
                </c:pt>
              </c:strCache>
            </c:strRef>
          </c:cat>
          <c:val>
            <c:numRef>
              <c:f>Foglio1!$B$2:$B$3</c:f>
              <c:numCache>
                <c:formatCode>General</c:formatCode>
                <c:ptCount val="2"/>
                <c:pt idx="0">
                  <c:v>7</c:v>
                </c:pt>
                <c:pt idx="1">
                  <c:v>3</c:v>
                </c:pt>
              </c:numCache>
            </c:numRef>
          </c:val>
          <c:extLst>
            <c:ext xmlns:c16="http://schemas.microsoft.com/office/drawing/2014/chart" uri="{C3380CC4-5D6E-409C-BE32-E72D297353CC}">
              <c16:uniqueId val="{00000000-02B7-432C-A499-0A3E86017B3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10/04/2022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10/04/2022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abs/pii/S0045790621000318?via%3Di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di una attenta analisi bibliografica si è potuto notare il grande interesse sullo sviluppo di questa tecnologia, sia da parte di università e di aziende di ogni provenienza geografica,</a:t>
            </a:r>
            <a:br>
              <a:rPr lang="it-IT" dirty="0"/>
            </a:br>
            <a:r>
              <a:rPr lang="it-IT" dirty="0"/>
              <a:t>questo ha portato un utilizzo di tecniche molto varie tra di loro nel corso del tempo.</a:t>
            </a:r>
            <a:br>
              <a:rPr lang="it-IT" dirty="0"/>
            </a:br>
            <a:r>
              <a:rPr lang="it-IT" dirty="0"/>
              <a:t>Nonostante la varietà, si evince una certa convergenza sull’utilizzo di determinate tecniche e strumenti rispetto ad altri:</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4</a:t>
            </a:fld>
            <a:endParaRPr lang="it-IT" noProof="0"/>
          </a:p>
        </p:txBody>
      </p:sp>
    </p:spTree>
    <p:extLst>
      <p:ext uri="{BB962C8B-B14F-4D97-AF65-F5344CB8AC3E}">
        <p14:creationId xmlns:p14="http://schemas.microsoft.com/office/powerpoint/2010/main" val="406825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stato dell’arte è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hlinkClick r:id="rId3"/>
            </a:endParaRP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5</a:t>
            </a:fld>
            <a:endParaRPr lang="it-IT" noProof="0"/>
          </a:p>
        </p:txBody>
      </p:sp>
    </p:spTree>
    <p:extLst>
      <p:ext uri="{BB962C8B-B14F-4D97-AF65-F5344CB8AC3E}">
        <p14:creationId xmlns:p14="http://schemas.microsoft.com/office/powerpoint/2010/main" val="21989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6</a:t>
            </a:fld>
            <a:endParaRPr lang="it-IT" noProof="0"/>
          </a:p>
        </p:txBody>
      </p:sp>
    </p:spTree>
    <p:extLst>
      <p:ext uri="{BB962C8B-B14F-4D97-AF65-F5344CB8AC3E}">
        <p14:creationId xmlns:p14="http://schemas.microsoft.com/office/powerpoint/2010/main" val="20077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a:t>https://holypython.com/knn/k-nearest-neighbor-pros-cons/</a:t>
            </a:r>
          </a:p>
          <a:p>
            <a:r>
              <a:rPr lang="it-IT" sz="1200" b="1" dirty="0"/>
              <a:t>K-NN</a:t>
            </a:r>
          </a:p>
          <a:p>
            <a:pPr marL="285750" indent="-285750">
              <a:buClr>
                <a:schemeClr val="tx1"/>
              </a:buClr>
              <a:buFont typeface="Century Gothic" panose="020B0502020202020204" pitchFamily="34" charset="0"/>
              <a:buChar char="+"/>
            </a:pPr>
            <a:r>
              <a:rPr lang="it-IT" sz="1200" dirty="0"/>
              <a:t>Semplice e intuitivo: </a:t>
            </a:r>
            <a:br>
              <a:rPr lang="it-IT" sz="1200" dirty="0"/>
            </a:br>
            <a:r>
              <a:rPr lang="it-IT" sz="1200" dirty="0"/>
              <a:t>l'algoritmo è molto facile da capire e implementare</a:t>
            </a:r>
          </a:p>
          <a:p>
            <a:pPr marL="285750" indent="-285750">
              <a:buClr>
                <a:schemeClr val="tx1"/>
              </a:buClr>
              <a:buFont typeface="Century Gothic" panose="020B0502020202020204" pitchFamily="34" charset="0"/>
              <a:buChar char="+"/>
            </a:pPr>
            <a:r>
              <a:rPr lang="it-IT" sz="1200" dirty="0"/>
              <a:t>Approccio basato sulla memoria: </a:t>
            </a:r>
            <a:br>
              <a:rPr lang="it-IT" sz="1200" dirty="0"/>
            </a:br>
            <a:r>
              <a:rPr lang="it-IT" sz="1200" dirty="0"/>
              <a:t>consente di adattarsi immediatamente ai nuovi dati di allenamento</a:t>
            </a:r>
          </a:p>
          <a:p>
            <a:pPr marL="285750" indent="-285750">
              <a:buClr>
                <a:schemeClr val="tx1"/>
              </a:buClr>
              <a:buFont typeface="Century Gothic" panose="020B0502020202020204" pitchFamily="34" charset="0"/>
              <a:buChar char="+"/>
            </a:pPr>
            <a:r>
              <a:rPr lang="it-IT" sz="1200" dirty="0"/>
              <a:t>Varietà di metriche di distanza:</a:t>
            </a:r>
            <a:br>
              <a:rPr lang="it-IT" sz="1200" dirty="0"/>
            </a:br>
            <a:r>
              <a:rPr lang="it-IT" sz="1200" dirty="0"/>
              <a:t>C'è flessibilità da parte degli utenti per utilizzare una metrica di distanza più adatta alla loro applicazione</a:t>
            </a:r>
          </a:p>
          <a:p>
            <a:pPr marL="285750" indent="-285750">
              <a:buClr>
                <a:schemeClr val="tx1"/>
              </a:buClr>
              <a:buFont typeface="Century Gothic" panose="020B0502020202020204" pitchFamily="34" charset="0"/>
              <a:buChar char="–"/>
            </a:pPr>
            <a:r>
              <a:rPr lang="it-IT" sz="1200" dirty="0"/>
              <a:t>Complessità computazionale: </a:t>
            </a:r>
            <a:br>
              <a:rPr lang="it-IT" sz="1200" dirty="0"/>
            </a:br>
            <a:r>
              <a:rPr lang="it-IT" sz="1200" dirty="0"/>
              <a:t>all'aumentare dei dati di addestramento, la velocità con cui vengono effettuati i calcoli diminuisce rapidamente</a:t>
            </a:r>
          </a:p>
          <a:p>
            <a:pPr marL="285750" indent="-285750">
              <a:buClr>
                <a:schemeClr val="tx1"/>
              </a:buClr>
              <a:buFont typeface="Century Gothic" panose="020B0502020202020204" pitchFamily="34" charset="0"/>
              <a:buChar char="–"/>
            </a:pPr>
            <a:r>
              <a:rPr lang="it-IT" sz="1200" dirty="0"/>
              <a:t>Scarse prestazioni su dati sbilanciati: </a:t>
            </a:r>
            <a:br>
              <a:rPr lang="it-IT" sz="1200" dirty="0"/>
            </a:br>
            <a:r>
              <a:rPr lang="it-IT" sz="1200" dirty="0"/>
              <a:t>quando la maggior parte dei dati su cui viene eseguito il training del modello rappresenta 1 etichetta, tale etichetta avrà un'alta probabilità di essere prevista</a:t>
            </a:r>
          </a:p>
          <a:p>
            <a:pPr marL="285750" indent="-285750">
              <a:buFont typeface="Century Gothic" panose="020B0502020202020204" pitchFamily="34" charset="0"/>
              <a:buChar char="–"/>
            </a:pPr>
            <a:r>
              <a:rPr lang="it-IT" sz="1200" dirty="0"/>
              <a:t>Valore ottimale di K: </a:t>
            </a:r>
            <a:br>
              <a:rPr lang="it-IT" sz="1200" dirty="0"/>
            </a:br>
            <a:r>
              <a:rPr lang="it-IT" sz="1200" dirty="0"/>
              <a:t>Se scelto in modo errato, il modello sarà sotto o sovradimensionato ai dati</a:t>
            </a:r>
          </a:p>
          <a:p>
            <a:endParaRPr lang="it-IT" dirty="0"/>
          </a:p>
          <a:p>
            <a:endParaRPr lang="it-IT" dirty="0"/>
          </a:p>
          <a:p>
            <a:r>
              <a:rPr lang="it-IT" dirty="0"/>
              <a:t>https://holypython.com/svm/support-vector-machine-pros-cons/</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10</a:t>
            </a:fld>
            <a:endParaRPr lang="it-IT" noProof="0"/>
          </a:p>
        </p:txBody>
      </p:sp>
    </p:spTree>
    <p:extLst>
      <p:ext uri="{BB962C8B-B14F-4D97-AF65-F5344CB8AC3E}">
        <p14:creationId xmlns:p14="http://schemas.microsoft.com/office/powerpoint/2010/main" val="10006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modello di miscela gaussiana è un modello probabilistico che presuppone che tutti i punti dati siano generati da una miscela di un numero finito di distribuzioni gaussiane con parametri sconosciuti.</a:t>
            </a:r>
            <a:br>
              <a:rPr lang="it-IT" dirty="0"/>
            </a:br>
            <a:r>
              <a:rPr lang="it-IT" dirty="0"/>
              <a:t>I modelli di miscele in generale non richiedono di sapere a quale sottopopolazione appartiene una pattern, consentendo al modello di apprendere autonomamente le sottopopolazioni. </a:t>
            </a:r>
            <a:br>
              <a:rPr lang="it-IT" dirty="0"/>
            </a:br>
            <a:r>
              <a:rPr lang="it-IT" dirty="0"/>
              <a:t>Poiché l'assegnazione della pattern alla sottopopolazione non è nota, costituisce una forma di apprendimento non supervisionato.</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11</a:t>
            </a:fld>
            <a:endParaRPr lang="it-IT" noProof="0"/>
          </a:p>
        </p:txBody>
      </p:sp>
    </p:spTree>
    <p:extLst>
      <p:ext uri="{BB962C8B-B14F-4D97-AF65-F5344CB8AC3E}">
        <p14:creationId xmlns:p14="http://schemas.microsoft.com/office/powerpoint/2010/main" val="104395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stata data una prima forma implementativa, principalmente atta a testare le informazioni raccolte </a:t>
            </a:r>
            <a:r>
              <a:rPr lang="it-IT" dirty="0" err="1"/>
              <a:t>fin'ora</a:t>
            </a:r>
            <a:r>
              <a:rPr lang="it-IT" dirty="0"/>
              <a:t>, utilizzando ed ampliando un progetto </a:t>
            </a:r>
            <a:r>
              <a:rPr lang="it-IT" dirty="0" err="1"/>
              <a:t>github</a:t>
            </a:r>
            <a:r>
              <a:rPr lang="it-IT" dirty="0"/>
              <a:t>( https://github.com/Atul-Anand-Jha/Speaker-Identification-Python ) utilizzato come elaborato di fine corso nell'università di GWALIOR, India.</a:t>
            </a:r>
            <a:br>
              <a:rPr lang="it-IT" dirty="0"/>
            </a:br>
            <a:r>
              <a:rPr lang="it-IT" dirty="0"/>
              <a:t>Il progetto ha come obiettivo la speaker </a:t>
            </a:r>
            <a:r>
              <a:rPr lang="it-IT" dirty="0" err="1"/>
              <a:t>identification</a:t>
            </a:r>
            <a:r>
              <a:rPr lang="it-IT" dirty="0"/>
              <a:t> ed utilizza come modello di ML la </a:t>
            </a:r>
            <a:r>
              <a:rPr lang="it-IT" dirty="0" err="1"/>
              <a:t>Gaussian</a:t>
            </a:r>
            <a:r>
              <a:rPr lang="it-IT" dirty="0"/>
              <a:t> </a:t>
            </a:r>
            <a:r>
              <a:rPr lang="it-IT" dirty="0" err="1"/>
              <a:t>Mixture</a:t>
            </a:r>
            <a:r>
              <a:rPr lang="it-IT" dirty="0"/>
              <a:t> Model (GMM) e per estrarre le feature per il modello si </a:t>
            </a:r>
            <a:r>
              <a:rPr lang="it-IT" dirty="0" err="1"/>
              <a:t>utilizzazzano</a:t>
            </a:r>
            <a:r>
              <a:rPr lang="it-IT" dirty="0"/>
              <a:t>  le Mel-frequency </a:t>
            </a:r>
            <a:r>
              <a:rPr lang="it-IT" dirty="0" err="1"/>
              <a:t>cepstral</a:t>
            </a:r>
            <a:r>
              <a:rPr lang="it-IT" dirty="0"/>
              <a:t> </a:t>
            </a:r>
            <a:r>
              <a:rPr lang="it-IT" dirty="0" err="1"/>
              <a:t>coefficents</a:t>
            </a:r>
            <a:r>
              <a:rPr lang="it-IT" dirty="0"/>
              <a:t> (</a:t>
            </a:r>
            <a:r>
              <a:rPr lang="it-IT" dirty="0" err="1"/>
              <a:t>MFCCs</a:t>
            </a:r>
            <a:r>
              <a:rPr lang="it-IT" dirty="0"/>
              <a:t>) tramite funzioni di una libreria creata ad hoc</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12</a:t>
            </a:fld>
            <a:endParaRPr lang="it-IT" noProof="0"/>
          </a:p>
        </p:txBody>
      </p:sp>
    </p:spTree>
    <p:extLst>
      <p:ext uri="{BB962C8B-B14F-4D97-AF65-F5344CB8AC3E}">
        <p14:creationId xmlns:p14="http://schemas.microsoft.com/office/powerpoint/2010/main" val="295946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Istogramma lunghezza file audio (min max?)</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14</a:t>
            </a:fld>
            <a:endParaRPr lang="it-IT" noProof="0"/>
          </a:p>
        </p:txBody>
      </p:sp>
    </p:spTree>
    <p:extLst>
      <p:ext uri="{BB962C8B-B14F-4D97-AF65-F5344CB8AC3E}">
        <p14:creationId xmlns:p14="http://schemas.microsoft.com/office/powerpoint/2010/main" val="35496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10/04/2022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10/04/2022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10/04/2022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10/04/2022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10/04/2022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10/04/2022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10/04/2022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10/04/2022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10/04/2022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hyperlink" Target="https://github.com/jameslyons/python_speech_featur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numpy.org/" TargetMode="External"/><Relationship Id="rId4" Type="http://schemas.openxmlformats.org/officeDocument/2006/relationships/hyperlink" Target="https://github.com/Atul-Anand-Jha/Speaker-Identification-Python&#16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6bceV2tSbkiNIDGQMVuuGQSZY9jsR-ND?usp=sharing" TargetMode="External"/><Relationship Id="rId3" Type="http://schemas.openxmlformats.org/officeDocument/2006/relationships/hyperlink" Target="https://www.sciencedirect.com/science/article/abs/pii/S0045790621000318?via%3Dihub" TargetMode="External"/><Relationship Id="rId7" Type="http://schemas.openxmlformats.org/officeDocument/2006/relationships/hyperlink" Target="https://www.sciencedirect.com/science/article/pii/S266630742100019X?via%3Dih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tesi.cab.unipd.it/48771/" TargetMode="External"/><Relationship Id="rId5" Type="http://schemas.openxmlformats.org/officeDocument/2006/relationships/hyperlink" Target="https://iris.univpm.it/bitstream/11566/245376/1/tesi_falaschetti.pdf" TargetMode="External"/><Relationship Id="rId4" Type="http://schemas.openxmlformats.org/officeDocument/2006/relationships/hyperlink" Target="https://www.sciencedirect.com/science/article/abs/pii/S0957417421000324"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3"/>
          <a:stretch>
            <a:fillRect/>
          </a:stretch>
        </p:blipFill>
        <p:spPr>
          <a:xfrm>
            <a:off x="7455212" y="464432"/>
            <a:ext cx="3113988" cy="2964568"/>
          </a:xfrm>
          <a:prstGeom prst="rect">
            <a:avLst/>
          </a:prstGeom>
        </p:spPr>
      </p:pic>
      <p:sp>
        <p:nvSpPr>
          <p:cNvPr id="9" name="CasellaDiTesto 8">
            <a:extLst>
              <a:ext uri="{FF2B5EF4-FFF2-40B4-BE49-F238E27FC236}">
                <a16:creationId xmlns:a16="http://schemas.microsoft.com/office/drawing/2014/main" id="{250507D2-81BD-4201-9233-59AC306D500B}"/>
              </a:ext>
            </a:extLst>
          </p:cNvPr>
          <p:cNvSpPr txBox="1"/>
          <p:nvPr/>
        </p:nvSpPr>
        <p:spPr>
          <a:xfrm>
            <a:off x="358987" y="4277645"/>
            <a:ext cx="6004107" cy="830997"/>
          </a:xfrm>
          <a:prstGeom prst="rect">
            <a:avLst/>
          </a:prstGeom>
          <a:noFill/>
        </p:spPr>
        <p:txBody>
          <a:bodyPr wrap="square">
            <a:spAutoFit/>
          </a:bodyPr>
          <a:lstStyle/>
          <a:p>
            <a:br>
              <a:rPr lang="it-IT" sz="1600" dirty="0">
                <a:solidFill>
                  <a:schemeClr val="tx2"/>
                </a:solidFill>
              </a:rPr>
            </a:b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4"/>
          <a:stretch>
            <a:fillRect/>
          </a:stretch>
        </p:blipFill>
        <p:spPr>
          <a:xfrm>
            <a:off x="6695442" y="3788667"/>
            <a:ext cx="3113988" cy="2603532"/>
          </a:xfrm>
          <a:prstGeom prst="rect">
            <a:avLst/>
          </a:prstGeom>
        </p:spPr>
      </p:pic>
      <p:sp>
        <p:nvSpPr>
          <p:cNvPr id="4" name="CasellaDiTesto 3">
            <a:extLst>
              <a:ext uri="{FF2B5EF4-FFF2-40B4-BE49-F238E27FC236}">
                <a16:creationId xmlns:a16="http://schemas.microsoft.com/office/drawing/2014/main" id="{ADF3400E-8674-4AD5-8B7A-D4DCA4E35BD6}"/>
              </a:ext>
            </a:extLst>
          </p:cNvPr>
          <p:cNvSpPr txBox="1"/>
          <p:nvPr/>
        </p:nvSpPr>
        <p:spPr>
          <a:xfrm>
            <a:off x="575034" y="1312484"/>
            <a:ext cx="5212155" cy="2523768"/>
          </a:xfrm>
          <a:prstGeom prst="rect">
            <a:avLst/>
          </a:prstGeom>
          <a:noFill/>
        </p:spPr>
        <p:txBody>
          <a:bodyPr wrap="square" rtlCol="0">
            <a:spAutoFit/>
          </a:bodyPr>
          <a:lstStyle/>
          <a:p>
            <a:r>
              <a:rPr lang="it-IT" b="1" dirty="0"/>
              <a:t>K-NN</a:t>
            </a:r>
          </a:p>
          <a:p>
            <a:pPr marL="285750" indent="-285750">
              <a:buClr>
                <a:schemeClr val="tx1"/>
              </a:buClr>
              <a:buFont typeface="Century Gothic" panose="020B0502020202020204" pitchFamily="34" charset="0"/>
              <a:buChar char="+"/>
            </a:pPr>
            <a:r>
              <a:rPr lang="it-IT" dirty="0"/>
              <a:t>Algoritmo semplice e intuitivo</a:t>
            </a:r>
          </a:p>
          <a:p>
            <a:pPr marL="285750" indent="-285750">
              <a:buClr>
                <a:schemeClr val="tx1"/>
              </a:buClr>
              <a:buFont typeface="Century Gothic" panose="020B0502020202020204" pitchFamily="34" charset="0"/>
              <a:buChar char="+"/>
            </a:pPr>
            <a:r>
              <a:rPr lang="it-IT" dirty="0"/>
              <a:t>Alta adattabilità rispetto a nuovi dati </a:t>
            </a:r>
          </a:p>
          <a:p>
            <a:pPr marL="285750" indent="-285750">
              <a:buClr>
                <a:schemeClr val="tx1"/>
              </a:buClr>
              <a:buFont typeface="Century Gothic" panose="020B0502020202020204" pitchFamily="34" charset="0"/>
              <a:buChar char="+"/>
            </a:pPr>
            <a:r>
              <a:rPr lang="it-IT" dirty="0"/>
              <a:t>Varietà sulla scelta della metrica di distanza</a:t>
            </a:r>
            <a:br>
              <a:rPr lang="it-IT" dirty="0"/>
            </a:br>
            <a:endParaRPr lang="it-IT" dirty="0"/>
          </a:p>
          <a:p>
            <a:pPr marL="285750" indent="-285750">
              <a:buClr>
                <a:schemeClr val="tx1"/>
              </a:buClr>
              <a:buFont typeface="Century Gothic" panose="020B0502020202020204" pitchFamily="34" charset="0"/>
              <a:buChar char="–"/>
            </a:pPr>
            <a:r>
              <a:rPr lang="it-IT" dirty="0"/>
              <a:t>Complessità computazionale</a:t>
            </a:r>
          </a:p>
          <a:p>
            <a:pPr marL="285750" indent="-285750">
              <a:buFont typeface="Century Gothic" panose="020B0502020202020204" pitchFamily="34" charset="0"/>
              <a:buChar char="–"/>
            </a:pPr>
            <a:r>
              <a:rPr lang="it-IT" dirty="0"/>
              <a:t>Ricerca del valore ottimale di K</a:t>
            </a:r>
            <a:br>
              <a:rPr lang="it-IT" sz="1400" dirty="0"/>
            </a:br>
            <a:endParaRPr lang="it-IT" sz="1400" dirty="0"/>
          </a:p>
        </p:txBody>
      </p:sp>
      <p:sp>
        <p:nvSpPr>
          <p:cNvPr id="10" name="CasellaDiTesto 9">
            <a:extLst>
              <a:ext uri="{FF2B5EF4-FFF2-40B4-BE49-F238E27FC236}">
                <a16:creationId xmlns:a16="http://schemas.microsoft.com/office/drawing/2014/main" id="{43456912-A242-44BD-81E8-965D502A38A7}"/>
              </a:ext>
            </a:extLst>
          </p:cNvPr>
          <p:cNvSpPr txBox="1"/>
          <p:nvPr/>
        </p:nvSpPr>
        <p:spPr>
          <a:xfrm>
            <a:off x="575034" y="3806876"/>
            <a:ext cx="4921526" cy="2585323"/>
          </a:xfrm>
          <a:prstGeom prst="rect">
            <a:avLst/>
          </a:prstGeom>
          <a:noFill/>
        </p:spPr>
        <p:txBody>
          <a:bodyPr wrap="square" rtlCol="0">
            <a:spAutoFit/>
          </a:bodyPr>
          <a:lstStyle/>
          <a:p>
            <a:r>
              <a:rPr lang="it-IT" b="1" dirty="0"/>
              <a:t>SVM</a:t>
            </a:r>
          </a:p>
          <a:p>
            <a:pPr marL="285750" indent="-285750">
              <a:buClr>
                <a:schemeClr val="tx1"/>
              </a:buClr>
              <a:buFont typeface="Century Gothic" panose="020B0502020202020204" pitchFamily="34" charset="0"/>
              <a:buChar char="+"/>
            </a:pPr>
            <a:r>
              <a:rPr lang="it-IT" dirty="0"/>
              <a:t>Flessibilità data dalle funzioni kernel</a:t>
            </a:r>
          </a:p>
          <a:p>
            <a:pPr marL="285750" indent="-285750">
              <a:buClr>
                <a:schemeClr val="tx1"/>
              </a:buClr>
              <a:buFont typeface="Century Gothic" panose="020B0502020202020204" pitchFamily="34" charset="0"/>
              <a:buChar char="+"/>
            </a:pPr>
            <a:r>
              <a:rPr lang="it-IT" dirty="0"/>
              <a:t>Predizione veloce</a:t>
            </a:r>
          </a:p>
          <a:p>
            <a:pPr marL="285750" indent="-285750">
              <a:buClr>
                <a:schemeClr val="tx1"/>
              </a:buClr>
              <a:buFont typeface="Century Gothic" panose="020B0502020202020204" pitchFamily="34" charset="0"/>
              <a:buChar char="+"/>
            </a:pPr>
            <a:r>
              <a:rPr lang="it-IT" dirty="0"/>
              <a:t>Accuratezza proporzionale alla </a:t>
            </a:r>
            <a:r>
              <a:rPr lang="it-IT" dirty="0" err="1"/>
              <a:t>dimensionalità</a:t>
            </a:r>
            <a:endParaRPr lang="it-IT" dirty="0"/>
          </a:p>
          <a:p>
            <a:pPr marL="285750" indent="-285750">
              <a:buFont typeface="Arial" panose="020B0604020202020204" pitchFamily="34" charset="0"/>
              <a:buChar char="•"/>
            </a:pPr>
            <a:endParaRPr lang="it-IT" dirty="0"/>
          </a:p>
          <a:p>
            <a:pPr marL="285750" indent="-285750">
              <a:buClr>
                <a:schemeClr val="tx1"/>
              </a:buClr>
              <a:buFont typeface="Century Gothic" panose="020B0502020202020204" pitchFamily="34" charset="0"/>
              <a:buChar char="–"/>
            </a:pPr>
            <a:r>
              <a:rPr lang="it-IT" dirty="0"/>
              <a:t>Complessità nel tuning</a:t>
            </a:r>
          </a:p>
          <a:p>
            <a:pPr marL="285750" indent="-285750">
              <a:buClr>
                <a:schemeClr val="tx1"/>
              </a:buClr>
              <a:buFont typeface="Century Gothic" panose="020B0502020202020204" pitchFamily="34" charset="0"/>
              <a:buChar char="–"/>
            </a:pPr>
            <a:r>
              <a:rPr lang="it-IT" dirty="0"/>
              <a:t>Probabilità di riscontrare </a:t>
            </a:r>
            <a:r>
              <a:rPr lang="it-IT" dirty="0" err="1"/>
              <a:t>overfitting</a:t>
            </a:r>
            <a:endParaRPr lang="it-IT" dirty="0"/>
          </a:p>
          <a:p>
            <a:pPr marL="285750" indent="-285750">
              <a:buClr>
                <a:schemeClr val="tx1"/>
              </a:buClr>
              <a:buFont typeface="Century Gothic" panose="020B0502020202020204" pitchFamily="34" charset="0"/>
              <a:buChar char="–"/>
            </a:pPr>
            <a:r>
              <a:rPr lang="it-IT" dirty="0"/>
              <a:t>Scarsa adattabilità a grossi dataset</a:t>
            </a:r>
          </a:p>
        </p:txBody>
      </p:sp>
    </p:spTree>
    <p:extLst>
      <p:ext uri="{BB962C8B-B14F-4D97-AF65-F5344CB8AC3E}">
        <p14:creationId xmlns:p14="http://schemas.microsoft.com/office/powerpoint/2010/main" val="272663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498243" cy="5617956"/>
          </a:xfrm>
        </p:spPr>
        <p:txBody>
          <a:bodyPr>
            <a:normAutofit/>
          </a:bodyPr>
          <a:lstStyle/>
          <a:p>
            <a:pPr marL="0" indent="0">
              <a:lnSpc>
                <a:spcPct val="90000"/>
              </a:lnSpc>
              <a:buNone/>
            </a:pPr>
            <a:r>
              <a:rPr lang="it-IT" sz="1800" b="1" dirty="0" err="1">
                <a:solidFill>
                  <a:schemeClr val="tx2"/>
                </a:solidFill>
                <a:latin typeface="+mj-lt"/>
              </a:rPr>
              <a:t>Gaussian</a:t>
            </a:r>
            <a:r>
              <a:rPr lang="it-IT" sz="1800" b="1" dirty="0">
                <a:solidFill>
                  <a:schemeClr val="tx2"/>
                </a:solidFill>
                <a:latin typeface="+mj-lt"/>
              </a:rPr>
              <a:t> </a:t>
            </a:r>
            <a:r>
              <a:rPr lang="it-IT" sz="1800" b="1" dirty="0" err="1">
                <a:solidFill>
                  <a:schemeClr val="tx2"/>
                </a:solidFill>
                <a:latin typeface="+mj-lt"/>
              </a:rPr>
              <a:t>Mixture</a:t>
            </a:r>
            <a:r>
              <a:rPr lang="it-IT" sz="1800" b="1" dirty="0">
                <a:solidFill>
                  <a:schemeClr val="tx2"/>
                </a:solidFill>
                <a:latin typeface="+mj-lt"/>
              </a:rPr>
              <a:t> Model (</a:t>
            </a:r>
            <a:r>
              <a:rPr lang="it-IT" sz="1800" b="1" dirty="0" err="1">
                <a:solidFill>
                  <a:schemeClr val="tx2"/>
                </a:solidFill>
                <a:latin typeface="+mj-lt"/>
              </a:rPr>
              <a:t>Gmm</a:t>
            </a:r>
            <a:r>
              <a:rPr lang="it-IT" sz="1800" b="1" dirty="0">
                <a:solidFill>
                  <a:schemeClr val="tx2"/>
                </a:solidFill>
                <a:latin typeface="+mj-lt"/>
              </a:rPr>
              <a:t>)</a:t>
            </a:r>
            <a:r>
              <a:rPr lang="it-IT" sz="1800" b="1" dirty="0">
                <a:solidFill>
                  <a:schemeClr val="tx2"/>
                </a:solidFill>
              </a:rPr>
              <a:t>
</a:t>
            </a:r>
          </a:p>
          <a:p>
            <a:pPr>
              <a:lnSpc>
                <a:spcPct val="90000"/>
              </a:lnSpc>
              <a:buFont typeface="Century Gothic" panose="020B0502020202020204" pitchFamily="34" charset="0"/>
              <a:buChar char="+"/>
            </a:pPr>
            <a:r>
              <a:rPr lang="it-IT" sz="1800" dirty="0">
                <a:solidFill>
                  <a:schemeClr val="tx2"/>
                </a:solidFill>
              </a:rPr>
              <a:t>Nessuna impostazione a priori del numero di cluster
I cluster non possiedono una struttura fissa
Soft/Fuzzy clustering </a:t>
            </a:r>
            <a:br>
              <a:rPr lang="it-IT" sz="1800" dirty="0">
                <a:solidFill>
                  <a:schemeClr val="tx2"/>
                </a:solidFill>
              </a:rPr>
            </a:br>
            <a:r>
              <a:rPr lang="it-IT" sz="1800" dirty="0">
                <a:solidFill>
                  <a:schemeClr val="tx2"/>
                </a:solidFill>
              </a:rPr>
              <a:t>( assegnazione probabilistica del dato al clustering )</a:t>
            </a:r>
          </a:p>
          <a:p>
            <a:pPr marL="0" indent="0">
              <a:lnSpc>
                <a:spcPct val="90000"/>
              </a:lnSpc>
              <a:buNone/>
            </a:pPr>
            <a:endParaRPr lang="it-IT" sz="1800" dirty="0">
              <a:solidFill>
                <a:schemeClr val="tx2"/>
              </a:solidFill>
            </a:endParaRPr>
          </a:p>
          <a:p>
            <a:pPr>
              <a:lnSpc>
                <a:spcPct val="90000"/>
              </a:lnSpc>
              <a:buFont typeface="Century Gothic" panose="020B0502020202020204" pitchFamily="34" charset="0"/>
              <a:buChar char="–"/>
            </a:pPr>
            <a:r>
              <a:rPr lang="it-IT" sz="1800" dirty="0">
                <a:solidFill>
                  <a:schemeClr val="tx2"/>
                </a:solidFill>
              </a:rPr>
              <a:t>Lentezza nella generazione dei cluster </a:t>
            </a:r>
            <a:br>
              <a:rPr lang="it-IT" sz="1800" dirty="0">
                <a:solidFill>
                  <a:schemeClr val="tx2"/>
                </a:solidFill>
              </a:rPr>
            </a:br>
            <a:r>
              <a:rPr lang="it-IT" sz="1800" dirty="0">
                <a:solidFill>
                  <a:schemeClr val="tx2"/>
                </a:solidFill>
              </a:rPr>
              <a:t>(algoritmo iterativo)</a:t>
            </a:r>
            <a:br>
              <a:rPr lang="it-IT" sz="1800" b="1" dirty="0">
                <a:solidFill>
                  <a:schemeClr val="tx2"/>
                </a:solidFill>
              </a:rPr>
            </a:br>
            <a:endParaRPr lang="it-IT" sz="1800" dirty="0">
              <a:solidFill>
                <a:schemeClr val="tx2"/>
              </a:solidFill>
            </a:endParaRP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4"/>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5"/>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hlinkClick r:id="rId4"/>
              </a:rPr>
              <a:t>Repository di partenza</a:t>
            </a:r>
            <a:endParaRPr lang="en-US" sz="2800"/>
          </a:p>
        </p:txBody>
      </p:sp>
      <p:sp>
        <p:nvSpPr>
          <p:cNvPr id="7" name="CasellaDiTesto 6">
            <a:extLst>
              <a:ext uri="{FF2B5EF4-FFF2-40B4-BE49-F238E27FC236}">
                <a16:creationId xmlns:a16="http://schemas.microsoft.com/office/drawing/2014/main" id="{5A88EDC4-94F1-441A-B532-5C0920ECFB30}"/>
              </a:ext>
            </a:extLst>
          </p:cNvPr>
          <p:cNvSpPr txBox="1"/>
          <p:nvPr/>
        </p:nvSpPr>
        <p:spPr>
          <a:xfrm>
            <a:off x="643192" y="2666999"/>
            <a:ext cx="3643674" cy="321627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100000"/>
              <a:buFont typeface="Arial"/>
              <a:buChar char="•"/>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Identificazione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ottenuta</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solo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tramite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GMM</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Librerie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5"/>
              </a:rPr>
              <a:t>numpy</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6"/>
              </a:rPr>
              <a:t>scikit-learn</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7"/>
              </a:rPr>
              <a:t>python_speech_features</a:t>
            </a: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8"/>
          <a:stretch>
            <a:fillRect/>
          </a:stretch>
        </p:blipFill>
        <p:spPr>
          <a:xfrm>
            <a:off x="4630994" y="1323677"/>
            <a:ext cx="6916633" cy="38906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030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3400">
                <a:effectLst>
                  <a:glow rad="38100">
                    <a:schemeClr val="bg1">
                      <a:lumMod val="65000"/>
                      <a:lumOff val="35000"/>
                      <a:alpha val="50000"/>
                    </a:schemeClr>
                  </a:glow>
                  <a:outerShdw blurRad="28575" dist="31750" dir="13200000" algn="tl" rotWithShape="0">
                    <a:srgbClr val="000000">
                      <a:alpha val="25000"/>
                    </a:srgbClr>
                  </a:outerShdw>
                </a:effectLst>
              </a:rPr>
              <a:t>Proposta implementativa</a:t>
            </a:r>
            <a:br>
              <a:rPr lang="en-US" sz="3400">
                <a:effectLst>
                  <a:glow rad="38100">
                    <a:schemeClr val="bg1">
                      <a:lumMod val="65000"/>
                      <a:lumOff val="35000"/>
                      <a:alpha val="50000"/>
                    </a:schemeClr>
                  </a:glow>
                  <a:outerShdw blurRad="28575" dist="31750" dir="13200000" algn="tl" rotWithShape="0">
                    <a:srgbClr val="000000">
                      <a:alpha val="25000"/>
                    </a:srgbClr>
                  </a:outerShdw>
                </a:effectLst>
              </a:rPr>
            </a:br>
            <a:endParaRPr lang="en-US" sz="340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1751012" y="5516211"/>
            <a:ext cx="8676222" cy="722243"/>
          </a:xfrm>
        </p:spPr>
        <p:txBody>
          <a:bodyPr vert="horz" lIns="91440" tIns="45720" rIns="91440" bIns="45720" rtlCol="0" anchor="t">
            <a:normAutofit/>
          </a:bodyPr>
          <a:lstStyle/>
          <a:p>
            <a:pPr marL="0" indent="0" algn="ctr">
              <a:lnSpc>
                <a:spcPct val="90000"/>
              </a:lnSpc>
              <a:buNone/>
            </a:pPr>
            <a:br>
              <a:rPr lang="en-US" sz="2100">
                <a:gradFill flip="none" rotWithShape="1">
                  <a:gsLst>
                    <a:gs pos="0">
                      <a:schemeClr val="tx1"/>
                    </a:gs>
                    <a:gs pos="100000">
                      <a:schemeClr val="tx1">
                        <a:lumMod val="75000"/>
                      </a:schemeClr>
                    </a:gs>
                  </a:gsLst>
                  <a:lin ang="5400000" scaled="0"/>
                  <a:tileRect/>
                </a:gradFill>
              </a:rPr>
            </a:br>
            <a:r>
              <a:rPr lang="en-US" sz="2100">
                <a:gradFill flip="none" rotWithShape="1">
                  <a:gsLst>
                    <a:gs pos="0">
                      <a:schemeClr val="tx1"/>
                    </a:gs>
                    <a:gs pos="100000">
                      <a:schemeClr val="tx1">
                        <a:lumMod val="75000"/>
                      </a:schemeClr>
                    </a:gs>
                  </a:gsLst>
                  <a:lin ang="5400000" scaled="0"/>
                  <a:tileRect/>
                </a:gradFill>
              </a:rPr>
              <a:t>( </a:t>
            </a:r>
            <a:r>
              <a:rPr lang="en-US" sz="2100">
                <a:gradFill flip="none" rotWithShape="1">
                  <a:gsLst>
                    <a:gs pos="0">
                      <a:schemeClr val="tx1"/>
                    </a:gs>
                    <a:gs pos="100000">
                      <a:schemeClr val="tx1">
                        <a:lumMod val="75000"/>
                      </a:schemeClr>
                    </a:gs>
                  </a:gsLst>
                  <a:lin ang="5400000" scaled="0"/>
                  <a:tileRect/>
                </a:gradFill>
                <a:hlinkClick r:id="rId3"/>
              </a:rPr>
              <a:t>https://github.com/Fillayth/multimodello_speaker_recognition</a:t>
            </a:r>
            <a:r>
              <a:rPr lang="en-US" sz="2100">
                <a:gradFill flip="none" rotWithShape="1">
                  <a:gsLst>
                    <a:gs pos="0">
                      <a:schemeClr val="tx1"/>
                    </a:gs>
                    <a:gs pos="100000">
                      <a:schemeClr val="tx1">
                        <a:lumMod val="75000"/>
                      </a:schemeClr>
                    </a:gs>
                  </a:gsLst>
                  <a:lin ang="5400000" scaled="0"/>
                  <a:tileRect/>
                </a:gradFill>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2876960" y="640080"/>
            <a:ext cx="643345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3D7D3A95-3CBC-4392-B064-EF8A51022D43}"/>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l="6973" r="413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1141413" y="609600"/>
            <a:ext cx="9905998" cy="1905000"/>
          </a:xfrm>
        </p:spPr>
        <p:txBody>
          <a:bodyPr>
            <a:normAutofit/>
          </a:bodyPr>
          <a:lstStyle/>
          <a:p>
            <a:r>
              <a:rPr lang="en-US" b="1"/>
              <a:t>dataset</a:t>
            </a:r>
            <a:endParaRPr lang="en-US" b="1" dirty="0"/>
          </a:p>
        </p:txBody>
      </p: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1141413" y="2666999"/>
            <a:ext cx="9905998" cy="3124201"/>
          </a:xfrm>
        </p:spPr>
        <p:txBody>
          <a:bodyPr>
            <a:normAutofit/>
          </a:bodyPr>
          <a:lstStyle/>
          <a:p>
            <a:r>
              <a:rPr lang="it-IT" b="1" dirty="0"/>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p>
        </p:txBody>
      </p:sp>
    </p:spTree>
    <p:extLst>
      <p:ext uri="{BB962C8B-B14F-4D97-AF65-F5344CB8AC3E}">
        <p14:creationId xmlns:p14="http://schemas.microsoft.com/office/powerpoint/2010/main" val="29875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C3D18B5-6F45-4B46-8BA1-62EE510B6A45}"/>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6871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98AD528C-8CD0-48CF-848B-FB3DBFDEE9D8}"/>
              </a:ext>
            </a:extLst>
          </p:cNvPr>
          <p:cNvSpPr>
            <a:spLocks noGrp="1"/>
          </p:cNvSpPr>
          <p:nvPr>
            <p:ph type="title"/>
          </p:nvPr>
        </p:nvSpPr>
        <p:spPr/>
        <p:txBody>
          <a:bodyPr/>
          <a:lstStyle/>
          <a:p>
            <a:r>
              <a:rPr lang="it-IT" b="1" dirty="0"/>
              <a:t>Dataset </a:t>
            </a:r>
          </a:p>
        </p:txBody>
      </p:sp>
      <p:sp>
        <p:nvSpPr>
          <p:cNvPr id="3" name="Segnaposto contenuto 2">
            <a:extLst>
              <a:ext uri="{FF2B5EF4-FFF2-40B4-BE49-F238E27FC236}">
                <a16:creationId xmlns:a16="http://schemas.microsoft.com/office/drawing/2014/main" id="{82E0744A-6F62-41CF-86CE-6232218A3FCD}"/>
              </a:ext>
            </a:extLst>
          </p:cNvPr>
          <p:cNvSpPr>
            <a:spLocks noGrp="1"/>
          </p:cNvSpPr>
          <p:nvPr>
            <p:ph idx="1"/>
          </p:nvPr>
        </p:nvSpPr>
        <p:spPr>
          <a:xfrm>
            <a:off x="1141412" y="1913860"/>
            <a:ext cx="6067461" cy="3965945"/>
          </a:xfrm>
        </p:spPr>
        <p:txBody>
          <a:bodyPr/>
          <a:lstStyle/>
          <a:p>
            <a:r>
              <a:rPr lang="it-IT" b="1" dirty="0">
                <a:effectLst>
                  <a:glow rad="38100">
                    <a:schemeClr val="bg1">
                      <a:lumMod val="50000"/>
                      <a:lumOff val="50000"/>
                      <a:alpha val="20000"/>
                    </a:schemeClr>
                  </a:glow>
                </a:effectLst>
              </a:rPr>
              <a:t>Un secondo dataset viene fornito sempre da voxforge.org</a:t>
            </a:r>
          </a:p>
          <a:p>
            <a:r>
              <a:rPr lang="it-IT" b="1" dirty="0">
                <a:effectLst>
                  <a:glow rad="38100">
                    <a:schemeClr val="bg1">
                      <a:lumMod val="50000"/>
                      <a:lumOff val="50000"/>
                      <a:alpha val="20000"/>
                    </a:schemeClr>
                  </a:glow>
                </a:effectLst>
              </a:rPr>
              <a:t>È formato da un totale di 10 parlatori e ,come il precedente, con ciascuno 10 file audio in formato Wav, con una frequenza di campionamento a 48khz in 16 bit, monocanale. </a:t>
            </a:r>
          </a:p>
          <a:p>
            <a:r>
              <a:rPr lang="it-IT" b="1" dirty="0">
                <a:effectLst>
                  <a:glow rad="38100">
                    <a:schemeClr val="bg1">
                      <a:lumMod val="50000"/>
                      <a:lumOff val="50000"/>
                      <a:alpha val="20000"/>
                    </a:schemeClr>
                  </a:glow>
                </a:effectLst>
              </a:rPr>
              <a:t>Sono presenti parlatori di entrambi i sessi parlanti lingua italiana,</a:t>
            </a:r>
            <a:br>
              <a:rPr lang="it-IT" b="1" dirty="0">
                <a:effectLst>
                  <a:glow rad="38100">
                    <a:schemeClr val="bg1">
                      <a:lumMod val="50000"/>
                      <a:lumOff val="50000"/>
                      <a:alpha val="20000"/>
                    </a:schemeClr>
                  </a:glow>
                </a:effectLst>
              </a:rPr>
            </a:br>
            <a:r>
              <a:rPr lang="it-IT" b="1" dirty="0">
                <a:effectLst>
                  <a:glow rad="38100">
                    <a:schemeClr val="bg1">
                      <a:lumMod val="50000"/>
                      <a:lumOff val="50000"/>
                      <a:alpha val="20000"/>
                    </a:schemeClr>
                  </a:glow>
                </a:effectLst>
              </a:rPr>
              <a:t>provenienza regionale ignota</a:t>
            </a:r>
          </a:p>
        </p:txBody>
      </p:sp>
      <p:graphicFrame>
        <p:nvGraphicFramePr>
          <p:cNvPr id="6" name="Grafico 5">
            <a:extLst>
              <a:ext uri="{FF2B5EF4-FFF2-40B4-BE49-F238E27FC236}">
                <a16:creationId xmlns:a16="http://schemas.microsoft.com/office/drawing/2014/main" id="{415C8030-A832-437F-8778-2A3F570305FA}"/>
              </a:ext>
            </a:extLst>
          </p:cNvPr>
          <p:cNvGraphicFramePr/>
          <p:nvPr>
            <p:extLst>
              <p:ext uri="{D42A27DB-BD31-4B8C-83A1-F6EECF244321}">
                <p14:modId xmlns:p14="http://schemas.microsoft.com/office/powerpoint/2010/main" val="1568768622"/>
              </p:ext>
            </p:extLst>
          </p:nvPr>
        </p:nvGraphicFramePr>
        <p:xfrm>
          <a:off x="7570382" y="2953676"/>
          <a:ext cx="3959354" cy="347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580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A78D3-B341-4B88-A29E-871EB8E13A87}"/>
              </a:ext>
            </a:extLst>
          </p:cNvPr>
          <p:cNvSpPr>
            <a:spLocks noGrp="1"/>
          </p:cNvSpPr>
          <p:nvPr>
            <p:ph type="title"/>
          </p:nvPr>
        </p:nvSpPr>
        <p:spPr>
          <a:xfrm>
            <a:off x="246064" y="373751"/>
            <a:ext cx="3182936" cy="1905000"/>
          </a:xfrm>
        </p:spPr>
        <p:txBody>
          <a:bodyPr>
            <a:normAutofit/>
          </a:bodyPr>
          <a:lstStyle/>
          <a:p>
            <a:r>
              <a:rPr lang="en-US" dirty="0"/>
              <a:t>Attuale stato del Progetto</a:t>
            </a:r>
            <a:br>
              <a:rPr lang="en-US" dirty="0"/>
            </a:br>
            <a:endParaRPr lang="it-IT" dirty="0"/>
          </a:p>
        </p:txBody>
      </p:sp>
      <p:sp>
        <p:nvSpPr>
          <p:cNvPr id="8" name="Content Placeholder 7">
            <a:extLst>
              <a:ext uri="{FF2B5EF4-FFF2-40B4-BE49-F238E27FC236}">
                <a16:creationId xmlns:a16="http://schemas.microsoft.com/office/drawing/2014/main" id="{65863E47-5D19-2778-AC9B-DD158F586C98}"/>
              </a:ext>
            </a:extLst>
          </p:cNvPr>
          <p:cNvSpPr>
            <a:spLocks noGrp="1"/>
          </p:cNvSpPr>
          <p:nvPr>
            <p:ph idx="1"/>
          </p:nvPr>
        </p:nvSpPr>
        <p:spPr>
          <a:xfrm>
            <a:off x="569914" y="2278751"/>
            <a:ext cx="2487611" cy="3069078"/>
          </a:xfrm>
        </p:spPr>
        <p:txBody>
          <a:bodyPr>
            <a:normAutofit fontScale="85000" lnSpcReduction="10000"/>
          </a:bodyPr>
          <a:lstStyle/>
          <a:p>
            <a:r>
              <a:rPr lang="it-IT" dirty="0"/>
              <a:t>Prima implementazione dell’estrazione delle features e dei modelli
 primi risultati sull’accuratezza del riconoscimento su entrambi I dataset
Matrici di confusione</a:t>
            </a:r>
            <a:endParaRPr lang="en-US" dirty="0"/>
          </a:p>
        </p:txBody>
      </p:sp>
      <p:sp>
        <p:nvSpPr>
          <p:cNvPr id="46" name="Rectangle 45">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3374072D-86C6-419A-9696-9BCC3F5351BA}"/>
              </a:ext>
            </a:extLst>
          </p:cNvPr>
          <p:cNvSpPr/>
          <p:nvPr/>
        </p:nvSpPr>
        <p:spPr>
          <a:xfrm>
            <a:off x="3678625" y="0"/>
            <a:ext cx="851337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Immagine 19">
            <a:extLst>
              <a:ext uri="{FF2B5EF4-FFF2-40B4-BE49-F238E27FC236}">
                <a16:creationId xmlns:a16="http://schemas.microsoft.com/office/drawing/2014/main" id="{891AE25B-BBBA-4A4F-831C-356B0B0F9936}"/>
              </a:ext>
            </a:extLst>
          </p:cNvPr>
          <p:cNvPicPr>
            <a:picLocks noChangeAspect="1"/>
          </p:cNvPicPr>
          <p:nvPr/>
        </p:nvPicPr>
        <p:blipFill>
          <a:blip r:embed="rId3"/>
          <a:stretch>
            <a:fillRect/>
          </a:stretch>
        </p:blipFill>
        <p:spPr>
          <a:xfrm>
            <a:off x="7739063" y="2004659"/>
            <a:ext cx="4452938" cy="4853342"/>
          </a:xfrm>
          <a:prstGeom prst="rect">
            <a:avLst/>
          </a:prstGeom>
        </p:spPr>
      </p:pic>
      <p:pic>
        <p:nvPicPr>
          <p:cNvPr id="18" name="Immagine 17">
            <a:extLst>
              <a:ext uri="{FF2B5EF4-FFF2-40B4-BE49-F238E27FC236}">
                <a16:creationId xmlns:a16="http://schemas.microsoft.com/office/drawing/2014/main" id="{D8FF5214-B597-4620-8704-8E70D2B963D5}"/>
              </a:ext>
            </a:extLst>
          </p:cNvPr>
          <p:cNvPicPr>
            <a:picLocks noChangeAspect="1"/>
          </p:cNvPicPr>
          <p:nvPr/>
        </p:nvPicPr>
        <p:blipFill>
          <a:blip r:embed="rId4"/>
          <a:stretch>
            <a:fillRect/>
          </a:stretch>
        </p:blipFill>
        <p:spPr>
          <a:xfrm>
            <a:off x="3678625" y="0"/>
            <a:ext cx="4060437" cy="4791076"/>
          </a:xfrm>
          <a:prstGeom prst="rect">
            <a:avLst/>
          </a:prstGeom>
        </p:spPr>
      </p:pic>
    </p:spTree>
    <p:extLst>
      <p:ext uri="{BB962C8B-B14F-4D97-AF65-F5344CB8AC3E}">
        <p14:creationId xmlns:p14="http://schemas.microsoft.com/office/powerpoint/2010/main" val="287988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a:xfrm>
            <a:off x="962022" y="643467"/>
            <a:ext cx="4340023" cy="5571064"/>
          </a:xfrm>
        </p:spPr>
        <p:txBody>
          <a:bodyPr anchor="ctr">
            <a:normAutofit/>
          </a:bodyPr>
          <a:lstStyle/>
          <a:p>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Next Step</a:t>
            </a:r>
            <a:endParaRPr lang="en-US" sz="4400" dirty="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effectLst>
              </a:rPr>
              <a:t>Massimizzare l’affidabilità dei modelli con tuning di iper parametri e miglioramento dell’estrazione delle feature
Aggiungere una soglia di </a:t>
            </a:r>
            <a:r>
              <a:rPr lang="it-IT" dirty="0" err="1">
                <a:effectLst>
                  <a:glow rad="38100">
                    <a:prstClr val="black">
                      <a:lumMod val="50000"/>
                      <a:lumOff val="50000"/>
                      <a:alpha val="20000"/>
                    </a:prstClr>
                  </a:glow>
                </a:effectLst>
              </a:rPr>
              <a:t>affidabiilità</a:t>
            </a:r>
            <a:r>
              <a:rPr lang="it-IT" dirty="0">
                <a:effectLst>
                  <a:glow rad="38100">
                    <a:prstClr val="black">
                      <a:lumMod val="50000"/>
                      <a:lumOff val="50000"/>
                      <a:alpha val="20000"/>
                    </a:prstClr>
                  </a:glow>
                </a:effectLst>
              </a:rPr>
              <a:t> per permettere anche la speaker </a:t>
            </a:r>
            <a:r>
              <a:rPr lang="it-IT" dirty="0" err="1">
                <a:effectLst>
                  <a:glow rad="38100">
                    <a:prstClr val="black">
                      <a:lumMod val="50000"/>
                      <a:lumOff val="50000"/>
                      <a:alpha val="20000"/>
                    </a:prstClr>
                  </a:glow>
                </a:effectLst>
              </a:rPr>
              <a:t>verification</a:t>
            </a:r>
            <a:r>
              <a:rPr lang="it-IT" dirty="0">
                <a:effectLst>
                  <a:glow rad="38100">
                    <a:prstClr val="black">
                      <a:lumMod val="50000"/>
                      <a:lumOff val="50000"/>
                      <a:alpha val="20000"/>
                    </a:prstClr>
                  </a:glow>
                </a:effectLst>
              </a:rPr>
              <a:t> in seguito all’identificazione</a:t>
            </a:r>
          </a:p>
          <a:p>
            <a:r>
              <a:rPr lang="it-IT" dirty="0">
                <a:effectLst>
                  <a:glow rad="38100">
                    <a:prstClr val="black">
                      <a:lumMod val="50000"/>
                      <a:lumOff val="50000"/>
                      <a:alpha val="20000"/>
                    </a:prstClr>
                  </a:glow>
                </a:effectLst>
              </a:rPr>
              <a:t>Ulteriori training e test su dataset in entrambe le lingue</a:t>
            </a:r>
            <a:endParaRPr lang="en-US"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AAEDB4-B623-4FBC-ABEC-E31549ACBC70}"/>
              </a:ext>
            </a:extLst>
          </p:cNvPr>
          <p:cNvSpPr>
            <a:spLocks noGrp="1"/>
          </p:cNvSpPr>
          <p:nvPr>
            <p:ph type="title"/>
          </p:nvPr>
        </p:nvSpPr>
        <p:spPr/>
        <p:txBody>
          <a:bodyPr/>
          <a:lstStyle/>
          <a:p>
            <a:r>
              <a:rPr lang="it-IT" dirty="0"/>
              <a:t>Open Point	</a:t>
            </a:r>
          </a:p>
        </p:txBody>
      </p:sp>
      <p:sp>
        <p:nvSpPr>
          <p:cNvPr id="3" name="Segnaposto contenuto 2">
            <a:extLst>
              <a:ext uri="{FF2B5EF4-FFF2-40B4-BE49-F238E27FC236}">
                <a16:creationId xmlns:a16="http://schemas.microsoft.com/office/drawing/2014/main" id="{41C9688D-9E65-4143-B954-E3862C72EEB2}"/>
              </a:ext>
            </a:extLst>
          </p:cNvPr>
          <p:cNvSpPr>
            <a:spLocks noGrp="1"/>
          </p:cNvSpPr>
          <p:nvPr>
            <p:ph idx="1"/>
          </p:nvPr>
        </p:nvSpPr>
        <p:spPr/>
        <p:txBody>
          <a:bodyPr/>
          <a:lstStyle/>
          <a:p>
            <a:r>
              <a:rPr lang="it-IT" dirty="0"/>
              <a:t>Tecniche di riduzione del rumore</a:t>
            </a:r>
          </a:p>
          <a:p>
            <a:r>
              <a:rPr lang="it-IT" dirty="0"/>
              <a:t>Ricerca di nuovi dataset o generazione</a:t>
            </a:r>
          </a:p>
        </p:txBody>
      </p:sp>
    </p:spTree>
    <p:extLst>
      <p:ext uri="{BB962C8B-B14F-4D97-AF65-F5344CB8AC3E}">
        <p14:creationId xmlns:p14="http://schemas.microsoft.com/office/powerpoint/2010/main" val="42096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Valutazione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0" indent="0">
              <a:buClr>
                <a:srgbClr val="FFFFFF"/>
              </a:buClr>
              <a:buNone/>
            </a:pP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239" y="1687398"/>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572" y="3428999"/>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642" y="4072500"/>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06" y="3750767"/>
            <a:ext cx="396240" cy="396240"/>
          </a:xfrm>
          <a:prstGeom prst="rect">
            <a:avLst/>
          </a:prstGeom>
        </p:spPr>
      </p:pic>
      <p:pic>
        <p:nvPicPr>
          <p:cNvPr id="4" name="Immagine 3">
            <a:extLst>
              <a:ext uri="{FF2B5EF4-FFF2-40B4-BE49-F238E27FC236}">
                <a16:creationId xmlns:a16="http://schemas.microsoft.com/office/drawing/2014/main" id="{D424207E-6E24-4F54-BF25-5875E6A18E26}"/>
              </a:ext>
            </a:extLst>
          </p:cNvPr>
          <p:cNvPicPr>
            <a:picLocks noChangeAspect="1"/>
          </p:cNvPicPr>
          <p:nvPr/>
        </p:nvPicPr>
        <p:blipFill>
          <a:blip r:embed="rId6"/>
          <a:stretch>
            <a:fillRect/>
          </a:stretch>
        </p:blipFill>
        <p:spPr>
          <a:xfrm>
            <a:off x="7970435" y="2385377"/>
            <a:ext cx="396274" cy="402371"/>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2400"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 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3"/>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a:lnSpc>
                <a:spcPct val="90000"/>
              </a:lnSpc>
            </a:pPr>
            <a:r>
              <a:rPr lang="en-US" sz="1600" dirty="0">
                <a:hlinkClick r:id="rId3"/>
              </a:rPr>
              <a:t>A review on speaker recognition: Technology and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3"/>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Speaker identification through artificial intelligence techniques:</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A comprehensive review and research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endParaRP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rPr>
              <a:t>Sistemi di interazione vocale per la domotica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6"/>
              </a:rPr>
              <a:t>Analisi vocale per il riconoscimento dell'identità del 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(2015)</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7"/>
              </a:rPr>
              <a:t>Smart Home Security Solutions using Facial Authentication and Speaker Recognition through Artificial Neural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8"/>
            <a:extLst>
              <a:ext uri="{FF2B5EF4-FFF2-40B4-BE49-F238E27FC236}">
                <a16:creationId xmlns:a16="http://schemas.microsoft.com/office/drawing/2014/main" id="{13BE9F6B-75D1-4D04-BE53-0B67AC1BC4FE}"/>
              </a:ext>
            </a:extLst>
          </p:cNvPr>
          <p:cNvPicPr>
            <a:picLocks noChangeAspect="1"/>
          </p:cNvPicPr>
          <p:nvPr/>
        </p:nvPicPr>
        <p:blipFill>
          <a:blip r:embed="rId9"/>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dirty="0"/>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3"/>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38957" y="2555081"/>
            <a:ext cx="6072927" cy="3416320"/>
          </a:xfrm>
          <a:prstGeom prst="rect">
            <a:avLst/>
          </a:prstGeom>
          <a:noFill/>
        </p:spPr>
        <p:txBody>
          <a:bodyPr wrap="square" rtlCol="0">
            <a:spAutoFit/>
          </a:bodyPr>
          <a:lstStyle/>
          <a:p>
            <a:endParaRPr lang="it-IT" dirty="0"/>
          </a:p>
          <a:p>
            <a:pPr marL="285750" indent="-285750">
              <a:buFont typeface="Arial" panose="020B0604020202020204" pitchFamily="34" charset="0"/>
              <a:buChar char="•"/>
            </a:pPr>
            <a:r>
              <a:rPr lang="it-IT" dirty="0"/>
              <a:t>Breve ed esaustiva rappresentazione dello speech processing</a:t>
            </a:r>
            <a:br>
              <a:rPr lang="it-IT" dirty="0"/>
            </a:br>
            <a:endParaRPr lang="it-IT" dirty="0"/>
          </a:p>
          <a:p>
            <a:pPr marL="285750" indent="-285750">
              <a:buFont typeface="Arial" panose="020B0604020202020204" pitchFamily="34" charset="0"/>
              <a:buChar char="•"/>
            </a:pPr>
            <a:r>
              <a:rPr lang="it-IT" dirty="0"/>
              <a:t>Dipanamento puntuale delle differenze tra tutte le sottocategorie dell’argomento</a:t>
            </a:r>
            <a:br>
              <a:rPr lang="it-IT" dirty="0"/>
            </a:br>
            <a:endParaRPr lang="it-IT" dirty="0"/>
          </a:p>
          <a:p>
            <a:pPr marL="285750" indent="-285750">
              <a:buFont typeface="Arial" panose="020B0604020202020204" pitchFamily="34" charset="0"/>
              <a:buChar char="•"/>
            </a:pPr>
            <a:r>
              <a:rPr lang="it-IT" dirty="0"/>
              <a:t>Rappresentazione dell’evoluzione storica delle tecnologie e messa in mostra dei punti forti e deboli di ognuna di loro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4"/>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372862" y="2514600"/>
            <a:ext cx="5485013" cy="388619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panose="020B0604020202020204" pitchFamily="34" charset="0"/>
              <a:buChar char="•"/>
            </a:pPr>
            <a:r>
              <a:rPr lang="it-IT" cap="small" dirty="0">
                <a:effectLst>
                  <a:glow rad="38100">
                    <a:schemeClr val="bg1">
                      <a:lumMod val="50000"/>
                      <a:lumOff val="50000"/>
                      <a:alpha val="20000"/>
                    </a:schemeClr>
                  </a:glow>
                </a:effectLst>
              </a:rPr>
              <a:t>Tesi di dottorato sullo sviluppo di nuove tecnologie domotiche</a:t>
            </a:r>
          </a:p>
          <a:p>
            <a:pPr marL="285750" indent="-285750">
              <a:lnSpc>
                <a:spcPct val="90000"/>
              </a:lnSpc>
              <a:spcBef>
                <a:spcPct val="20000"/>
              </a:spcBef>
              <a:spcAft>
                <a:spcPts val="600"/>
              </a:spcAft>
              <a:buClr>
                <a:schemeClr val="tx1"/>
              </a:buClr>
              <a:buSzPct val="100000"/>
              <a:buFont typeface="Arial" panose="020B0604020202020204" pitchFamily="34" charset="0"/>
              <a:buChar char="•"/>
            </a:pPr>
            <a:r>
              <a:rPr lang="it-IT" cap="small" dirty="0">
                <a:effectLst>
                  <a:glow rad="38100">
                    <a:schemeClr val="bg1">
                      <a:lumMod val="50000"/>
                      <a:lumOff val="50000"/>
                      <a:alpha val="20000"/>
                    </a:schemeClr>
                  </a:glow>
                </a:effectLst>
              </a:rPr>
              <a:t>Estrazione delle feature basata su </a:t>
            </a:r>
            <a:br>
              <a:rPr lang="it-IT" cap="small" dirty="0">
                <a:effectLst>
                  <a:glow rad="38100">
                    <a:schemeClr val="bg1">
                      <a:lumMod val="50000"/>
                      <a:lumOff val="50000"/>
                      <a:alpha val="20000"/>
                    </a:schemeClr>
                  </a:glow>
                </a:effectLst>
              </a:rPr>
            </a:br>
            <a:r>
              <a:rPr lang="it-IT" b="1" cap="small" dirty="0">
                <a:effectLst>
                  <a:glow rad="38100">
                    <a:schemeClr val="bg1">
                      <a:lumMod val="50000"/>
                      <a:lumOff val="50000"/>
                      <a:alpha val="20000"/>
                    </a:schemeClr>
                  </a:glow>
                </a:effectLst>
              </a:rPr>
              <a:t>Karhunen-Loève </a:t>
            </a:r>
            <a:r>
              <a:rPr lang="it-IT" b="1" cap="small" dirty="0" err="1">
                <a:effectLst>
                  <a:glow rad="38100">
                    <a:schemeClr val="bg1">
                      <a:lumMod val="50000"/>
                      <a:lumOff val="50000"/>
                      <a:alpha val="20000"/>
                    </a:schemeClr>
                  </a:glow>
                </a:effectLst>
              </a:rPr>
              <a:t>Transform</a:t>
            </a:r>
            <a:r>
              <a:rPr lang="it-IT" b="1" cap="small" dirty="0">
                <a:effectLst>
                  <a:glow rad="38100">
                    <a:schemeClr val="bg1">
                      <a:lumMod val="50000"/>
                      <a:lumOff val="50000"/>
                      <a:alpha val="20000"/>
                    </a:schemeClr>
                  </a:glow>
                </a:effectLst>
              </a:rPr>
              <a:t> Discreta </a:t>
            </a:r>
            <a:r>
              <a:rPr lang="it-IT" cap="small" dirty="0">
                <a:effectLst>
                  <a:glow rad="38100">
                    <a:schemeClr val="bg1">
                      <a:lumMod val="50000"/>
                      <a:lumOff val="50000"/>
                      <a:alpha val="20000"/>
                    </a:schemeClr>
                  </a:glow>
                </a:effectLst>
              </a:rPr>
              <a:t>(DKLT) </a:t>
            </a:r>
          </a:p>
          <a:p>
            <a:pPr marL="285750" indent="-285750">
              <a:lnSpc>
                <a:spcPct val="90000"/>
              </a:lnSpc>
              <a:spcBef>
                <a:spcPct val="20000"/>
              </a:spcBef>
              <a:spcAft>
                <a:spcPts val="600"/>
              </a:spcAft>
              <a:buClr>
                <a:schemeClr val="tx1"/>
              </a:buClr>
              <a:buSzPct val="100000"/>
              <a:buFont typeface="Arial"/>
              <a:buChar char="•"/>
            </a:pPr>
            <a:r>
              <a:rPr lang="it-IT" cap="small" dirty="0">
                <a:effectLst>
                  <a:glow rad="38100">
                    <a:schemeClr val="bg1">
                      <a:lumMod val="50000"/>
                      <a:lumOff val="50000"/>
                      <a:alpha val="20000"/>
                    </a:schemeClr>
                  </a:glow>
                </a:effectLst>
              </a:rPr>
              <a:t>Analisi sperimentale sul caso multi-speakers</a:t>
            </a: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192665" y="0"/>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5621A4A2-5E41-4BAB-B4B7-E73C66170148}"/>
              </a:ext>
            </a:extLst>
          </p:cNvPr>
          <p:cNvSpPr/>
          <p:nvPr/>
        </p:nvSpPr>
        <p:spPr>
          <a:xfrm>
            <a:off x="5114260" y="1848086"/>
            <a:ext cx="6858000" cy="4561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459AE580-9718-4CD5-801A-DD39630BD233}"/>
              </a:ext>
            </a:extLst>
          </p:cNvPr>
          <p:cNvSpPr>
            <a:spLocks noGrp="1"/>
          </p:cNvSpPr>
          <p:nvPr>
            <p:ph type="title"/>
          </p:nvPr>
        </p:nvSpPr>
        <p:spPr>
          <a:xfrm>
            <a:off x="1141413" y="-51598"/>
            <a:ext cx="9905998" cy="1905000"/>
          </a:xfrm>
        </p:spPr>
        <p:txBody>
          <a:bodyPr/>
          <a:lstStyle/>
          <a:p>
            <a:r>
              <a:rPr lang="en-US" b="1" dirty="0"/>
              <a:t>MEL FREQUENCY CEPSTRAL COEFFICIENT (MFCC)</a:t>
            </a:r>
            <a:endParaRPr lang="it-IT" b="1" dirty="0"/>
          </a:p>
        </p:txBody>
      </p:sp>
      <p:sp>
        <p:nvSpPr>
          <p:cNvPr id="3" name="Segnaposto contenuto 2">
            <a:extLst>
              <a:ext uri="{FF2B5EF4-FFF2-40B4-BE49-F238E27FC236}">
                <a16:creationId xmlns:a16="http://schemas.microsoft.com/office/drawing/2014/main" id="{D2F3DE75-4C53-4CF5-B20B-47419329A860}"/>
              </a:ext>
            </a:extLst>
          </p:cNvPr>
          <p:cNvSpPr>
            <a:spLocks noGrp="1"/>
          </p:cNvSpPr>
          <p:nvPr>
            <p:ph idx="1"/>
          </p:nvPr>
        </p:nvSpPr>
        <p:spPr>
          <a:xfrm>
            <a:off x="613541" y="1505221"/>
            <a:ext cx="4249110" cy="3744433"/>
          </a:xfrm>
        </p:spPr>
        <p:txBody>
          <a:bodyPr/>
          <a:lstStyle/>
          <a:p>
            <a:r>
              <a:rPr lang="it-IT" dirty="0"/>
              <a:t>Scala mel (da Melodia) nata nel 1937 dallo psicofisico S.S. Stevens</a:t>
            </a:r>
          </a:p>
          <a:p>
            <a:r>
              <a:rPr lang="it-IT" dirty="0"/>
              <a:t>Valutazione basata sul pitch (altezza) del suono</a:t>
            </a:r>
          </a:p>
          <a:p>
            <a:r>
              <a:rPr lang="it-IT" dirty="0"/>
              <a:t>intento di rappresentare la percezione umana dei segnali sonori</a:t>
            </a:r>
          </a:p>
          <a:p>
            <a:endParaRPr lang="it-IT" dirty="0"/>
          </a:p>
        </p:txBody>
      </p:sp>
      <p:pic>
        <p:nvPicPr>
          <p:cNvPr id="8" name="Elemento grafico 7">
            <a:extLst>
              <a:ext uri="{FF2B5EF4-FFF2-40B4-BE49-F238E27FC236}">
                <a16:creationId xmlns:a16="http://schemas.microsoft.com/office/drawing/2014/main" id="{DBAE7931-3D3F-4504-A9D8-49DC5A4D91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0792" y="5433238"/>
            <a:ext cx="4786619" cy="783265"/>
          </a:xfrm>
          <a:prstGeom prst="rect">
            <a:avLst/>
          </a:prstGeom>
        </p:spPr>
      </p:pic>
      <p:pic>
        <p:nvPicPr>
          <p:cNvPr id="10" name="Immagine 9">
            <a:extLst>
              <a:ext uri="{FF2B5EF4-FFF2-40B4-BE49-F238E27FC236}">
                <a16:creationId xmlns:a16="http://schemas.microsoft.com/office/drawing/2014/main" id="{202381E3-7954-461A-A752-D26C7ED758AD}"/>
              </a:ext>
            </a:extLst>
          </p:cNvPr>
          <p:cNvPicPr>
            <a:picLocks noChangeAspect="1"/>
          </p:cNvPicPr>
          <p:nvPr/>
        </p:nvPicPr>
        <p:blipFill>
          <a:blip r:embed="rId4"/>
          <a:stretch>
            <a:fillRect/>
          </a:stretch>
        </p:blipFill>
        <p:spPr>
          <a:xfrm>
            <a:off x="5688419" y="2087526"/>
            <a:ext cx="5975497" cy="3196649"/>
          </a:xfrm>
          <a:prstGeom prst="rect">
            <a:avLst/>
          </a:prstGeom>
        </p:spPr>
      </p:pic>
      <p:pic>
        <p:nvPicPr>
          <p:cNvPr id="4" name="Immagine 3">
            <a:extLst>
              <a:ext uri="{FF2B5EF4-FFF2-40B4-BE49-F238E27FC236}">
                <a16:creationId xmlns:a16="http://schemas.microsoft.com/office/drawing/2014/main" id="{8DAC9E1E-4FB6-4550-B53E-465D5EB728A9}"/>
              </a:ext>
            </a:extLst>
          </p:cNvPr>
          <p:cNvPicPr>
            <a:picLocks noChangeAspect="1"/>
          </p:cNvPicPr>
          <p:nvPr/>
        </p:nvPicPr>
        <p:blipFill>
          <a:blip r:embed="rId5"/>
          <a:stretch>
            <a:fillRect/>
          </a:stretch>
        </p:blipFill>
        <p:spPr>
          <a:xfrm>
            <a:off x="330218" y="4690308"/>
            <a:ext cx="4645820" cy="1935336"/>
          </a:xfrm>
          <a:prstGeom prst="rect">
            <a:avLst/>
          </a:prstGeom>
        </p:spPr>
      </p:pic>
    </p:spTree>
    <p:extLst>
      <p:ext uri="{BB962C8B-B14F-4D97-AF65-F5344CB8AC3E}">
        <p14:creationId xmlns:p14="http://schemas.microsoft.com/office/powerpoint/2010/main" val="22278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1C31963-E86B-47DD-8D8A-B87064F9652C}"/>
              </a:ext>
            </a:extLst>
          </p:cNvPr>
          <p:cNvSpPr>
            <a:spLocks noGrp="1"/>
          </p:cNvSpPr>
          <p:nvPr>
            <p:ph type="title"/>
          </p:nvPr>
        </p:nvSpPr>
        <p:spPr>
          <a:xfrm>
            <a:off x="643192" y="609600"/>
            <a:ext cx="3643674" cy="1867786"/>
          </a:xfrm>
        </p:spPr>
        <p:txBody>
          <a:bodyPr>
            <a:normAutofit/>
          </a:bodyPr>
          <a:lstStyle/>
          <a:p>
            <a:pPr algn="ctr"/>
            <a:r>
              <a:rPr kumimoji="0" lang="it-IT"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j-ea"/>
                <a:cs typeface="+mj-cs"/>
              </a:rPr>
              <a:t>Processo di estrazione delle </a:t>
            </a:r>
            <a:r>
              <a:rPr kumimoji="0" lang="it-IT" sz="3200" b="0" i="0" u="none" strike="noStrike" kern="1200" cap="all" spc="0" normalizeH="0" baseline="0" noProof="0" dirty="0" err="1">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j-ea"/>
                <a:cs typeface="+mj-cs"/>
              </a:rPr>
              <a:t>Mfcc</a:t>
            </a:r>
            <a:endParaRPr lang="it-IT" sz="28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40000"/>
                  </a:schemeClr>
                </a:glow>
              </a:effectLst>
            </a:endParaRPr>
          </a:p>
        </p:txBody>
      </p:sp>
      <p:sp>
        <p:nvSpPr>
          <p:cNvPr id="9" name="Content Placeholder 8">
            <a:extLst>
              <a:ext uri="{FF2B5EF4-FFF2-40B4-BE49-F238E27FC236}">
                <a16:creationId xmlns:a16="http://schemas.microsoft.com/office/drawing/2014/main" id="{3BA43331-793A-288F-9CED-B255A7D79455}"/>
              </a:ext>
            </a:extLst>
          </p:cNvPr>
          <p:cNvSpPr>
            <a:spLocks noGrp="1"/>
          </p:cNvSpPr>
          <p:nvPr>
            <p:ph idx="1"/>
          </p:nvPr>
        </p:nvSpPr>
        <p:spPr>
          <a:xfrm>
            <a:off x="643192" y="2666998"/>
            <a:ext cx="3748056" cy="3581402"/>
          </a:xfrm>
        </p:spPr>
        <p:txBody>
          <a:bodyPr anchor="t">
            <a:normAutofit/>
          </a:bodyPr>
          <a:lstStyle/>
          <a:p>
            <a:pPr marL="342900" indent="-342900">
              <a:buClr>
                <a:schemeClr val="bg1"/>
              </a:buClr>
              <a:buFont typeface="+mj-lt"/>
              <a:buAutoNum type="arabicParenR"/>
            </a:pPr>
            <a:r>
              <a:rPr lang="en-US" sz="1800" dirty="0">
                <a:gradFill flip="none" rotWithShape="1">
                  <a:gsLst>
                    <a:gs pos="0">
                      <a:sysClr val="window" lastClr="FFFFFF"/>
                    </a:gs>
                    <a:gs pos="100000">
                      <a:sysClr val="window" lastClr="FFFFFF">
                        <a:lumMod val="75000"/>
                      </a:sysClr>
                    </a:gs>
                  </a:gsLst>
                  <a:lin ang="5580000" scaled="0"/>
                  <a:tileRect/>
                </a:gradFill>
              </a:rPr>
              <a:t>Pre-</a:t>
            </a:r>
            <a:r>
              <a:rPr lang="en-US" sz="1800" dirty="0" err="1">
                <a:gradFill flip="none" rotWithShape="1">
                  <a:gsLst>
                    <a:gs pos="0">
                      <a:sysClr val="window" lastClr="FFFFFF"/>
                    </a:gs>
                    <a:gs pos="100000">
                      <a:sysClr val="window" lastClr="FFFFFF">
                        <a:lumMod val="75000"/>
                      </a:sysClr>
                    </a:gs>
                  </a:gsLst>
                  <a:lin ang="5580000" scaled="0"/>
                  <a:tileRect/>
                </a:gradFill>
              </a:rPr>
              <a:t>enfasi</a:t>
            </a:r>
            <a:r>
              <a:rPr lang="en-US" sz="1800" dirty="0">
                <a:gradFill flip="none" rotWithShape="1">
                  <a:gsLst>
                    <a:gs pos="0">
                      <a:sysClr val="window" lastClr="FFFFFF"/>
                    </a:gs>
                    <a:gs pos="100000">
                      <a:sysClr val="window" lastClr="FFFFFF">
                        <a:lumMod val="75000"/>
                      </a:sysClr>
                    </a:gs>
                  </a:gsLst>
                  <a:lin ang="5580000" scaled="0"/>
                  <a:tileRect/>
                </a:gradFill>
              </a:rPr>
              <a:t>, endpoint detection</a:t>
            </a:r>
          </a:p>
          <a:p>
            <a:pPr marL="342900" indent="-342900">
              <a:buClr>
                <a:schemeClr val="bg1"/>
              </a:buClr>
              <a:buFont typeface="+mj-lt"/>
              <a:buAutoNum type="arabicParenR"/>
            </a:pPr>
            <a:r>
              <a:rPr lang="en-US" sz="1800" dirty="0" err="1">
                <a:gradFill flip="none" rotWithShape="1">
                  <a:gsLst>
                    <a:gs pos="0">
                      <a:sysClr val="window" lastClr="FFFFFF"/>
                    </a:gs>
                    <a:gs pos="100000">
                      <a:sysClr val="window" lastClr="FFFFFF">
                        <a:lumMod val="75000"/>
                      </a:sysClr>
                    </a:gs>
                  </a:gsLst>
                  <a:lin ang="5580000" scaled="0"/>
                  <a:tileRect/>
                </a:gradFill>
              </a:rPr>
              <a:t>Divisione</a:t>
            </a:r>
            <a:r>
              <a:rPr lang="en-US" sz="1800" dirty="0">
                <a:gradFill flip="none" rotWithShape="1">
                  <a:gsLst>
                    <a:gs pos="0">
                      <a:sysClr val="window" lastClr="FFFFFF"/>
                    </a:gs>
                    <a:gs pos="100000">
                      <a:sysClr val="window" lastClr="FFFFFF">
                        <a:lumMod val="75000"/>
                      </a:sysClr>
                    </a:gs>
                  </a:gsLst>
                  <a:lin ang="5580000" scaled="0"/>
                  <a:tileRect/>
                </a:gradFill>
              </a:rPr>
              <a:t> in frame e </a:t>
            </a:r>
            <a:r>
              <a:rPr lang="en-US" sz="1800" dirty="0" err="1">
                <a:gradFill flip="none" rotWithShape="1">
                  <a:gsLst>
                    <a:gs pos="0">
                      <a:sysClr val="window" lastClr="FFFFFF"/>
                    </a:gs>
                    <a:gs pos="100000">
                      <a:sysClr val="window" lastClr="FFFFFF">
                        <a:lumMod val="75000"/>
                      </a:sysClr>
                    </a:gs>
                  </a:gsLst>
                  <a:lin ang="5580000" scaled="0"/>
                  <a:tileRect/>
                </a:gradFill>
              </a:rPr>
              <a:t>filtraggio</a:t>
            </a:r>
            <a:r>
              <a:rPr lang="en-US" sz="1800" dirty="0">
                <a:gradFill flip="none" rotWithShape="1">
                  <a:gsLst>
                    <a:gs pos="0">
                      <a:sysClr val="window" lastClr="FFFFFF"/>
                    </a:gs>
                    <a:gs pos="100000">
                      <a:sysClr val="window" lastClr="FFFFFF">
                        <a:lumMod val="75000"/>
                      </a:sysClr>
                    </a:gs>
                  </a:gsLst>
                  <a:lin ang="5580000" scaled="0"/>
                  <a:tileRect/>
                </a:gradFill>
              </a:rPr>
              <a:t> con </a:t>
            </a:r>
            <a:r>
              <a:rPr lang="en-US" sz="1800" dirty="0" err="1">
                <a:gradFill flip="none" rotWithShape="1">
                  <a:gsLst>
                    <a:gs pos="0">
                      <a:sysClr val="window" lastClr="FFFFFF"/>
                    </a:gs>
                    <a:gs pos="100000">
                      <a:sysClr val="window" lastClr="FFFFFF">
                        <a:lumMod val="75000"/>
                      </a:sysClr>
                    </a:gs>
                  </a:gsLst>
                  <a:lin ang="5580000" scaled="0"/>
                  <a:tileRect/>
                </a:gradFill>
              </a:rPr>
              <a:t>coseno</a:t>
            </a:r>
            <a:r>
              <a:rPr lang="en-US" sz="1800" dirty="0">
                <a:gradFill flip="none" rotWithShape="1">
                  <a:gsLst>
                    <a:gs pos="0">
                      <a:sysClr val="window" lastClr="FFFFFF"/>
                    </a:gs>
                    <a:gs pos="100000">
                      <a:sysClr val="window" lastClr="FFFFFF">
                        <a:lumMod val="75000"/>
                      </a:sysClr>
                    </a:gs>
                  </a:gsLst>
                  <a:lin ang="5580000" scaled="0"/>
                  <a:tileRect/>
                </a:gradFill>
              </a:rPr>
              <a:t> </a:t>
            </a:r>
            <a:r>
              <a:rPr lang="en-US" sz="1800" dirty="0" err="1">
                <a:gradFill flip="none" rotWithShape="1">
                  <a:gsLst>
                    <a:gs pos="0">
                      <a:sysClr val="window" lastClr="FFFFFF"/>
                    </a:gs>
                    <a:gs pos="100000">
                      <a:sysClr val="window" lastClr="FFFFFF">
                        <a:lumMod val="75000"/>
                      </a:sysClr>
                    </a:gs>
                  </a:gsLst>
                  <a:lin ang="5580000" scaled="0"/>
                  <a:tileRect/>
                </a:gradFill>
              </a:rPr>
              <a:t>rialzato</a:t>
            </a:r>
            <a:endParaRPr lang="en-US" sz="1800" dirty="0">
              <a:gradFill flip="none" rotWithShape="1">
                <a:gsLst>
                  <a:gs pos="0">
                    <a:sysClr val="window" lastClr="FFFFFF"/>
                  </a:gs>
                  <a:gs pos="100000">
                    <a:sysClr val="window" lastClr="FFFFFF">
                      <a:lumMod val="75000"/>
                    </a:sysClr>
                  </a:gs>
                </a:gsLst>
                <a:lin ang="5580000" scaled="0"/>
                <a:tileRect/>
              </a:gradFill>
            </a:endParaRP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Fourier (FFT)</a:t>
            </a: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Spettro Mel</a:t>
            </a:r>
          </a:p>
          <a:p>
            <a:pPr marL="342900" indent="-342900">
              <a:buClr>
                <a:schemeClr val="bg1"/>
              </a:buClr>
              <a:buFont typeface="+mj-lt"/>
              <a:buAutoNum type="arabicParenR"/>
            </a:pPr>
            <a:r>
              <a:rPr lang="it-IT" sz="1800" dirty="0" err="1">
                <a:gradFill flip="none" rotWithShape="1">
                  <a:gsLst>
                    <a:gs pos="0">
                      <a:sysClr val="window" lastClr="FFFFFF"/>
                    </a:gs>
                    <a:gs pos="100000">
                      <a:sysClr val="window" lastClr="FFFFFF">
                        <a:lumMod val="75000"/>
                      </a:sysClr>
                    </a:gs>
                  </a:gsLst>
                  <a:lin ang="5580000" scaled="0"/>
                  <a:tileRect/>
                </a:gradFill>
              </a:rPr>
              <a:t>MFFCs</a:t>
            </a:r>
            <a:endParaRPr lang="it-IT" sz="1800" dirty="0">
              <a:gradFill flip="none" rotWithShape="1">
                <a:gsLst>
                  <a:gs pos="0">
                    <a:sysClr val="window" lastClr="FFFFFF"/>
                  </a:gs>
                  <a:gs pos="100000">
                    <a:sysClr val="window" lastClr="FFFFFF">
                      <a:lumMod val="75000"/>
                    </a:sysClr>
                  </a:gs>
                </a:gsLst>
                <a:lin ang="5580000" scaled="0"/>
                <a:tileRect/>
              </a:gradFill>
            </a:endParaRP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Coefficienti Delta</a:t>
            </a:r>
            <a:endParaRPr lang="en-US" sz="1800" dirty="0">
              <a:gradFill flip="none" rotWithShape="1">
                <a:gsLst>
                  <a:gs pos="0">
                    <a:sysClr val="window" lastClr="FFFFFF"/>
                  </a:gs>
                  <a:gs pos="100000">
                    <a:sysClr val="window" lastClr="FFFFFF">
                      <a:lumMod val="75000"/>
                    </a:sysClr>
                  </a:gs>
                </a:gsLst>
                <a:lin ang="5580000" scaled="0"/>
                <a:tileRect/>
              </a:gradFill>
            </a:endParaRPr>
          </a:p>
        </p:txBody>
      </p:sp>
      <p:sp>
        <p:nvSpPr>
          <p:cNvPr id="16"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magine 7">
            <a:extLst>
              <a:ext uri="{FF2B5EF4-FFF2-40B4-BE49-F238E27FC236}">
                <a16:creationId xmlns:a16="http://schemas.microsoft.com/office/drawing/2014/main" id="{E7D46B90-C7C4-4BFC-BB1B-77A9A72586D3}"/>
              </a:ext>
            </a:extLst>
          </p:cNvPr>
          <p:cNvPicPr>
            <a:picLocks noChangeAspect="1"/>
          </p:cNvPicPr>
          <p:nvPr/>
        </p:nvPicPr>
        <p:blipFill>
          <a:blip r:embed="rId2"/>
          <a:stretch>
            <a:fillRect/>
          </a:stretch>
        </p:blipFill>
        <p:spPr>
          <a:xfrm>
            <a:off x="5128626" y="1135316"/>
            <a:ext cx="5934182" cy="4242940"/>
          </a:xfrm>
          <a:prstGeom prst="rect">
            <a:avLst/>
          </a:prstGeom>
        </p:spPr>
      </p:pic>
    </p:spTree>
    <p:extLst>
      <p:ext uri="{BB962C8B-B14F-4D97-AF65-F5344CB8AC3E}">
        <p14:creationId xmlns:p14="http://schemas.microsoft.com/office/powerpoint/2010/main" val="41952830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4600</TotalTime>
  <Words>1284</Words>
  <Application>Microsoft Office PowerPoint</Application>
  <PresentationFormat>Widescreen</PresentationFormat>
  <Paragraphs>105</Paragraphs>
  <Slides>18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Century Gothic</vt:lpstr>
      <vt:lpstr>Rete</vt:lpstr>
      <vt:lpstr>Studio sull'affidabilità di modelli di Speaker Verification in ambito forense</vt:lpstr>
      <vt:lpstr>Obiettivi</vt:lpstr>
      <vt:lpstr>Waypoint</vt:lpstr>
      <vt:lpstr>Studio dell'attuale stato dell'arte sull'argomento </vt:lpstr>
      <vt:lpstr>Articoli salienti
</vt:lpstr>
      <vt:lpstr>A review on speaker recognition: Technology and challenges</vt:lpstr>
      <vt:lpstr>Sistemi di interazione vocale per la domotica</vt:lpstr>
      <vt:lpstr>MEL FREQUENCY CEPSTRAL COEFFICIENT (MFCC)</vt:lpstr>
      <vt:lpstr>Processo di estrazione delle Mfcc</vt:lpstr>
      <vt:lpstr>I modelli</vt:lpstr>
      <vt:lpstr>Presentazione standard di PowerPoint</vt:lpstr>
      <vt:lpstr>Repository di partenza</vt:lpstr>
      <vt:lpstr>Proposta implementativa </vt:lpstr>
      <vt:lpstr>dataset</vt:lpstr>
      <vt:lpstr>Dataset </vt:lpstr>
      <vt:lpstr>Attuale stato del Progetto </vt:lpstr>
      <vt:lpstr>Next Step</vt:lpstr>
      <vt:lpstr>Open Point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415</cp:revision>
  <dcterms:created xsi:type="dcterms:W3CDTF">2022-03-04T11:26:23Z</dcterms:created>
  <dcterms:modified xsi:type="dcterms:W3CDTF">2022-04-10T13:29:25Z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