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59" r:id="rId8"/>
    <p:sldId id="261" r:id="rId9"/>
    <p:sldId id="268" r:id="rId10"/>
    <p:sldId id="269" r:id="rId11"/>
    <p:sldId id="271" r:id="rId12"/>
    <p:sldId id="274" r:id="rId13"/>
    <p:sldId id="264" r:id="rId14"/>
    <p:sldId id="262" r:id="rId15"/>
    <p:sldId id="263" r:id="rId16"/>
    <p:sldId id="272" r:id="rId17"/>
    <p:sldId id="273" r:id="rId18"/>
    <p:sldId id="265" r:id="rId19"/>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83118-B338-3EE0-BA09-599364B5EB9E}" v="544" dt="2022-03-12T17:24:38.673"/>
    <p1510:client id="{228D8C89-9822-CBB3-93D3-116D6A6E34E5}" v="101" dt="2022-03-10T10:21:42.026"/>
    <p1510:client id="{4CA70C54-0F14-46C5-B070-30AE9C811D1C}" v="140" dt="2022-03-12T15:52:39.785"/>
    <p1510:client id="{89D9288B-E6A1-A0AE-A944-9397BF89E03D}" v="1379" dt="2022-03-13T14:31:28.512"/>
    <p1510:client id="{CCE3F752-BB16-D345-A4DA-32BC3BFEB33D}" v="719" dt="2022-03-04T11:48:10.847"/>
    <p1510:client id="{E302B7AD-18F5-49AE-97BF-E9B8A833AF46}" v="64" dt="2022-03-04T11:30:03.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4598" autoAdjust="0"/>
  </p:normalViewPr>
  <p:slideViewPr>
    <p:cSldViewPr snapToGrid="0">
      <p:cViewPr varScale="1">
        <p:scale>
          <a:sx n="81" d="100"/>
          <a:sy n="81" d="100"/>
        </p:scale>
        <p:origin x="523" y="62"/>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32924C4-2E78-4F24-A1AB-B3D1A0ECEC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E2F0999F-32DC-466E-81F5-C4F0E0DA27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667731-CB6E-4D20-A52C-F16264025886}" type="datetimeFigureOut">
              <a:rPr lang="it-IT" smtClean="0"/>
              <a:t>26/03/2022</a:t>
            </a:fld>
            <a:endParaRPr lang="it-IT"/>
          </a:p>
        </p:txBody>
      </p:sp>
      <p:sp>
        <p:nvSpPr>
          <p:cNvPr id="4" name="Segnaposto piè di pagina 3">
            <a:extLst>
              <a:ext uri="{FF2B5EF4-FFF2-40B4-BE49-F238E27FC236}">
                <a16:creationId xmlns:a16="http://schemas.microsoft.com/office/drawing/2014/main" id="{B6D2DD47-E19A-4425-A618-D4A7D0BC60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566C8626-F94D-4A8A-A973-C10616EEC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EA1B20-9184-4F20-AC58-3325A16BA760}" type="slidenum">
              <a:rPr lang="it-IT" smtClean="0"/>
              <a:t>‹N›</a:t>
            </a:fld>
            <a:endParaRPr lang="it-IT"/>
          </a:p>
        </p:txBody>
      </p:sp>
    </p:spTree>
    <p:extLst>
      <p:ext uri="{BB962C8B-B14F-4D97-AF65-F5344CB8AC3E}">
        <p14:creationId xmlns:p14="http://schemas.microsoft.com/office/powerpoint/2010/main" val="42628777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F0A98-611F-4C09-BB46-AFE9EE9F6991}" type="datetimeFigureOut">
              <a:rPr lang="it-IT" noProof="0" smtClean="0"/>
              <a:t>26/03/2022</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lo stile del titolo</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FFE62-ED7B-4054-A37F-4A2F492ECA71}" type="slidenum">
              <a:rPr lang="it-IT" noProof="0" smtClean="0"/>
              <a:t>‹N›</a:t>
            </a:fld>
            <a:endParaRPr lang="it-IT" noProof="0"/>
          </a:p>
        </p:txBody>
      </p:sp>
    </p:spTree>
    <p:extLst>
      <p:ext uri="{BB962C8B-B14F-4D97-AF65-F5344CB8AC3E}">
        <p14:creationId xmlns:p14="http://schemas.microsoft.com/office/powerpoint/2010/main" val="34439338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smtClean="0"/>
              <a:t>1</a:t>
            </a:fld>
            <a:endParaRPr lang="it-IT" dirty="0"/>
          </a:p>
        </p:txBody>
      </p:sp>
    </p:spTree>
    <p:extLst>
      <p:ext uri="{BB962C8B-B14F-4D97-AF65-F5344CB8AC3E}">
        <p14:creationId xmlns:p14="http://schemas.microsoft.com/office/powerpoint/2010/main" val="3688536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751012" y="609601"/>
            <a:ext cx="8676222" cy="3200400"/>
          </a:xfrm>
        </p:spPr>
        <p:txBody>
          <a:bodyPr rtlCol="0"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1751012" y="3886200"/>
            <a:ext cx="8676222" cy="1905000"/>
          </a:xfrm>
        </p:spPr>
        <p:txBody>
          <a:bodyPr rtlCol="0"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p:txBody>
          <a:bodyPr rtlCol="0"/>
          <a:lstStyle/>
          <a:p>
            <a:pPr rtl="0"/>
            <a:fld id="{57B0FFBD-E1BC-406E-BD96-00B5FBEC9D3A}" type="datetime1">
              <a:rPr lang="it-IT" noProof="0" smtClean="0"/>
              <a:t>26/03/2022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3" y="4732865"/>
            <a:ext cx="9906000" cy="566738"/>
          </a:xfrm>
        </p:spPr>
        <p:txBody>
          <a:bodyPr rtlCol="0" anchor="b">
            <a:normAutofit/>
          </a:bodyPr>
          <a:lstStyle>
            <a:lvl1pPr algn="l">
              <a:defRPr sz="2400" b="0"/>
            </a:lvl1pPr>
          </a:lstStyle>
          <a:p>
            <a:pPr rtl="0"/>
            <a:r>
              <a:rPr lang="it-IT" noProof="0"/>
              <a:t>Fare clic per modificare lo stile del titolo</a:t>
            </a:r>
          </a:p>
        </p:txBody>
      </p:sp>
      <p:sp>
        <p:nvSpPr>
          <p:cNvPr id="3" name="Segnaposto immagine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1141413" y="5299603"/>
            <a:ext cx="9906000" cy="493712"/>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829BF3C0-76B5-43F1-8FFA-90565AF7A6E5}" type="datetime1">
              <a:rPr lang="it-IT" noProof="0" smtClean="0"/>
              <a:t>26/03/2022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2" y="609601"/>
            <a:ext cx="9905999" cy="3124199"/>
          </a:xfrm>
        </p:spPr>
        <p:txBody>
          <a:bodyPr rtlCol="0" anchor="ctr">
            <a:normAutofit/>
          </a:bodyPr>
          <a:lstStyle>
            <a:lvl1pPr algn="l">
              <a:defRPr sz="3200" b="0" cap="all"/>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141411" y="4343400"/>
            <a:ext cx="9906000" cy="1447800"/>
          </a:xfrm>
        </p:spPr>
        <p:txBody>
          <a:bodyPr rtlCol="0"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03B532AA-145D-47BE-822F-17D40912C6D9}" type="datetime1">
              <a:rPr lang="it-IT" noProof="0" smtClean="0"/>
              <a:t>26/03/2022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Casella di testo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it-IT" sz="8000" noProof="0">
                <a:solidFill>
                  <a:schemeClr val="accent1"/>
                </a:solidFill>
              </a:rPr>
              <a:t>"</a:t>
            </a:r>
          </a:p>
        </p:txBody>
      </p:sp>
      <p:sp>
        <p:nvSpPr>
          <p:cNvPr id="15" name="Casella di testo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accent1"/>
                </a:solidFill>
              </a:rPr>
              <a:t>"</a:t>
            </a:r>
          </a:p>
        </p:txBody>
      </p:sp>
      <p:sp>
        <p:nvSpPr>
          <p:cNvPr id="2" name="Titolo 1"/>
          <p:cNvSpPr>
            <a:spLocks noGrp="1"/>
          </p:cNvSpPr>
          <p:nvPr>
            <p:ph type="title"/>
          </p:nvPr>
        </p:nvSpPr>
        <p:spPr>
          <a:xfrm>
            <a:off x="1446213" y="609601"/>
            <a:ext cx="9296398" cy="2743199"/>
          </a:xfrm>
        </p:spPr>
        <p:txBody>
          <a:bodyPr rtlCol="0" anchor="ctr">
            <a:normAutofit/>
          </a:bodyPr>
          <a:lstStyle>
            <a:lvl1pPr algn="l">
              <a:defRPr sz="3200" b="0" cap="all">
                <a:solidFill>
                  <a:schemeClr val="tx1"/>
                </a:solidFill>
              </a:defRPr>
            </a:lvl1pPr>
          </a:lstStyle>
          <a:p>
            <a:pPr rtl="0"/>
            <a:r>
              <a:rPr lang="it-IT" noProof="0"/>
              <a:t>Fare clic per modificare lo stile del titolo</a:t>
            </a:r>
          </a:p>
        </p:txBody>
      </p:sp>
      <p:sp>
        <p:nvSpPr>
          <p:cNvPr id="10" name="Segnaposto testo 9"/>
          <p:cNvSpPr>
            <a:spLocks noGrp="1"/>
          </p:cNvSpPr>
          <p:nvPr>
            <p:ph type="body" sz="quarter" idx="13" hasCustomPrompt="1"/>
          </p:nvPr>
        </p:nvSpPr>
        <p:spPr>
          <a:xfrm>
            <a:off x="1674812" y="3352800"/>
            <a:ext cx="8839202"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it-IT" noProof="0"/>
              <a:t>Fare clic per modificare lo stile del titolo</a:t>
            </a:r>
          </a:p>
        </p:txBody>
      </p:sp>
      <p:sp>
        <p:nvSpPr>
          <p:cNvPr id="3" name="Segnaposto testo 2"/>
          <p:cNvSpPr>
            <a:spLocks noGrp="1"/>
          </p:cNvSpPr>
          <p:nvPr>
            <p:ph type="body" idx="1" hasCustomPrompt="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rtl="0">
              <a:buNone/>
            </a:pPr>
            <a:r>
              <a:rPr lang="it-IT" noProof="0"/>
              <a:t>Fare clic per modificare lo stile del titolo</a:t>
            </a:r>
          </a:p>
        </p:txBody>
      </p:sp>
      <p:sp>
        <p:nvSpPr>
          <p:cNvPr id="4" name="Segnaposto data 3"/>
          <p:cNvSpPr>
            <a:spLocks noGrp="1"/>
          </p:cNvSpPr>
          <p:nvPr>
            <p:ph type="dt" sz="half" idx="10"/>
          </p:nvPr>
        </p:nvSpPr>
        <p:spPr/>
        <p:txBody>
          <a:bodyPr rtlCol="0"/>
          <a:lstStyle/>
          <a:p>
            <a:pPr rtl="0"/>
            <a:fld id="{D38E090A-D4E0-4DB4-8F1D-3725BBDAE71E}" type="datetime1">
              <a:rPr lang="it-IT" noProof="0" smtClean="0"/>
              <a:t>26/03/2022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olo 1"/>
          <p:cNvSpPr>
            <a:spLocks noGrp="1"/>
          </p:cNvSpPr>
          <p:nvPr>
            <p:ph type="title"/>
          </p:nvPr>
        </p:nvSpPr>
        <p:spPr>
          <a:xfrm>
            <a:off x="1141412" y="3308581"/>
            <a:ext cx="9906000" cy="1468800"/>
          </a:xfrm>
        </p:spPr>
        <p:txBody>
          <a:bodyPr rtlCol="0" anchor="b">
            <a:normAutofit/>
          </a:bodyPr>
          <a:lstStyle>
            <a:lvl1pPr algn="l">
              <a:defRPr sz="3200" b="0" cap="all"/>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rtl="0">
              <a:buNone/>
            </a:pPr>
            <a:r>
              <a:rPr lang="it-IT" noProof="0"/>
              <a:t>Fare clic per modificare lo stile del titolo</a:t>
            </a:r>
          </a:p>
        </p:txBody>
      </p:sp>
      <p:sp>
        <p:nvSpPr>
          <p:cNvPr id="4" name="Segnaposto data 3"/>
          <p:cNvSpPr>
            <a:spLocks noGrp="1"/>
          </p:cNvSpPr>
          <p:nvPr>
            <p:ph type="dt" sz="half" idx="10"/>
          </p:nvPr>
        </p:nvSpPr>
        <p:spPr/>
        <p:txBody>
          <a:bodyPr rtlCol="0"/>
          <a:lstStyle/>
          <a:p>
            <a:pPr rtl="0"/>
            <a:fld id="{BCEA48FA-6B17-49E0-900B-FAD12608DC4F}" type="datetime1">
              <a:rPr lang="it-IT" noProof="0" smtClean="0"/>
              <a:t>26/03/2022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Casella di testo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it-IT" sz="8000" noProof="0">
                <a:solidFill>
                  <a:schemeClr val="accent1"/>
                </a:solidFill>
              </a:rPr>
              <a:t>"</a:t>
            </a:r>
          </a:p>
        </p:txBody>
      </p:sp>
      <p:sp>
        <p:nvSpPr>
          <p:cNvPr id="15" name="Casella di testo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accent1"/>
                </a:solidFill>
              </a:rPr>
              <a:t>"</a:t>
            </a:r>
          </a:p>
        </p:txBody>
      </p:sp>
      <p:sp>
        <p:nvSpPr>
          <p:cNvPr id="2" name="Titolo 1"/>
          <p:cNvSpPr>
            <a:spLocks noGrp="1"/>
          </p:cNvSpPr>
          <p:nvPr>
            <p:ph type="title"/>
          </p:nvPr>
        </p:nvSpPr>
        <p:spPr>
          <a:xfrm>
            <a:off x="1446213" y="609601"/>
            <a:ext cx="9296398" cy="2743199"/>
          </a:xfrm>
        </p:spPr>
        <p:txBody>
          <a:bodyPr rtlCol="0"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pPr rtl="0"/>
            <a:r>
              <a:rPr lang="it-IT" noProof="0"/>
              <a:t>Fare clic per modificare lo stile del titolo</a:t>
            </a:r>
          </a:p>
        </p:txBody>
      </p:sp>
      <p:sp>
        <p:nvSpPr>
          <p:cNvPr id="10" name="Segnaposto testo 9"/>
          <p:cNvSpPr>
            <a:spLocks noGrp="1"/>
          </p:cNvSpPr>
          <p:nvPr>
            <p:ph type="body" sz="quarter" idx="13" hasCustomPrompt="1"/>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rtl="0">
              <a:spcBef>
                <a:spcPct val="0"/>
              </a:spcBef>
              <a:buNone/>
            </a:pPr>
            <a:r>
              <a:rPr lang="it-IT" noProof="0"/>
              <a:t>Fare clic per modificare lo stile del titolo</a:t>
            </a:r>
          </a:p>
        </p:txBody>
      </p:sp>
      <p:sp>
        <p:nvSpPr>
          <p:cNvPr id="3" name="Segnaposto testo 2"/>
          <p:cNvSpPr>
            <a:spLocks noGrp="1"/>
          </p:cNvSpPr>
          <p:nvPr>
            <p:ph type="body" idx="1" hasCustomPrompt="1"/>
          </p:nvPr>
        </p:nvSpPr>
        <p:spPr>
          <a:xfrm>
            <a:off x="1141411" y="4775200"/>
            <a:ext cx="9906000" cy="1016000"/>
          </a:xfrm>
        </p:spPr>
        <p:txBody>
          <a:bodyPr rtlCol="0"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503CF22B-254E-460A-9603-CB7FA7937FE0}" type="datetime1">
              <a:rPr lang="it-IT" noProof="0" smtClean="0"/>
              <a:t>26/03/2022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olo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rtl="0"/>
            <a:r>
              <a:rPr lang="it-IT" noProof="0"/>
              <a:t>Fare clic per modificare lo stile del titolo</a:t>
            </a:r>
          </a:p>
        </p:txBody>
      </p:sp>
      <p:sp>
        <p:nvSpPr>
          <p:cNvPr id="10" name="Segnaposto testo 9"/>
          <p:cNvSpPr>
            <a:spLocks noGrp="1"/>
          </p:cNvSpPr>
          <p:nvPr>
            <p:ph type="body" sz="quarter" idx="13" hasCustomPrompt="1"/>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rtl="0">
              <a:spcBef>
                <a:spcPct val="0"/>
              </a:spcBef>
              <a:buNone/>
            </a:pPr>
            <a:r>
              <a:rPr lang="it-IT" noProof="0"/>
              <a:t>Fare clic per modificare lo stile del titolo</a:t>
            </a:r>
          </a:p>
        </p:txBody>
      </p:sp>
      <p:sp>
        <p:nvSpPr>
          <p:cNvPr id="3" name="Segnaposto testo 2"/>
          <p:cNvSpPr>
            <a:spLocks noGrp="1"/>
          </p:cNvSpPr>
          <p:nvPr>
            <p:ph type="body" idx="1" hasCustomPrompt="1"/>
          </p:nvPr>
        </p:nvSpPr>
        <p:spPr>
          <a:xfrm>
            <a:off x="1141411" y="4343400"/>
            <a:ext cx="9906000" cy="1447800"/>
          </a:xfrm>
        </p:spPr>
        <p:txBody>
          <a:bodyPr rtlCol="0"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764DFCD9-F6B5-45AE-BD02-88498CA14BAD}" type="datetime1">
              <a:rPr lang="it-IT" noProof="0" smtClean="0"/>
              <a:t>26/03/2022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Titolo 1"/>
          <p:cNvSpPr>
            <a:spLocks noGrp="1"/>
          </p:cNvSpPr>
          <p:nvPr>
            <p:ph type="title"/>
          </p:nvPr>
        </p:nvSpPr>
        <p:spPr>
          <a:xfrm>
            <a:off x="1141413" y="609600"/>
            <a:ext cx="9905998" cy="1905000"/>
          </a:xfrm>
        </p:spPr>
        <p:txBody>
          <a:bodyPr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p:txBody>
          <a:bodyPr vert="eaVert" rtlCol="0" anchor="t"/>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1818985A-998D-417B-A07B-C56A8BE57D5C}" type="datetime1">
              <a:rPr lang="it-IT" noProof="0" smtClean="0"/>
              <a:t>26/03/2022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6898" y="609599"/>
            <a:ext cx="2210514" cy="5181601"/>
          </a:xfrm>
        </p:spPr>
        <p:txBody>
          <a:bodyPr vert="eaVert"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a:xfrm>
            <a:off x="1141412" y="609600"/>
            <a:ext cx="7543800" cy="5181600"/>
          </a:xfrm>
        </p:spPr>
        <p:txBody>
          <a:bodyPr vert="eaVert" rtlCol="0" anchor="t"/>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5ED0816-B9EF-4A61-8007-865474D10EBA}" type="datetime1">
              <a:rPr lang="it-IT" noProof="0" smtClean="0"/>
              <a:t>26/03/2022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contenuto 2"/>
          <p:cNvSpPr>
            <a:spLocks noGrp="1"/>
          </p:cNvSpPr>
          <p:nvPr>
            <p:ph idx="1" hasCustomPrompt="1"/>
          </p:nvPr>
        </p:nvSpPr>
        <p:spPr/>
        <p:txBody>
          <a:bodyPr rtlCol="0" anchor="ct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0723EAA3-D544-49EF-8F55-A751DF235442}" type="datetime1">
              <a:rPr lang="it-IT" noProof="0" smtClean="0"/>
              <a:t>26/03/2022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751013" y="3308581"/>
            <a:ext cx="8686800" cy="1468800"/>
          </a:xfrm>
        </p:spPr>
        <p:txBody>
          <a:bodyPr rtlCol="0" anchor="b"/>
          <a:lstStyle>
            <a:lvl1pPr algn="r">
              <a:defRPr sz="4000" b="0" cap="all"/>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751011" y="4777381"/>
            <a:ext cx="8686801" cy="860400"/>
          </a:xfrm>
        </p:spPr>
        <p:txBody>
          <a:bodyPr rtlCol="0"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13A5D636-B530-41BE-AA00-8E473EA63152}" type="datetime1">
              <a:rPr lang="it-IT" noProof="0" smtClean="0"/>
              <a:t>26/03/2022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contenuto 2"/>
          <p:cNvSpPr>
            <a:spLocks noGrp="1"/>
          </p:cNvSpPr>
          <p:nvPr>
            <p:ph sz="half" idx="1" hasCustomPrompt="1"/>
          </p:nvPr>
        </p:nvSpPr>
        <p:spPr>
          <a:xfrm>
            <a:off x="1141412" y="2666999"/>
            <a:ext cx="4876800" cy="3124201"/>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hasCustomPrompt="1"/>
          </p:nvPr>
        </p:nvSpPr>
        <p:spPr>
          <a:xfrm>
            <a:off x="6170612" y="2667000"/>
            <a:ext cx="4876800" cy="312420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7E7EDC53-241B-4D60-A4B0-55225EE21EB0}" type="datetime1">
              <a:rPr lang="it-IT" noProof="0" smtClean="0"/>
              <a:t>26/03/2022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429280" y="2658533"/>
            <a:ext cx="4588931"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p:cNvSpPr>
            <a:spLocks noGrp="1"/>
          </p:cNvSpPr>
          <p:nvPr>
            <p:ph sz="half" idx="2" hasCustomPrompt="1"/>
          </p:nvPr>
        </p:nvSpPr>
        <p:spPr>
          <a:xfrm>
            <a:off x="1141412" y="3243262"/>
            <a:ext cx="4876800" cy="2547937"/>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443133" y="2667000"/>
            <a:ext cx="4604280"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p:cNvSpPr>
            <a:spLocks noGrp="1"/>
          </p:cNvSpPr>
          <p:nvPr>
            <p:ph sz="quarter" idx="4" hasCustomPrompt="1"/>
          </p:nvPr>
        </p:nvSpPr>
        <p:spPr>
          <a:xfrm>
            <a:off x="6170612" y="3243262"/>
            <a:ext cx="4876801" cy="2547937"/>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B42D9000-69A0-477F-8B29-20CB3BA50947}" type="datetime1">
              <a:rPr lang="it-IT" noProof="0" smtClean="0"/>
              <a:t>26/03/2022</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data 2"/>
          <p:cNvSpPr>
            <a:spLocks noGrp="1"/>
          </p:cNvSpPr>
          <p:nvPr>
            <p:ph type="dt" sz="half" idx="10"/>
          </p:nvPr>
        </p:nvSpPr>
        <p:spPr/>
        <p:txBody>
          <a:bodyPr rtlCol="0"/>
          <a:lstStyle/>
          <a:p>
            <a:pPr rtl="0"/>
            <a:fld id="{36821639-A6BE-4571-B53D-69DB93B3E672}" type="datetime1">
              <a:rPr lang="it-IT" noProof="0" smtClean="0"/>
              <a:t>26/03/2022</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FCE1A125-A460-4021-8D44-5D5F3005DC87}" type="datetime1">
              <a:rPr lang="it-IT" noProof="0" smtClean="0"/>
              <a:t>26/03/2022</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1" y="1600200"/>
            <a:ext cx="3549121" cy="1371600"/>
          </a:xfrm>
        </p:spPr>
        <p:txBody>
          <a:bodyPr rtlCol="0" anchor="b">
            <a:normAutofit/>
          </a:bodyPr>
          <a:lstStyle>
            <a:lvl1pPr algn="l">
              <a:defRPr sz="2400" b="0"/>
            </a:lvl1pPr>
          </a:lstStyle>
          <a:p>
            <a:pPr rtl="0"/>
            <a:r>
              <a:rPr lang="it-IT" noProof="0"/>
              <a:t>Fare clic per modificare lo stile del titolo</a:t>
            </a:r>
          </a:p>
        </p:txBody>
      </p:sp>
      <p:sp>
        <p:nvSpPr>
          <p:cNvPr id="3" name="Segnaposto contenuto 2"/>
          <p:cNvSpPr>
            <a:spLocks noGrp="1"/>
          </p:cNvSpPr>
          <p:nvPr>
            <p:ph idx="1" hasCustomPrompt="1"/>
          </p:nvPr>
        </p:nvSpPr>
        <p:spPr>
          <a:xfrm>
            <a:off x="5103812" y="609601"/>
            <a:ext cx="5943601" cy="51816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hasCustomPrompt="1"/>
          </p:nvPr>
        </p:nvSpPr>
        <p:spPr>
          <a:xfrm>
            <a:off x="1141411" y="2971800"/>
            <a:ext cx="3549121" cy="1828800"/>
          </a:xfrm>
        </p:spPr>
        <p:txBody>
          <a:bodyPr rtlCol="0">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07FE7ACD-F1B0-49DE-8C38-139A1FB9174D}" type="datetime1">
              <a:rPr lang="it-IT" noProof="0" smtClean="0"/>
              <a:t>26/03/2022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1" y="1600200"/>
            <a:ext cx="5334001" cy="1371600"/>
          </a:xfrm>
        </p:spPr>
        <p:txBody>
          <a:bodyPr rtlCol="0" anchor="b">
            <a:normAutofit/>
          </a:bodyPr>
          <a:lstStyle>
            <a:lvl1pPr algn="l">
              <a:defRPr sz="2800" b="0"/>
            </a:lvl1pPr>
          </a:lstStyle>
          <a:p>
            <a:pPr rtl="0"/>
            <a:r>
              <a:rPr lang="it-IT" noProof="0"/>
              <a:t>Fare clic per modificare lo stile del titolo</a:t>
            </a:r>
          </a:p>
        </p:txBody>
      </p:sp>
      <p:sp>
        <p:nvSpPr>
          <p:cNvPr id="14" name="Segnaposto immagine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1141411" y="2971800"/>
            <a:ext cx="5334001" cy="1828800"/>
          </a:xfrm>
        </p:spPr>
        <p:txBody>
          <a:bodyPr rtlCol="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a:xfrm>
            <a:off x="6399212" y="5883275"/>
            <a:ext cx="914400" cy="365125"/>
          </a:xfrm>
        </p:spPr>
        <p:txBody>
          <a:bodyPr rtlCol="0"/>
          <a:lstStyle/>
          <a:p>
            <a:pPr rtl="0"/>
            <a:fld id="{AFBF778C-B8FE-40FA-8157-9F604E8B4CEE}" type="datetime1">
              <a:rPr lang="it-IT" noProof="0" smtClean="0"/>
              <a:t>26/03/2022</a:t>
            </a:fld>
            <a:endParaRPr lang="it-IT" noProof="0"/>
          </a:p>
        </p:txBody>
      </p:sp>
      <p:sp>
        <p:nvSpPr>
          <p:cNvPr id="6" name="Segnaposto piè di pagina 5"/>
          <p:cNvSpPr>
            <a:spLocks noGrp="1"/>
          </p:cNvSpPr>
          <p:nvPr>
            <p:ph type="ftr" sz="quarter" idx="11"/>
          </p:nvPr>
        </p:nvSpPr>
        <p:spPr>
          <a:xfrm>
            <a:off x="1141412" y="5883275"/>
            <a:ext cx="5105400" cy="365125"/>
          </a:xfrm>
        </p:spPr>
        <p:txBody>
          <a:bodyPr rtlCol="0"/>
          <a:lstStyle/>
          <a:p>
            <a:pPr rtl="0"/>
            <a:endParaRPr lang="it-IT" noProof="0"/>
          </a:p>
        </p:txBody>
      </p:sp>
      <p:sp>
        <p:nvSpPr>
          <p:cNvPr id="7" name="Segnaposto numero diapositiva 6"/>
          <p:cNvSpPr>
            <a:spLocks noGrp="1"/>
          </p:cNvSpPr>
          <p:nvPr>
            <p:ph type="sldNum" sz="quarter" idx="12"/>
          </p:nvPr>
        </p:nvSpPr>
        <p:spPr>
          <a:xfrm>
            <a:off x="10742612" y="5883275"/>
            <a:ext cx="322567" cy="365125"/>
          </a:xfrm>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fld id="{0242243B-132F-42E2-B08A-6B670AF620C8}" type="datetime1">
              <a:rPr lang="it-IT" noProof="0" smtClean="0"/>
              <a:t>26/03/2022</a:t>
            </a:fld>
            <a:endParaRPr lang="it-IT" noProof="0"/>
          </a:p>
        </p:txBody>
      </p:sp>
      <p:sp>
        <p:nvSpPr>
          <p:cNvPr id="5" name="Segnaposto piè di pagina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endParaRPr lang="it-IT" noProof="0"/>
          </a:p>
        </p:txBody>
      </p:sp>
      <p:sp>
        <p:nvSpPr>
          <p:cNvPr id="6" name="Segnaposto numero diapositiva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fld id="{D57F1E4F-1CFF-5643-939E-217C01CDF565}" type="slidenum">
              <a:rPr lang="it-IT" noProof="0" smtClean="0"/>
              <a:pPr rtl="0"/>
              <a:t>‹N›</a:t>
            </a:fld>
            <a:endParaRPr lang="it-IT"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Fillayth/multimodello_speaker_recognition"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tul-Anand-Jha/Speaker-Identification-Python"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sciencedirect.com/science/article/abs/pii/S0957417421000324" TargetMode="External"/><Relationship Id="rId7" Type="http://schemas.openxmlformats.org/officeDocument/2006/relationships/hyperlink" Target="https://drive.google.com/drive/folders/16bceV2tSbkiNIDGQMVuuGQSZY9jsR-ND" TargetMode="External"/><Relationship Id="rId2" Type="http://schemas.openxmlformats.org/officeDocument/2006/relationships/hyperlink" Target="https://www.sciencedirect.com/science/article/abs/pii/S0045790621000318?via%3Dihub"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266630742100019X?via%3Dihub" TargetMode="External"/><Relationship Id="rId5" Type="http://schemas.openxmlformats.org/officeDocument/2006/relationships/hyperlink" Target="http://tesi.cab.unipd.it/48771/" TargetMode="External"/><Relationship Id="rId4" Type="http://schemas.openxmlformats.org/officeDocument/2006/relationships/hyperlink" Target="https://iris.univpm.it/bitstream/11566/245376/1/tesi_falaschetti.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r>
              <a:rPr lang="it-IT" dirty="0">
                <a:effectLst>
                  <a:glow rad="38100">
                    <a:prstClr val="black">
                      <a:lumMod val="65000"/>
                      <a:lumOff val="35000"/>
                      <a:alpha val="50000"/>
                    </a:prstClr>
                  </a:glow>
                  <a:outerShdw blurRad="28575" dist="31750" dir="13200000" algn="tl" rotWithShape="0">
                    <a:srgbClr val="000000">
                      <a:alpha val="25000"/>
                    </a:srgbClr>
                  </a:outerShdw>
                </a:effectLst>
              </a:rPr>
              <a:t>Studio sull'affidabilità di modelli di Speaker Verification in ambito forense</a:t>
            </a:r>
            <a:endParaRPr lang="it-IT" dirty="0"/>
          </a:p>
        </p:txBody>
      </p:sp>
      <p:sp>
        <p:nvSpPr>
          <p:cNvPr id="3" name="Sottotitolo 2"/>
          <p:cNvSpPr>
            <a:spLocks noGrp="1"/>
          </p:cNvSpPr>
          <p:nvPr>
            <p:ph type="subTitle" idx="1"/>
          </p:nvPr>
        </p:nvSpPr>
        <p:spPr/>
        <p:txBody>
          <a:bodyPr rtlCol="0"/>
          <a:lstStyle/>
          <a:p>
            <a:r>
              <a:rPr lang="it-IT" dirty="0">
                <a:effectLst>
                  <a:glow rad="38100">
                    <a:prstClr val="black">
                      <a:lumMod val="50000"/>
                      <a:lumOff val="50000"/>
                      <a:alpha val="20000"/>
                    </a:prstClr>
                  </a:glow>
                  <a:outerShdw blurRad="44450" dist="12700" dir="13860000" algn="tl" rotWithShape="0">
                    <a:srgbClr val="000000">
                      <a:alpha val="20000"/>
                    </a:srgbClr>
                  </a:outerShdw>
                </a:effectLst>
              </a:rPr>
              <a:t>(Titolo Temporaneo)</a:t>
            </a:r>
            <a:endParaRPr lang="it-IT" dirty="0"/>
          </a:p>
        </p:txBody>
      </p:sp>
    </p:spTree>
    <p:extLst>
      <p:ext uri="{BB962C8B-B14F-4D97-AF65-F5344CB8AC3E}">
        <p14:creationId xmlns:p14="http://schemas.microsoft.com/office/powerpoint/2010/main" val="297922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B506-AF98-4BC1-A9D8-AF7F9E4AC758}"/>
              </a:ext>
            </a:extLst>
          </p:cNvPr>
          <p:cNvSpPr>
            <a:spLocks noGrp="1"/>
          </p:cNvSpPr>
          <p:nvPr>
            <p:ph type="title"/>
          </p:nvPr>
        </p:nvSpPr>
        <p:spPr>
          <a:xfrm>
            <a:off x="6420465" y="609600"/>
            <a:ext cx="5122606" cy="1905000"/>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Proposta implementativa</a:t>
            </a:r>
            <a:br>
              <a:rPr lang="en-US">
                <a:effectLst>
                  <a:glow rad="38100">
                    <a:prstClr val="black">
                      <a:lumMod val="65000"/>
                      <a:lumOff val="35000"/>
                      <a:alpha val="40000"/>
                    </a:prstClr>
                  </a:glow>
                  <a:outerShdw blurRad="28575" dist="38100" dir="14040000" algn="tl" rotWithShape="0">
                    <a:srgbClr val="000000">
                      <a:alpha val="25000"/>
                    </a:srgbClr>
                  </a:outerShdw>
                </a:effectLst>
              </a:rPr>
            </a:br>
            <a:endParaRPr lang="en-US"/>
          </a:p>
        </p:txBody>
      </p:sp>
      <p:sp>
        <p:nvSpPr>
          <p:cNvPr id="3" name="Content Placeholder 2">
            <a:extLst>
              <a:ext uri="{FF2B5EF4-FFF2-40B4-BE49-F238E27FC236}">
                <a16:creationId xmlns:a16="http://schemas.microsoft.com/office/drawing/2014/main" id="{B8BEE57F-5D06-42AF-8CEF-4436F4B8FC97}"/>
              </a:ext>
            </a:extLst>
          </p:cNvPr>
          <p:cNvSpPr>
            <a:spLocks noGrp="1"/>
          </p:cNvSpPr>
          <p:nvPr>
            <p:ph idx="1"/>
          </p:nvPr>
        </p:nvSpPr>
        <p:spPr>
          <a:xfrm>
            <a:off x="6420465" y="2666999"/>
            <a:ext cx="5122606" cy="3216276"/>
          </a:xfrm>
        </p:spPr>
        <p:txBody>
          <a:bodyPr anchor="t">
            <a:normAutofit fontScale="92500"/>
          </a:bodyPr>
          <a:lstStyle/>
          <a:p>
            <a:pPr marL="0" indent="0">
              <a:lnSpc>
                <a:spcPct val="90000"/>
              </a:lnSpc>
              <a:buNone/>
            </a:pP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L’attuale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proposta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implementativa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è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quella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di:</a:t>
            </a:r>
          </a:p>
          <a:p>
            <a:pPr>
              <a:lnSpc>
                <a:spcPct val="90000"/>
              </a:lnSpc>
              <a:buClr>
                <a:srgbClr val="FFFFFF"/>
              </a:buClr>
            </a:pP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porre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un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confronto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sull'affidabilità</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del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riconoscimento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del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parlatore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tra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più</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modelli</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di machine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learnig</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con lo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scopo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di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valutare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l'attendibilità</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di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questa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nuova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tecnica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all'affidabilità</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e il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possibile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utilizzo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in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numerosi</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ambiti</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(dal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forense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al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pubblico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commerciale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a:t>
            </a:r>
          </a:p>
          <a:p>
            <a:pPr marL="0" indent="0">
              <a:lnSpc>
                <a:spcPct val="90000"/>
              </a:lnSpc>
              <a:buClr>
                <a:srgbClr val="FFFFFF"/>
              </a:buClr>
              <a:buNone/>
            </a:pP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Il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lavoro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di coding,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allo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stato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attuale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si</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ferma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ad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una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prima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implementazione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la quale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ottiene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un primo training e test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funzionante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di tutti e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tre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i</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modelli</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descritti</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3"/>
              </a:rPr>
              <a:t>https://github.com/Fillayth/multimodello_speaker_recognition</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p>
        </p:txBody>
      </p:sp>
      <p:pic>
        <p:nvPicPr>
          <p:cNvPr id="6" name="Immagine 5">
            <a:extLst>
              <a:ext uri="{FF2B5EF4-FFF2-40B4-BE49-F238E27FC236}">
                <a16:creationId xmlns:a16="http://schemas.microsoft.com/office/drawing/2014/main" id="{79D03E3D-0F4A-4130-A12E-E584956B0453}"/>
              </a:ext>
            </a:extLst>
          </p:cNvPr>
          <p:cNvPicPr>
            <a:picLocks noChangeAspect="1"/>
          </p:cNvPicPr>
          <p:nvPr/>
        </p:nvPicPr>
        <p:blipFill>
          <a:blip r:embed="rId4"/>
          <a:stretch>
            <a:fillRect/>
          </a:stretch>
        </p:blipFill>
        <p:spPr>
          <a:xfrm>
            <a:off x="643192" y="1742524"/>
            <a:ext cx="5451627" cy="305291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575543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72A6-1238-4810-BC01-C06EE5519FCC}"/>
              </a:ext>
            </a:extLst>
          </p:cNvPr>
          <p:cNvSpPr>
            <a:spLocks noGrp="1"/>
          </p:cNvSpPr>
          <p:nvPr>
            <p:ph type="title"/>
          </p:nvPr>
        </p:nvSpPr>
        <p:spPr>
          <a:xfrm>
            <a:off x="643191" y="609600"/>
            <a:ext cx="6573685" cy="1905000"/>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Repository di </a:t>
            </a:r>
            <a:r>
              <a:rPr lang="it-IT" dirty="0">
                <a:effectLst>
                  <a:glow rad="38100">
                    <a:prstClr val="black">
                      <a:lumMod val="65000"/>
                      <a:lumOff val="35000"/>
                      <a:alpha val="40000"/>
                    </a:prstClr>
                  </a:glow>
                  <a:outerShdw blurRad="28575" dist="38100" dir="14040000" algn="tl" rotWithShape="0">
                    <a:srgbClr val="000000">
                      <a:alpha val="25000"/>
                    </a:srgbClr>
                  </a:outerShdw>
                </a:effectLst>
              </a:rPr>
              <a:t>partenza</a:t>
            </a:r>
            <a:endParaRPr lang="it-IT" dirty="0"/>
          </a:p>
        </p:txBody>
      </p:sp>
      <p:sp>
        <p:nvSpPr>
          <p:cNvPr id="3" name="Content Placeholder 2">
            <a:extLst>
              <a:ext uri="{FF2B5EF4-FFF2-40B4-BE49-F238E27FC236}">
                <a16:creationId xmlns:a16="http://schemas.microsoft.com/office/drawing/2014/main" id="{824B6045-BC13-4763-816C-B5D21C49D596}"/>
              </a:ext>
            </a:extLst>
          </p:cNvPr>
          <p:cNvSpPr>
            <a:spLocks noGrp="1"/>
          </p:cNvSpPr>
          <p:nvPr>
            <p:ph idx="1"/>
          </p:nvPr>
        </p:nvSpPr>
        <p:spPr>
          <a:xfrm>
            <a:off x="643192" y="2666999"/>
            <a:ext cx="6573684" cy="3216276"/>
          </a:xfrm>
        </p:spPr>
        <p:txBody>
          <a:bodyPr anchor="t">
            <a:normAutofit lnSpcReduction="10000"/>
          </a:bodyPr>
          <a:lstStyle/>
          <a:p>
            <a:pPr marL="0" indent="0">
              <a:lnSpc>
                <a:spcPct val="90000"/>
              </a:lnSpc>
              <a:buNone/>
            </a:pP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È </a:t>
            </a:r>
            <a:r>
              <a:rPr lang="it-IT"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stata</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data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una</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prima forma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implementativa</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principalmente</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atta a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testare</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le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informazioni</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raccolte</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fin'ora</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utilizzando</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ed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ampliando</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un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progetto</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github</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3"/>
              </a:rPr>
              <a:t>https://github.com/Atul-Anand-Jha/Speaker-Identification-Python</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utilizzato</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come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elaborato</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di fine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corso</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nell'università</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di </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GWALIOR, India.</a:t>
            </a:r>
            <a:b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b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Il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progetto</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 ha come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obiettivo</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 la speaker identification ed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utilizza</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 come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modello</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 di ML la Gaussian Mixture Model (GMM) e per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estrarre</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 le feature per il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modello</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si</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utilizzazzano</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  le Mel-frequency cepstral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coefficents</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 (MFCCs)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tramite</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funzioni</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 di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una</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libreria</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 </a:t>
            </a:r>
            <a:r>
              <a:rPr lang="en-US" sz="1800" dirty="0" err="1">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creata</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 ad hoc</a:t>
            </a:r>
          </a:p>
          <a:p>
            <a:pPr>
              <a:lnSpc>
                <a:spcPct val="90000"/>
              </a:lnSpc>
              <a:buClr>
                <a:srgbClr val="FFFFFF"/>
              </a:buClr>
            </a:pPr>
            <a:endParaRPr lang="en-US" sz="16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endParaRPr>
          </a:p>
          <a:p>
            <a:pPr marL="0" indent="0">
              <a:lnSpc>
                <a:spcPct val="90000"/>
              </a:lnSpc>
              <a:buClr>
                <a:srgbClr val="FFFFFF"/>
              </a:buClr>
              <a:buNone/>
            </a:pPr>
            <a:br>
              <a:rPr lang="en-US" sz="16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endParaRPr lang="en-US" sz="16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Picture 4" descr="Diagram&#10;&#10;Description automatically generated">
            <a:extLst>
              <a:ext uri="{FF2B5EF4-FFF2-40B4-BE49-F238E27FC236}">
                <a16:creationId xmlns:a16="http://schemas.microsoft.com/office/drawing/2014/main" id="{06AE3621-EDBC-4E24-9543-73B2790D5CA6}"/>
              </a:ext>
            </a:extLst>
          </p:cNvPr>
          <p:cNvPicPr>
            <a:picLocks noChangeAspect="1"/>
          </p:cNvPicPr>
          <p:nvPr/>
        </p:nvPicPr>
        <p:blipFill>
          <a:blip r:embed="rId4"/>
          <a:stretch>
            <a:fillRect/>
          </a:stretch>
        </p:blipFill>
        <p:spPr>
          <a:xfrm>
            <a:off x="7570839" y="2150508"/>
            <a:ext cx="3976788" cy="2236942"/>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7030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ACE8-6343-4D38-B953-02A55A8A707E}"/>
              </a:ext>
            </a:extLst>
          </p:cNvPr>
          <p:cNvSpPr>
            <a:spLocks noGrp="1"/>
          </p:cNvSpPr>
          <p:nvPr>
            <p:ph type="title"/>
          </p:nvPr>
        </p:nvSpPr>
        <p:spPr>
          <a:xfrm>
            <a:off x="974179" y="714375"/>
            <a:ext cx="3332955" cy="5076826"/>
          </a:xfrm>
        </p:spPr>
        <p:txBody>
          <a:bodyPr anchor="ctr">
            <a:normAutofit/>
          </a:bodyPr>
          <a:lstStyle/>
          <a:p>
            <a:r>
              <a:rPr lang="en-US" sz="4000">
                <a:effectLst>
                  <a:glow rad="38100">
                    <a:prstClr val="black">
                      <a:lumMod val="65000"/>
                      <a:lumOff val="35000"/>
                      <a:alpha val="40000"/>
                    </a:prstClr>
                  </a:glow>
                  <a:outerShdw blurRad="28575" dist="38100" dir="14040000" algn="tl" rotWithShape="0">
                    <a:srgbClr val="000000">
                      <a:alpha val="25000"/>
                    </a:srgbClr>
                  </a:outerShdw>
                </a:effectLst>
              </a:rPr>
              <a:t>dataset</a:t>
            </a:r>
            <a:endParaRPr lang="en-US" sz="4000"/>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E5BFEA84-BC67-49D3-9057-FD8161D2F6CD}"/>
              </a:ext>
            </a:extLst>
          </p:cNvPr>
          <p:cNvSpPr>
            <a:spLocks noGrp="1"/>
          </p:cNvSpPr>
          <p:nvPr>
            <p:ph idx="1"/>
          </p:nvPr>
        </p:nvSpPr>
        <p:spPr>
          <a:xfrm>
            <a:off x="4685605" y="714375"/>
            <a:ext cx="4136486" cy="4996207"/>
          </a:xfrm>
        </p:spPr>
        <p:txBody>
          <a:bodyPr>
            <a:normAutofit lnSpcReduction="10000"/>
          </a:bodyPr>
          <a:lstStyle/>
          <a:p>
            <a:r>
              <a:rPr lang="it-IT"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Il progetto preesistente fa uso di un dataset fornito da voxforge.org
È formato da un totale di 220 parlatori con ciascuno 10 file audio in formato Wav, con una frequenza di campionamento a 48khz in 16 bit, monocanale.
Le voci che formano il dataset sono di persone di sesso maschile parlanti lingua inglese, ma un futuro sviluppo porterà alla modifica del dataset ad un più eterogeneo.</a:t>
            </a:r>
          </a:p>
          <a:p>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6" name="Immagine 5">
            <a:extLst>
              <a:ext uri="{FF2B5EF4-FFF2-40B4-BE49-F238E27FC236}">
                <a16:creationId xmlns:a16="http://schemas.microsoft.com/office/drawing/2014/main" id="{5E6EB1CE-38D9-4864-889E-E224B6158CE6}"/>
              </a:ext>
            </a:extLst>
          </p:cNvPr>
          <p:cNvPicPr>
            <a:picLocks noChangeAspect="1"/>
          </p:cNvPicPr>
          <p:nvPr/>
        </p:nvPicPr>
        <p:blipFill>
          <a:blip r:embed="rId3"/>
          <a:stretch>
            <a:fillRect/>
          </a:stretch>
        </p:blipFill>
        <p:spPr>
          <a:xfrm>
            <a:off x="5914390" y="5296539"/>
            <a:ext cx="1423447" cy="1423447"/>
          </a:xfrm>
          <a:prstGeom prst="rect">
            <a:avLst/>
          </a:prstGeom>
        </p:spPr>
      </p:pic>
      <p:pic>
        <p:nvPicPr>
          <p:cNvPr id="14" name="Immagine 13">
            <a:extLst>
              <a:ext uri="{FF2B5EF4-FFF2-40B4-BE49-F238E27FC236}">
                <a16:creationId xmlns:a16="http://schemas.microsoft.com/office/drawing/2014/main" id="{59049124-5942-4758-B2DE-BD5F6EA5F102}"/>
              </a:ext>
            </a:extLst>
          </p:cNvPr>
          <p:cNvPicPr>
            <a:picLocks noChangeAspect="1"/>
          </p:cNvPicPr>
          <p:nvPr/>
        </p:nvPicPr>
        <p:blipFill>
          <a:blip r:embed="rId4"/>
          <a:stretch>
            <a:fillRect/>
          </a:stretch>
        </p:blipFill>
        <p:spPr>
          <a:xfrm>
            <a:off x="8822091" y="242992"/>
            <a:ext cx="3193942" cy="4788341"/>
          </a:xfrm>
          <a:prstGeom prst="rect">
            <a:avLst/>
          </a:prstGeom>
        </p:spPr>
      </p:pic>
      <p:sp>
        <p:nvSpPr>
          <p:cNvPr id="15" name="CasellaDiTesto 14">
            <a:extLst>
              <a:ext uri="{FF2B5EF4-FFF2-40B4-BE49-F238E27FC236}">
                <a16:creationId xmlns:a16="http://schemas.microsoft.com/office/drawing/2014/main" id="{97B37582-E03B-4262-A8BF-E6AAC4113B69}"/>
              </a:ext>
            </a:extLst>
          </p:cNvPr>
          <p:cNvSpPr txBox="1"/>
          <p:nvPr/>
        </p:nvSpPr>
        <p:spPr>
          <a:xfrm>
            <a:off x="9319396" y="5031333"/>
            <a:ext cx="2305158" cy="461665"/>
          </a:xfrm>
          <a:prstGeom prst="rect">
            <a:avLst/>
          </a:prstGeom>
          <a:noFill/>
        </p:spPr>
        <p:txBody>
          <a:bodyPr wrap="square" rtlCol="0">
            <a:spAutoFit/>
          </a:bodyPr>
          <a:lstStyle/>
          <a:p>
            <a:r>
              <a:rPr lang="it-IT" sz="1200" dirty="0"/>
              <a:t>Organizzazione delle directory del dataset</a:t>
            </a:r>
          </a:p>
        </p:txBody>
      </p:sp>
    </p:spTree>
    <p:extLst>
      <p:ext uri="{BB962C8B-B14F-4D97-AF65-F5344CB8AC3E}">
        <p14:creationId xmlns:p14="http://schemas.microsoft.com/office/powerpoint/2010/main" val="298752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98284C4-0179-4CD4-A468-B49A00A471F7}"/>
              </a:ext>
            </a:extLst>
          </p:cNvPr>
          <p:cNvSpPr>
            <a:spLocks noGrp="1"/>
          </p:cNvSpPr>
          <p:nvPr>
            <p:ph idx="1"/>
          </p:nvPr>
        </p:nvSpPr>
        <p:spPr>
          <a:xfrm>
            <a:off x="543715" y="585239"/>
            <a:ext cx="11104567" cy="3460911"/>
          </a:xfrm>
        </p:spPr>
        <p:txBody>
          <a:bodyPr>
            <a:normAutofit/>
          </a:bodyPr>
          <a:lstStyle/>
          <a:p>
            <a:pPr marL="0" indent="0">
              <a:lnSpc>
                <a:spcPct val="90000"/>
              </a:lnSpc>
              <a:buNone/>
            </a:pPr>
            <a:r>
              <a:rPr lang="it-IT" sz="1500" dirty="0"/>
              <a:t>Il progetto si divide in tre file di codice </a:t>
            </a:r>
            <a:r>
              <a:rPr lang="it-IT" sz="1500" dirty="0" err="1"/>
              <a:t>python</a:t>
            </a:r>
            <a:r>
              <a:rPr lang="it-IT" sz="1500" dirty="0"/>
              <a:t>:</a:t>
            </a:r>
          </a:p>
          <a:p>
            <a:pPr marL="457200" indent="-457200">
              <a:lnSpc>
                <a:spcPct val="90000"/>
              </a:lnSpc>
              <a:buFont typeface="+mj-lt"/>
              <a:buAutoNum type="arabicPeriod"/>
            </a:pPr>
            <a:r>
              <a:rPr lang="it-IT" sz="1500" b="1" dirty="0"/>
              <a:t>Modeltraining.py, </a:t>
            </a:r>
            <a:r>
              <a:rPr lang="it-IT" sz="1500" dirty="0"/>
              <a:t>si occupa di allenare i modelli utilizzando il training set descritto dal foglio di testo «development_set_enroll.txt» (contenente all’interno la </a:t>
            </a:r>
            <a:r>
              <a:rPr lang="it-IT" sz="1500" dirty="0" err="1"/>
              <a:t>path</a:t>
            </a:r>
            <a:r>
              <a:rPr lang="it-IT" sz="1500" dirty="0"/>
              <a:t> dei file) creando un modello di </a:t>
            </a:r>
            <a:r>
              <a:rPr lang="it-IT" sz="1500" dirty="0" err="1"/>
              <a:t>Gmm</a:t>
            </a:r>
            <a:r>
              <a:rPr lang="it-IT" sz="1500" dirty="0"/>
              <a:t> per ogni parlatore, mentre per i classificatori vengono generati modelli unici </a:t>
            </a:r>
            <a:r>
              <a:rPr lang="it-IT" sz="1500" dirty="0" err="1"/>
              <a:t>multiclasse</a:t>
            </a:r>
            <a:r>
              <a:rPr lang="it-IT" sz="1500" dirty="0"/>
              <a:t> one-</a:t>
            </a:r>
            <a:r>
              <a:rPr lang="it-IT" sz="1500" dirty="0" err="1"/>
              <a:t>aganist</a:t>
            </a:r>
            <a:r>
              <a:rPr lang="it-IT" sz="1500" dirty="0"/>
              <a:t>-one</a:t>
            </a:r>
            <a:endParaRPr lang="it-IT" sz="1500" b="1" dirty="0"/>
          </a:p>
          <a:p>
            <a:pPr marL="457200" indent="-457200">
              <a:lnSpc>
                <a:spcPct val="90000"/>
              </a:lnSpc>
              <a:buFont typeface="+mj-lt"/>
              <a:buAutoNum type="arabicPeriod"/>
            </a:pPr>
            <a:r>
              <a:rPr lang="it-IT" sz="1500" b="1" dirty="0"/>
              <a:t>Test.py, </a:t>
            </a:r>
            <a:r>
              <a:rPr lang="it-IT" sz="1500" dirty="0"/>
              <a:t>prende in esame i modelli creati dallo script precedente e attua il riconoscimento del parlatore, permettendo all’utente di scegliere un file singolo tramite la sua </a:t>
            </a:r>
            <a:r>
              <a:rPr lang="it-IT" sz="1500" dirty="0" err="1"/>
              <a:t>path</a:t>
            </a:r>
            <a:r>
              <a:rPr lang="it-IT" sz="1500" dirty="0"/>
              <a:t> o utilizzando l’intero test set</a:t>
            </a:r>
            <a:endParaRPr lang="it-IT" sz="1500" b="1" dirty="0"/>
          </a:p>
          <a:p>
            <a:pPr marL="457200" indent="-457200">
              <a:lnSpc>
                <a:spcPct val="90000"/>
              </a:lnSpc>
              <a:buFont typeface="+mj-lt"/>
              <a:buAutoNum type="arabicPeriod"/>
            </a:pPr>
            <a:r>
              <a:rPr lang="it-IT" sz="1500" b="1" dirty="0"/>
              <a:t>Featureextraction.py, </a:t>
            </a:r>
            <a:r>
              <a:rPr lang="it-IT" sz="1500" dirty="0"/>
              <a:t>formato da due funzioni che vengono riprese dagli altri file per l’estrazione delle feature, nel dettaglio:</a:t>
            </a:r>
            <a:br>
              <a:rPr lang="it-IT" sz="1500" dirty="0"/>
            </a:br>
            <a:r>
              <a:rPr lang="it-IT" sz="1500" dirty="0"/>
              <a:t>- i file audio vengono suddivisi in finestre da 25 millisecondi, ottenendo 40 feature per ogni frame</a:t>
            </a:r>
            <a:br>
              <a:rPr lang="it-IT" sz="1500" dirty="0"/>
            </a:br>
            <a:endParaRPr lang="it-IT" sz="1500" dirty="0"/>
          </a:p>
        </p:txBody>
      </p:sp>
      <p:pic>
        <p:nvPicPr>
          <p:cNvPr id="4" name="Immagine 3">
            <a:extLst>
              <a:ext uri="{FF2B5EF4-FFF2-40B4-BE49-F238E27FC236}">
                <a16:creationId xmlns:a16="http://schemas.microsoft.com/office/drawing/2014/main" id="{380E7ADB-11BE-439B-BEB4-092C61D05518}"/>
              </a:ext>
            </a:extLst>
          </p:cNvPr>
          <p:cNvPicPr>
            <a:picLocks noChangeAspect="1"/>
          </p:cNvPicPr>
          <p:nvPr/>
        </p:nvPicPr>
        <p:blipFill>
          <a:blip r:embed="rId3"/>
          <a:stretch>
            <a:fillRect/>
          </a:stretch>
        </p:blipFill>
        <p:spPr>
          <a:xfrm>
            <a:off x="1877609" y="4046150"/>
            <a:ext cx="8738439" cy="200984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553107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1BC6F7F-1397-4F39-A85A-B3D6441F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ABA3385D-CED9-4711-900F-8BAC2184BB95}"/>
              </a:ext>
            </a:extLst>
          </p:cNvPr>
          <p:cNvSpPr txBox="1"/>
          <p:nvPr/>
        </p:nvSpPr>
        <p:spPr>
          <a:xfrm>
            <a:off x="543612" y="140556"/>
            <a:ext cx="5435760" cy="971808"/>
          </a:xfrm>
          <a:prstGeom prst="rect">
            <a:avLst/>
          </a:prstGeom>
        </p:spPr>
        <p:txBody>
          <a:bodyPr vert="horz" lIns="91440" tIns="45720" rIns="91440" bIns="45720" rtlCol="0" anchor="ctr">
            <a:normAutofit/>
          </a:bodyPr>
          <a:lstStyle/>
          <a:p>
            <a:pPr>
              <a:spcBef>
                <a:spcPct val="20000"/>
              </a:spcBef>
              <a:spcAft>
                <a:spcPts val="600"/>
              </a:spcAft>
              <a:buClr>
                <a:schemeClr val="tx1"/>
              </a:buClr>
              <a:buSzPct val="100000"/>
            </a:pP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j-lt"/>
              </a:rPr>
              <a:t>Alcuni</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j-lt"/>
              </a:rPr>
              <a:t> screenshot</a:t>
            </a:r>
          </a:p>
        </p:txBody>
      </p:sp>
      <p:pic>
        <p:nvPicPr>
          <p:cNvPr id="16" name="Immagine 15" descr="Immagine che contiene testo&#10;&#10;Descrizione generata automaticamente">
            <a:extLst>
              <a:ext uri="{FF2B5EF4-FFF2-40B4-BE49-F238E27FC236}">
                <a16:creationId xmlns:a16="http://schemas.microsoft.com/office/drawing/2014/main" id="{0DE204D8-DFC4-4BD3-B725-E78BB27F772D}"/>
              </a:ext>
            </a:extLst>
          </p:cNvPr>
          <p:cNvPicPr>
            <a:picLocks noChangeAspect="1"/>
          </p:cNvPicPr>
          <p:nvPr/>
        </p:nvPicPr>
        <p:blipFill>
          <a:blip r:embed="rId3"/>
          <a:stretch>
            <a:fillRect/>
          </a:stretch>
        </p:blipFill>
        <p:spPr>
          <a:xfrm>
            <a:off x="6682162" y="216817"/>
            <a:ext cx="4807047" cy="3332375"/>
          </a:xfrm>
          <a:prstGeom prst="rect">
            <a:avLst/>
          </a:prstGeom>
        </p:spPr>
      </p:pic>
      <p:pic>
        <p:nvPicPr>
          <p:cNvPr id="19" name="Immagine 18" descr="Immagine che contiene testo&#10;&#10;Descrizione generata automaticamente">
            <a:extLst>
              <a:ext uri="{FF2B5EF4-FFF2-40B4-BE49-F238E27FC236}">
                <a16:creationId xmlns:a16="http://schemas.microsoft.com/office/drawing/2014/main" id="{715C0B73-1200-417E-A235-3871B57AA258}"/>
              </a:ext>
            </a:extLst>
          </p:cNvPr>
          <p:cNvPicPr>
            <a:picLocks noChangeAspect="1"/>
          </p:cNvPicPr>
          <p:nvPr/>
        </p:nvPicPr>
        <p:blipFill>
          <a:blip r:embed="rId4"/>
          <a:stretch>
            <a:fillRect/>
          </a:stretch>
        </p:blipFill>
        <p:spPr>
          <a:xfrm>
            <a:off x="403456" y="1194002"/>
            <a:ext cx="4282741" cy="3464558"/>
          </a:xfrm>
          <a:prstGeom prst="rect">
            <a:avLst/>
          </a:prstGeom>
        </p:spPr>
      </p:pic>
      <p:pic>
        <p:nvPicPr>
          <p:cNvPr id="21" name="Immagine 20" descr="Immagine che contiene testo&#10;&#10;Descrizione generata automaticamente">
            <a:extLst>
              <a:ext uri="{FF2B5EF4-FFF2-40B4-BE49-F238E27FC236}">
                <a16:creationId xmlns:a16="http://schemas.microsoft.com/office/drawing/2014/main" id="{9E4E26CC-577E-437D-B3C3-B8ED72042746}"/>
              </a:ext>
            </a:extLst>
          </p:cNvPr>
          <p:cNvPicPr>
            <a:picLocks noChangeAspect="1"/>
          </p:cNvPicPr>
          <p:nvPr/>
        </p:nvPicPr>
        <p:blipFill>
          <a:blip r:embed="rId5"/>
          <a:stretch>
            <a:fillRect/>
          </a:stretch>
        </p:blipFill>
        <p:spPr>
          <a:xfrm>
            <a:off x="6096000" y="4217850"/>
            <a:ext cx="4945006" cy="1862405"/>
          </a:xfrm>
          <a:prstGeom prst="rect">
            <a:avLst/>
          </a:prstGeom>
        </p:spPr>
      </p:pic>
      <p:sp>
        <p:nvSpPr>
          <p:cNvPr id="23" name="CasellaDiTesto 22">
            <a:extLst>
              <a:ext uri="{FF2B5EF4-FFF2-40B4-BE49-F238E27FC236}">
                <a16:creationId xmlns:a16="http://schemas.microsoft.com/office/drawing/2014/main" id="{808D1448-80F8-4C2E-ADAF-E2305C26213E}"/>
              </a:ext>
            </a:extLst>
          </p:cNvPr>
          <p:cNvSpPr txBox="1"/>
          <p:nvPr/>
        </p:nvSpPr>
        <p:spPr>
          <a:xfrm>
            <a:off x="6691765" y="3549192"/>
            <a:ext cx="4807047" cy="523220"/>
          </a:xfrm>
          <a:prstGeom prst="rect">
            <a:avLst/>
          </a:prstGeom>
          <a:noFill/>
        </p:spPr>
        <p:txBody>
          <a:bodyPr wrap="square" rtlCol="0">
            <a:spAutoFit/>
          </a:bodyPr>
          <a:lstStyle/>
          <a:p>
            <a:r>
              <a:rPr lang="it-IT" sz="1400" dirty="0"/>
              <a:t>Dettaglio allenamento </a:t>
            </a:r>
            <a:r>
              <a:rPr lang="it-IT" sz="1400" dirty="0" err="1"/>
              <a:t>Gmm</a:t>
            </a:r>
            <a:r>
              <a:rPr lang="it-IT" sz="1400" dirty="0"/>
              <a:t> e creazione di training set e array di target per i classificatori</a:t>
            </a:r>
          </a:p>
        </p:txBody>
      </p:sp>
      <p:sp>
        <p:nvSpPr>
          <p:cNvPr id="25" name="CasellaDiTesto 24">
            <a:extLst>
              <a:ext uri="{FF2B5EF4-FFF2-40B4-BE49-F238E27FC236}">
                <a16:creationId xmlns:a16="http://schemas.microsoft.com/office/drawing/2014/main" id="{54F272A0-DD15-440A-858B-1198B285A901}"/>
              </a:ext>
            </a:extLst>
          </p:cNvPr>
          <p:cNvSpPr txBox="1"/>
          <p:nvPr/>
        </p:nvSpPr>
        <p:spPr>
          <a:xfrm>
            <a:off x="403455" y="4658560"/>
            <a:ext cx="4282741" cy="307777"/>
          </a:xfrm>
          <a:prstGeom prst="rect">
            <a:avLst/>
          </a:prstGeom>
          <a:noFill/>
        </p:spPr>
        <p:txBody>
          <a:bodyPr wrap="square" rtlCol="0">
            <a:spAutoFit/>
          </a:bodyPr>
          <a:lstStyle/>
          <a:p>
            <a:r>
              <a:rPr lang="it-IT" sz="1400" dirty="0"/>
              <a:t>Testing del classificatore </a:t>
            </a:r>
            <a:r>
              <a:rPr lang="it-IT" sz="1400" dirty="0" err="1"/>
              <a:t>svm</a:t>
            </a:r>
            <a:endParaRPr lang="it-IT" sz="1400" dirty="0"/>
          </a:p>
        </p:txBody>
      </p:sp>
      <p:sp>
        <p:nvSpPr>
          <p:cNvPr id="28" name="CasellaDiTesto 27">
            <a:extLst>
              <a:ext uri="{FF2B5EF4-FFF2-40B4-BE49-F238E27FC236}">
                <a16:creationId xmlns:a16="http://schemas.microsoft.com/office/drawing/2014/main" id="{7D9487B3-0B63-4E54-9B03-6DDD83EF170A}"/>
              </a:ext>
            </a:extLst>
          </p:cNvPr>
          <p:cNvSpPr txBox="1"/>
          <p:nvPr/>
        </p:nvSpPr>
        <p:spPr>
          <a:xfrm>
            <a:off x="6096000" y="6099075"/>
            <a:ext cx="4945006" cy="307777"/>
          </a:xfrm>
          <a:prstGeom prst="rect">
            <a:avLst/>
          </a:prstGeom>
          <a:noFill/>
        </p:spPr>
        <p:txBody>
          <a:bodyPr wrap="square" rtlCol="0">
            <a:spAutoFit/>
          </a:bodyPr>
          <a:lstStyle/>
          <a:p>
            <a:r>
              <a:rPr lang="it-IT" sz="1400" dirty="0"/>
              <a:t>Definizione della funzione di estrazione delle features</a:t>
            </a:r>
          </a:p>
        </p:txBody>
      </p:sp>
      <p:sp>
        <p:nvSpPr>
          <p:cNvPr id="30" name="CasellaDiTesto 29">
            <a:extLst>
              <a:ext uri="{FF2B5EF4-FFF2-40B4-BE49-F238E27FC236}">
                <a16:creationId xmlns:a16="http://schemas.microsoft.com/office/drawing/2014/main" id="{E33CF00D-EBA9-40CC-A23C-794BCCAAB9CE}"/>
              </a:ext>
            </a:extLst>
          </p:cNvPr>
          <p:cNvSpPr txBox="1"/>
          <p:nvPr/>
        </p:nvSpPr>
        <p:spPr>
          <a:xfrm>
            <a:off x="214278" y="5340832"/>
            <a:ext cx="5639767" cy="646331"/>
          </a:xfrm>
          <a:prstGeom prst="rect">
            <a:avLst/>
          </a:prstGeom>
          <a:noFill/>
        </p:spPr>
        <p:txBody>
          <a:bodyPr wrap="square">
            <a:spAutoFit/>
          </a:bodyPr>
          <a:lstStyle/>
          <a:p>
            <a:r>
              <a:rPr lang="it-IT" dirty="0"/>
              <a:t>al momento I modelli presentano un’affidabilità media dell’80% sul dataset fin ora utilizzato</a:t>
            </a:r>
          </a:p>
        </p:txBody>
      </p:sp>
    </p:spTree>
    <p:extLst>
      <p:ext uri="{BB962C8B-B14F-4D97-AF65-F5344CB8AC3E}">
        <p14:creationId xmlns:p14="http://schemas.microsoft.com/office/powerpoint/2010/main" val="181960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8D91-2EF6-4AF0-A7EB-941E9690FACA}"/>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Open point</a:t>
            </a:r>
            <a:endParaRPr lang="en-US" dirty="0"/>
          </a:p>
        </p:txBody>
      </p:sp>
      <p:sp>
        <p:nvSpPr>
          <p:cNvPr id="3" name="Content Placeholder 2">
            <a:extLst>
              <a:ext uri="{FF2B5EF4-FFF2-40B4-BE49-F238E27FC236}">
                <a16:creationId xmlns:a16="http://schemas.microsoft.com/office/drawing/2014/main" id="{4FACE9E4-022F-4EF4-880D-598587B3CA7E}"/>
              </a:ext>
            </a:extLst>
          </p:cNvPr>
          <p:cNvSpPr>
            <a:spLocks noGrp="1"/>
          </p:cNvSpPr>
          <p:nvPr>
            <p:ph idx="1"/>
          </p:nvPr>
        </p:nvSpPr>
        <p:spPr/>
        <p:txBody>
          <a:bodyPr/>
          <a:lstStyle/>
          <a:p>
            <a:r>
              <a:rPr lang="en-US" dirty="0" err="1">
                <a:effectLst>
                  <a:glow rad="38100">
                    <a:prstClr val="black">
                      <a:lumMod val="50000"/>
                      <a:lumOff val="50000"/>
                      <a:alpha val="20000"/>
                    </a:prstClr>
                  </a:glow>
                </a:effectLst>
              </a:rPr>
              <a:t>Massimizzare</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l’affidabilità</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dei</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modelli</a:t>
            </a:r>
            <a:r>
              <a:rPr lang="en-US" dirty="0">
                <a:effectLst>
                  <a:glow rad="38100">
                    <a:prstClr val="black">
                      <a:lumMod val="50000"/>
                      <a:lumOff val="50000"/>
                      <a:alpha val="20000"/>
                    </a:prstClr>
                  </a:glow>
                </a:effectLst>
              </a:rPr>
              <a:t> con tuning di </a:t>
            </a:r>
            <a:r>
              <a:rPr lang="en-US" dirty="0" err="1">
                <a:effectLst>
                  <a:glow rad="38100">
                    <a:prstClr val="black">
                      <a:lumMod val="50000"/>
                      <a:lumOff val="50000"/>
                      <a:alpha val="20000"/>
                    </a:prstClr>
                  </a:glow>
                </a:effectLst>
              </a:rPr>
              <a:t>iper</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parametri</a:t>
            </a:r>
            <a:r>
              <a:rPr lang="en-US" dirty="0">
                <a:effectLst>
                  <a:glow rad="38100">
                    <a:prstClr val="black">
                      <a:lumMod val="50000"/>
                      <a:lumOff val="50000"/>
                      <a:alpha val="20000"/>
                    </a:prstClr>
                  </a:glow>
                </a:effectLst>
              </a:rPr>
              <a:t> e </a:t>
            </a:r>
            <a:r>
              <a:rPr lang="en-US" dirty="0" err="1">
                <a:effectLst>
                  <a:glow rad="38100">
                    <a:prstClr val="black">
                      <a:lumMod val="50000"/>
                      <a:lumOff val="50000"/>
                      <a:alpha val="20000"/>
                    </a:prstClr>
                  </a:glow>
                </a:effectLst>
              </a:rPr>
              <a:t>miglioramento</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dell’estrazione</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delle</a:t>
            </a:r>
            <a:r>
              <a:rPr lang="en-US" dirty="0">
                <a:effectLst>
                  <a:glow rad="38100">
                    <a:prstClr val="black">
                      <a:lumMod val="50000"/>
                      <a:lumOff val="50000"/>
                      <a:alpha val="20000"/>
                    </a:prstClr>
                  </a:glow>
                </a:effectLst>
              </a:rPr>
              <a:t> feature</a:t>
            </a:r>
          </a:p>
          <a:p>
            <a:r>
              <a:rPr lang="en-US" dirty="0" err="1">
                <a:effectLst>
                  <a:glow rad="38100">
                    <a:prstClr val="black">
                      <a:lumMod val="50000"/>
                      <a:lumOff val="50000"/>
                      <a:alpha val="20000"/>
                    </a:prstClr>
                  </a:glow>
                </a:effectLst>
              </a:rPr>
              <a:t>Aggiungere</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una</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soglia</a:t>
            </a:r>
            <a:r>
              <a:rPr lang="en-US" dirty="0">
                <a:effectLst>
                  <a:glow rad="38100">
                    <a:prstClr val="black">
                      <a:lumMod val="50000"/>
                      <a:lumOff val="50000"/>
                      <a:alpha val="20000"/>
                    </a:prstClr>
                  </a:glow>
                </a:effectLst>
              </a:rPr>
              <a:t> di </a:t>
            </a:r>
            <a:r>
              <a:rPr lang="en-US" dirty="0" err="1">
                <a:effectLst>
                  <a:glow rad="38100">
                    <a:prstClr val="black">
                      <a:lumMod val="50000"/>
                      <a:lumOff val="50000"/>
                      <a:alpha val="20000"/>
                    </a:prstClr>
                  </a:glow>
                </a:effectLst>
              </a:rPr>
              <a:t>affidabiilità</a:t>
            </a:r>
            <a:r>
              <a:rPr lang="en-US" dirty="0">
                <a:effectLst>
                  <a:glow rad="38100">
                    <a:prstClr val="black">
                      <a:lumMod val="50000"/>
                      <a:lumOff val="50000"/>
                      <a:alpha val="20000"/>
                    </a:prstClr>
                  </a:glow>
                </a:effectLst>
              </a:rPr>
              <a:t> per </a:t>
            </a:r>
            <a:r>
              <a:rPr lang="en-US" dirty="0" err="1">
                <a:effectLst>
                  <a:glow rad="38100">
                    <a:prstClr val="black">
                      <a:lumMod val="50000"/>
                      <a:lumOff val="50000"/>
                      <a:alpha val="20000"/>
                    </a:prstClr>
                  </a:glow>
                </a:effectLst>
              </a:rPr>
              <a:t>permettere</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anche</a:t>
            </a:r>
            <a:r>
              <a:rPr lang="en-US" dirty="0">
                <a:effectLst>
                  <a:glow rad="38100">
                    <a:prstClr val="black">
                      <a:lumMod val="50000"/>
                      <a:lumOff val="50000"/>
                      <a:alpha val="20000"/>
                    </a:prstClr>
                  </a:glow>
                </a:effectLst>
              </a:rPr>
              <a:t> la speaker verification in </a:t>
            </a:r>
            <a:r>
              <a:rPr lang="en-US" dirty="0" err="1">
                <a:effectLst>
                  <a:glow rad="38100">
                    <a:prstClr val="black">
                      <a:lumMod val="50000"/>
                      <a:lumOff val="50000"/>
                      <a:alpha val="20000"/>
                    </a:prstClr>
                  </a:glow>
                </a:effectLst>
              </a:rPr>
              <a:t>seguito</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all’identificazione</a:t>
            </a:r>
            <a:endParaRPr lang="en-US" dirty="0">
              <a:effectLst>
                <a:glow rad="38100">
                  <a:prstClr val="black">
                    <a:lumMod val="50000"/>
                    <a:lumOff val="50000"/>
                    <a:alpha val="20000"/>
                  </a:prstClr>
                </a:glow>
              </a:effectLst>
            </a:endParaRPr>
          </a:p>
          <a:p>
            <a:r>
              <a:rPr lang="en-US" dirty="0" err="1">
                <a:effectLst>
                  <a:glow rad="38100">
                    <a:prstClr val="black">
                      <a:lumMod val="50000"/>
                      <a:lumOff val="50000"/>
                      <a:alpha val="20000"/>
                    </a:prstClr>
                  </a:glow>
                </a:effectLst>
              </a:rPr>
              <a:t>Creare</a:t>
            </a:r>
            <a:r>
              <a:rPr lang="en-US" dirty="0">
                <a:effectLst>
                  <a:glow rad="38100">
                    <a:prstClr val="black">
                      <a:lumMod val="50000"/>
                      <a:lumOff val="50000"/>
                      <a:alpha val="20000"/>
                    </a:prstClr>
                  </a:glow>
                </a:effectLst>
              </a:rPr>
              <a:t> od </a:t>
            </a:r>
            <a:r>
              <a:rPr lang="en-US" dirty="0" err="1">
                <a:effectLst>
                  <a:glow rad="38100">
                    <a:prstClr val="black">
                      <a:lumMod val="50000"/>
                      <a:lumOff val="50000"/>
                      <a:alpha val="20000"/>
                    </a:prstClr>
                  </a:glow>
                </a:effectLst>
              </a:rPr>
              <a:t>utilizzare</a:t>
            </a:r>
            <a:r>
              <a:rPr lang="en-US" dirty="0">
                <a:effectLst>
                  <a:glow rad="38100">
                    <a:prstClr val="black">
                      <a:lumMod val="50000"/>
                      <a:lumOff val="50000"/>
                      <a:alpha val="20000"/>
                    </a:prstClr>
                  </a:glow>
                </a:effectLst>
              </a:rPr>
              <a:t> un dataset in lingua </a:t>
            </a:r>
            <a:r>
              <a:rPr lang="en-US" dirty="0" err="1">
                <a:effectLst>
                  <a:glow rad="38100">
                    <a:prstClr val="black">
                      <a:lumMod val="50000"/>
                      <a:lumOff val="50000"/>
                      <a:alpha val="20000"/>
                    </a:prstClr>
                  </a:glow>
                </a:effectLst>
              </a:rPr>
              <a:t>italiana</a:t>
            </a:r>
            <a:endParaRPr lang="en-US" dirty="0">
              <a:effectLst>
                <a:glow rad="38100">
                  <a:prstClr val="black">
                    <a:lumMod val="50000"/>
                    <a:lumOff val="50000"/>
                    <a:alpha val="20000"/>
                  </a:prstClr>
                </a:glow>
              </a:effectLst>
            </a:endParaRPr>
          </a:p>
        </p:txBody>
      </p:sp>
    </p:spTree>
    <p:extLst>
      <p:ext uri="{BB962C8B-B14F-4D97-AF65-F5344CB8AC3E}">
        <p14:creationId xmlns:p14="http://schemas.microsoft.com/office/powerpoint/2010/main" val="110374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70EDA7-1F25-4772-9771-2300E44218B8}"/>
              </a:ext>
            </a:extLst>
          </p:cNvPr>
          <p:cNvSpPr>
            <a:spLocks noGrp="1"/>
          </p:cNvSpPr>
          <p:nvPr>
            <p:ph type="title"/>
          </p:nvPr>
        </p:nvSpPr>
        <p:spPr>
          <a:xfrm>
            <a:off x="1141413" y="609600"/>
            <a:ext cx="9905998" cy="1173480"/>
          </a:xfrm>
        </p:spPr>
        <p:txBody>
          <a:bodyPr>
            <a:normAutofit/>
          </a:bodyPr>
          <a:lstStyle/>
          <a:p>
            <a:pPr algn="ctr"/>
            <a:r>
              <a:rPr lang="it-IT" dirty="0">
                <a:effectLst>
                  <a:glow rad="38100">
                    <a:prstClr val="black">
                      <a:lumMod val="65000"/>
                      <a:lumOff val="35000"/>
                      <a:alpha val="40000"/>
                    </a:prstClr>
                  </a:glow>
                  <a:outerShdw blurRad="28575" dist="38100" dir="14040000" algn="tl" rotWithShape="0">
                    <a:srgbClr val="000000">
                      <a:alpha val="25000"/>
                    </a:srgbClr>
                  </a:outerShdw>
                </a:effectLst>
              </a:rPr>
              <a:t>Obiettivi</a:t>
            </a:r>
            <a:endParaRPr lang="it-IT" dirty="0"/>
          </a:p>
        </p:txBody>
      </p:sp>
      <p:sp>
        <p:nvSpPr>
          <p:cNvPr id="3" name="Content Placeholder 2">
            <a:extLst>
              <a:ext uri="{FF2B5EF4-FFF2-40B4-BE49-F238E27FC236}">
                <a16:creationId xmlns:a16="http://schemas.microsoft.com/office/drawing/2014/main" id="{EED73C6E-90E9-4CBB-8A7C-11FF43A837A0}"/>
              </a:ext>
            </a:extLst>
          </p:cNvPr>
          <p:cNvSpPr>
            <a:spLocks noGrp="1"/>
          </p:cNvSpPr>
          <p:nvPr>
            <p:ph idx="1"/>
          </p:nvPr>
        </p:nvSpPr>
        <p:spPr>
          <a:xfrm>
            <a:off x="1141413" y="2666999"/>
            <a:ext cx="9905998" cy="3124201"/>
          </a:xfrm>
        </p:spPr>
        <p:txBody>
          <a:bodyPr>
            <a:normAutofit/>
          </a:bodyPr>
          <a:lstStyle/>
          <a:p>
            <a:r>
              <a:rPr lang="it-IT" dirty="0">
                <a:effectLst>
                  <a:glow rad="38100">
                    <a:prstClr val="black">
                      <a:lumMod val="50000"/>
                      <a:lumOff val="50000"/>
                      <a:alpha val="20000"/>
                    </a:prstClr>
                  </a:glow>
                  <a:outerShdw blurRad="44450" dist="12700" dir="13860000" algn="tl" rotWithShape="0">
                    <a:srgbClr val="000000">
                      <a:alpha val="20000"/>
                    </a:srgbClr>
                  </a:outerShdw>
                </a:effectLst>
              </a:rPr>
              <a:t>Comparazione e ottimizzazione dell'attuale stato dell'arte sulla speaker verification, su più modelli di machine learning e misurarne le performance</a:t>
            </a:r>
          </a:p>
          <a:p>
            <a:pPr>
              <a:buClr>
                <a:srgbClr val="FFFFFF"/>
              </a:buCl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Valutazione sulla possibilità di un utilizzo di questa tecnologia in ambito probatorio</a:t>
            </a:r>
          </a:p>
        </p:txBody>
      </p:sp>
    </p:spTree>
    <p:extLst>
      <p:ext uri="{BB962C8B-B14F-4D97-AF65-F5344CB8AC3E}">
        <p14:creationId xmlns:p14="http://schemas.microsoft.com/office/powerpoint/2010/main" val="342401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7CF69A-9B72-41DD-A486-77456919ECE6}"/>
              </a:ext>
            </a:extLst>
          </p:cNvPr>
          <p:cNvSpPr>
            <a:spLocks noGrp="1"/>
          </p:cNvSpPr>
          <p:nvPr>
            <p:ph type="title"/>
          </p:nvPr>
        </p:nvSpPr>
        <p:spPr>
          <a:xfrm>
            <a:off x="962022" y="643467"/>
            <a:ext cx="4340023" cy="5571064"/>
          </a:xfrm>
        </p:spPr>
        <p:txBody>
          <a:bodyPr anchor="ctr">
            <a:normAutofit/>
          </a:bodyPr>
          <a:lstStyle/>
          <a:p>
            <a:r>
              <a:rPr lang="en-US" sz="4100">
                <a:effectLst>
                  <a:glow rad="38100">
                    <a:prstClr val="black">
                      <a:lumMod val="65000"/>
                      <a:lumOff val="35000"/>
                      <a:alpha val="40000"/>
                    </a:prstClr>
                  </a:glow>
                  <a:outerShdw blurRad="28575" dist="38100" dir="14040000" algn="tl" rotWithShape="0">
                    <a:srgbClr val="000000">
                      <a:alpha val="25000"/>
                    </a:srgbClr>
                  </a:outerShdw>
                </a:effectLst>
              </a:rPr>
              <a:t>Waypoint</a:t>
            </a:r>
            <a:endParaRPr lang="en-US" sz="4100" dirty="0"/>
          </a:p>
        </p:txBody>
      </p:sp>
      <p:sp>
        <p:nvSpPr>
          <p:cNvPr id="3" name="Content Placeholder 2">
            <a:extLst>
              <a:ext uri="{FF2B5EF4-FFF2-40B4-BE49-F238E27FC236}">
                <a16:creationId xmlns:a16="http://schemas.microsoft.com/office/drawing/2014/main" id="{1A43741E-37C6-4674-AC93-FA5F68346E4D}"/>
              </a:ext>
            </a:extLst>
          </p:cNvPr>
          <p:cNvSpPr>
            <a:spLocks noGrp="1"/>
          </p:cNvSpPr>
          <p:nvPr>
            <p:ph idx="1"/>
          </p:nvPr>
        </p:nvSpPr>
        <p:spPr>
          <a:xfrm>
            <a:off x="6708499" y="643467"/>
            <a:ext cx="4521480" cy="5571064"/>
          </a:xfrm>
        </p:spPr>
        <p:txBody>
          <a:bodyPr>
            <a:normAutofit/>
          </a:bodyPr>
          <a:lstStyle/>
          <a:p>
            <a:pPr marL="457200" indent="-457200">
              <a:buAutoNum type="arabicParen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Studio dell'attuale stato dell'arte sull'argomento </a:t>
            </a:r>
          </a:p>
          <a:p>
            <a:pPr marL="457200" indent="-457200">
              <a:buClr>
                <a:srgbClr val="FFFFFF"/>
              </a:buClr>
              <a:buAutoNum type="arabicParen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Studio e scelta dei modelli di machine learning:</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K-NN</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SVM</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GMM</a:t>
            </a:r>
          </a:p>
          <a:p>
            <a:pPr marL="457200" indent="-457200">
              <a:buClr>
                <a:srgbClr val="FFFFFF"/>
              </a:buClr>
              <a:buAutoNum type="arabicParen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Estrazione delle feature basato su MFCC</a:t>
            </a:r>
          </a:p>
          <a:p>
            <a:pPr marL="457200" indent="-457200">
              <a:buClr>
                <a:srgbClr val="FFFFFF"/>
              </a:buClr>
              <a:buAutoNum type="arabicParen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Sistemi di riduzioni del rumore ed altre ottimizzazioni</a:t>
            </a:r>
          </a:p>
        </p:txBody>
      </p:sp>
      <p:pic>
        <p:nvPicPr>
          <p:cNvPr id="5" name="Elemento grafico 4" descr="Segno di spunta con riempimento a tinta unita">
            <a:extLst>
              <a:ext uri="{FF2B5EF4-FFF2-40B4-BE49-F238E27FC236}">
                <a16:creationId xmlns:a16="http://schemas.microsoft.com/office/drawing/2014/main" id="{3C0C8E0E-1551-4FE4-9B20-498B0B46B0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36380" y="1828800"/>
            <a:ext cx="396240" cy="396240"/>
          </a:xfrm>
          <a:prstGeom prst="rect">
            <a:avLst/>
          </a:prstGeom>
        </p:spPr>
      </p:pic>
      <p:pic>
        <p:nvPicPr>
          <p:cNvPr id="6" name="Immagine 5">
            <a:extLst>
              <a:ext uri="{FF2B5EF4-FFF2-40B4-BE49-F238E27FC236}">
                <a16:creationId xmlns:a16="http://schemas.microsoft.com/office/drawing/2014/main" id="{14EE2851-832E-4344-A95F-4D421F847780}"/>
              </a:ext>
            </a:extLst>
          </p:cNvPr>
          <p:cNvPicPr>
            <a:picLocks noChangeAspect="1"/>
          </p:cNvPicPr>
          <p:nvPr/>
        </p:nvPicPr>
        <p:blipFill>
          <a:blip r:embed="rId5"/>
          <a:stretch>
            <a:fillRect/>
          </a:stretch>
        </p:blipFill>
        <p:spPr>
          <a:xfrm>
            <a:off x="8168606" y="2819415"/>
            <a:ext cx="396274" cy="396274"/>
          </a:xfrm>
          <a:prstGeom prst="rect">
            <a:avLst/>
          </a:prstGeom>
        </p:spPr>
      </p:pic>
      <p:pic>
        <p:nvPicPr>
          <p:cNvPr id="11" name="Elemento grafico 10" descr="Segno di spunta con riempimento a tinta unita">
            <a:extLst>
              <a:ext uri="{FF2B5EF4-FFF2-40B4-BE49-F238E27FC236}">
                <a16:creationId xmlns:a16="http://schemas.microsoft.com/office/drawing/2014/main" id="{5A4953A4-C316-40DD-852E-10C5FDF48D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8640" y="3493364"/>
            <a:ext cx="396240" cy="396240"/>
          </a:xfrm>
          <a:prstGeom prst="rect">
            <a:avLst/>
          </a:prstGeom>
        </p:spPr>
      </p:pic>
      <p:pic>
        <p:nvPicPr>
          <p:cNvPr id="13" name="Elemento grafico 12" descr="Segno di spunta con riempimento a tinta unita">
            <a:extLst>
              <a:ext uri="{FF2B5EF4-FFF2-40B4-BE49-F238E27FC236}">
                <a16:creationId xmlns:a16="http://schemas.microsoft.com/office/drawing/2014/main" id="{AE0E3EE6-05C1-4016-BD26-6B5B4D01C7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8640" y="3097123"/>
            <a:ext cx="396240" cy="396240"/>
          </a:xfrm>
          <a:prstGeom prst="rect">
            <a:avLst/>
          </a:prstGeom>
        </p:spPr>
      </p:pic>
    </p:spTree>
    <p:extLst>
      <p:ext uri="{BB962C8B-B14F-4D97-AF65-F5344CB8AC3E}">
        <p14:creationId xmlns:p14="http://schemas.microsoft.com/office/powerpoint/2010/main" val="55248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51538E-9003-4C36-B2B3-5592930B7A7D}"/>
              </a:ext>
            </a:extLst>
          </p:cNvPr>
          <p:cNvSpPr>
            <a:spLocks noGrp="1"/>
          </p:cNvSpPr>
          <p:nvPr>
            <p:ph type="title"/>
          </p:nvPr>
        </p:nvSpPr>
        <p:spPr>
          <a:xfrm>
            <a:off x="1141413" y="643467"/>
            <a:ext cx="7696199" cy="1079989"/>
          </a:xfrm>
        </p:spPr>
        <p:txBody>
          <a:bodyPr>
            <a:normAutofit/>
          </a:bodyPr>
          <a:lstStyle/>
          <a:p>
            <a:r>
              <a:rPr lang="it-IT" sz="3600">
                <a:effectLst>
                  <a:glow rad="38100">
                    <a:prstClr val="black">
                      <a:lumMod val="65000"/>
                      <a:lumOff val="35000"/>
                      <a:alpha val="40000"/>
                    </a:prstClr>
                  </a:glow>
                  <a:outerShdw blurRad="28575" dist="38100" dir="14040000" algn="tl" rotWithShape="0">
                    <a:srgbClr val="000000">
                      <a:alpha val="25000"/>
                    </a:srgbClr>
                  </a:outerShdw>
                </a:effectLst>
              </a:rPr>
              <a:t>1) Attuale stato dell'arte</a:t>
            </a:r>
            <a:endParaRPr lang="it-IT" sz="3600"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B4BF1F84-850F-44CD-A027-2F49845EF602}"/>
              </a:ext>
            </a:extLst>
          </p:cNvPr>
          <p:cNvSpPr>
            <a:spLocks noGrp="1"/>
          </p:cNvSpPr>
          <p:nvPr>
            <p:ph idx="1"/>
          </p:nvPr>
        </p:nvSpPr>
        <p:spPr>
          <a:xfrm>
            <a:off x="573439" y="2053062"/>
            <a:ext cx="6854883" cy="4571014"/>
          </a:xfrm>
        </p:spPr>
        <p:txBody>
          <a:bodyPr>
            <a:normAutofit fontScale="92500" lnSpcReduction="20000"/>
          </a:bodyPr>
          <a:lstStyle/>
          <a:p>
            <a:pPr marL="0" indent="0">
              <a:buNone/>
            </a:pPr>
            <a:r>
              <a:rPr lang="it-IT" dirty="0">
                <a:effectLst>
                  <a:glow rad="38100">
                    <a:prstClr val="black">
                      <a:lumMod val="50000"/>
                      <a:lumOff val="50000"/>
                      <a:alpha val="20000"/>
                    </a:prstClr>
                  </a:glow>
                  <a:outerShdw blurRad="44450" dist="12700" dir="13860000" algn="tl" rotWithShape="0">
                    <a:srgbClr val="000000">
                      <a:alpha val="20000"/>
                    </a:srgbClr>
                  </a:outerShdw>
                </a:effectLst>
              </a:rPr>
              <a:t>A seguito di una attenta analisi bibliografica si è potuto notare il grande interesse sullo sviluppo di questa tecnologia, sia da parte di università e di aziende di ogni provenienza geografica,</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questo ha portato un utilizzo di tecniche molto varie tra di loro nel corso del tempo.</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Nonostante la varietà, si evince una certa convergenza sull’utilizzo di determinate tecniche e strumenti rispetto ad altri:</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l’utilizzo di modelli a mistura gaussiana (GMM) o di classificatori come la Support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vector</a:t>
            </a:r>
            <a:r>
              <a:rPr lang="it-IT" dirty="0">
                <a:effectLst>
                  <a:glow rad="38100">
                    <a:prstClr val="black">
                      <a:lumMod val="50000"/>
                      <a:lumOff val="50000"/>
                      <a:alpha val="20000"/>
                    </a:prstClr>
                  </a:glow>
                  <a:outerShdw blurRad="44450" dist="12700" dir="13860000" algn="tl" rotWithShape="0">
                    <a:srgbClr val="000000">
                      <a:alpha val="20000"/>
                    </a:srgbClr>
                  </a:outerShdw>
                </a:effectLst>
              </a:rPr>
              <a:t> machine (SVM)</a:t>
            </a:r>
          </a:p>
          <a:p>
            <a:pPr>
              <a:buFontTx/>
              <a:buChar cha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l’adozione di una rappresentazione delle feature con coefficienti spettrali Mel o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MFCCs</a:t>
            </a:r>
            <a:r>
              <a:rPr lang="it-IT" dirty="0">
                <a:effectLst>
                  <a:glow rad="38100">
                    <a:prstClr val="black">
                      <a:lumMod val="50000"/>
                      <a:lumOff val="50000"/>
                      <a:alpha val="20000"/>
                    </a:prstClr>
                  </a:glow>
                  <a:outerShdw blurRad="44450" dist="12700" dir="13860000" algn="tl" rotWithShape="0">
                    <a:srgbClr val="000000">
                      <a:alpha val="20000"/>
                    </a:srgbClr>
                  </a:outerShdw>
                </a:effectLst>
              </a:rPr>
              <a:t>, in quanto rappresentazione più simile alla percezione umana</a:t>
            </a:r>
          </a:p>
          <a:p>
            <a:pPr>
              <a:buFontTx/>
              <a:buChar cha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Vari metodi di manipolazione dell’audio come la segmentazione,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noise-reduction</a:t>
            </a:r>
            <a:r>
              <a:rPr lang="it-IT" dirty="0">
                <a:effectLst>
                  <a:glow rad="38100">
                    <a:prstClr val="black">
                      <a:lumMod val="50000"/>
                      <a:lumOff val="50000"/>
                      <a:alpha val="20000"/>
                    </a:prstClr>
                  </a:glow>
                  <a:outerShdw blurRad="44450" dist="12700" dir="13860000" algn="tl" rotWithShape="0">
                    <a:srgbClr val="000000">
                      <a:alpha val="20000"/>
                    </a:srgbClr>
                  </a:outerShdw>
                </a:effectLst>
              </a:rPr>
              <a:t>, endpoint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detection</a:t>
            </a:r>
            <a:r>
              <a:rPr lang="it-IT" dirty="0">
                <a:effectLst>
                  <a:glow rad="38100">
                    <a:prstClr val="black">
                      <a:lumMod val="50000"/>
                      <a:lumOff val="50000"/>
                      <a:alpha val="20000"/>
                    </a:prstClr>
                  </a:glow>
                  <a:outerShdw blurRad="44450" dist="12700" dir="13860000" algn="tl" rotWithShape="0">
                    <a:srgbClr val="000000">
                      <a:alpha val="20000"/>
                    </a:srgbClr>
                  </a:outerShdw>
                </a:effectLst>
              </a:rPr>
              <a:t>…</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11" name="Immagine 10" descr="Immagine che contiene tavolo&#10;&#10;Descrizione generata automaticamente">
            <a:extLst>
              <a:ext uri="{FF2B5EF4-FFF2-40B4-BE49-F238E27FC236}">
                <a16:creationId xmlns:a16="http://schemas.microsoft.com/office/drawing/2014/main" id="{70884154-DF38-4DDB-B642-EB3CD43DC48D}"/>
              </a:ext>
            </a:extLst>
          </p:cNvPr>
          <p:cNvPicPr>
            <a:picLocks noChangeAspect="1"/>
          </p:cNvPicPr>
          <p:nvPr/>
        </p:nvPicPr>
        <p:blipFill>
          <a:blip r:embed="rId2"/>
          <a:stretch>
            <a:fillRect/>
          </a:stretch>
        </p:blipFill>
        <p:spPr>
          <a:xfrm>
            <a:off x="7879170" y="1384750"/>
            <a:ext cx="3861981" cy="4689835"/>
          </a:xfrm>
          <a:prstGeom prst="rect">
            <a:avLst/>
          </a:prstGeom>
        </p:spPr>
      </p:pic>
    </p:spTree>
    <p:extLst>
      <p:ext uri="{BB962C8B-B14F-4D97-AF65-F5344CB8AC3E}">
        <p14:creationId xmlns:p14="http://schemas.microsoft.com/office/powerpoint/2010/main" val="228028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0309DD-CC88-4042-9C41-6964D3832DC8}"/>
              </a:ext>
            </a:extLst>
          </p:cNvPr>
          <p:cNvSpPr>
            <a:spLocks noGrp="1"/>
          </p:cNvSpPr>
          <p:nvPr>
            <p:ph type="title"/>
          </p:nvPr>
        </p:nvSpPr>
        <p:spPr>
          <a:xfrm>
            <a:off x="1141413" y="643467"/>
            <a:ext cx="7696199" cy="1079989"/>
          </a:xfrm>
        </p:spPr>
        <p:txBody>
          <a:bodyPr>
            <a:normAutofit fontScale="90000"/>
          </a:bodyPr>
          <a:lstStyle/>
          <a:p>
            <a:r>
              <a:rPr lang="en-US" sz="3600">
                <a:effectLst>
                  <a:glow rad="38100">
                    <a:prstClr val="black">
                      <a:lumMod val="65000"/>
                      <a:lumOff val="35000"/>
                      <a:alpha val="40000"/>
                    </a:prstClr>
                  </a:glow>
                  <a:outerShdw blurRad="28575" dist="38100" dir="14040000" algn="tl" rotWithShape="0">
                    <a:srgbClr val="000000">
                      <a:alpha val="25000"/>
                    </a:srgbClr>
                  </a:outerShdw>
                </a:effectLst>
              </a:rPr>
              <a:t>Articoli salienti
</a:t>
            </a:r>
            <a:endParaRPr lang="en-US" sz="3600" dirty="0"/>
          </a:p>
        </p:txBody>
      </p:sp>
      <p:sp>
        <p:nvSpPr>
          <p:cNvPr id="3" name="Content Placeholder 2">
            <a:extLst>
              <a:ext uri="{FF2B5EF4-FFF2-40B4-BE49-F238E27FC236}">
                <a16:creationId xmlns:a16="http://schemas.microsoft.com/office/drawing/2014/main" id="{F1636901-D28A-4B44-A8A0-A1C60F089AFC}"/>
              </a:ext>
            </a:extLst>
          </p:cNvPr>
          <p:cNvSpPr>
            <a:spLocks noGrp="1"/>
          </p:cNvSpPr>
          <p:nvPr>
            <p:ph idx="1"/>
          </p:nvPr>
        </p:nvSpPr>
        <p:spPr>
          <a:xfrm>
            <a:off x="518475" y="2374794"/>
            <a:ext cx="8795208" cy="3839739"/>
          </a:xfrm>
        </p:spPr>
        <p:txBody>
          <a:bodyPr>
            <a:normAutofit/>
          </a:bodyPr>
          <a:lstStyle/>
          <a:p>
            <a:pPr marL="0" indent="0">
              <a:lnSpc>
                <a:spcPct val="90000"/>
              </a:lnSpc>
              <a:buNone/>
            </a:pP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La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descrizione</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della</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tecnologia</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e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dell’attuale</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stato</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dell’arte è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stata</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possible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grazie</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ad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un’approfondita</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ricerca</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bibliografica</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di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seguito</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sono</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elencati</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solo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alcuni</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degli</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articoli</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a:t>
            </a:r>
            <a:endParaRPr lang="en-US" sz="1400" dirty="0">
              <a:effectLst>
                <a:glow rad="38100">
                  <a:prstClr val="black">
                    <a:lumMod val="50000"/>
                    <a:lumOff val="50000"/>
                    <a:alpha val="20000"/>
                  </a:prstClr>
                </a:glow>
                <a:outerShdw blurRad="44450" dist="12700" dir="13860000" algn="tl" rotWithShape="0">
                  <a:srgbClr val="000000">
                    <a:alpha val="20000"/>
                  </a:srgbClr>
                </a:outerShdw>
              </a:effectLst>
              <a:hlinkClick r:id="rId2"/>
            </a:endParaRPr>
          </a:p>
          <a:p>
            <a:pPr>
              <a:lnSpc>
                <a:spcPct val="90000"/>
              </a:lnSpc>
            </a:pPr>
            <a:r>
              <a:rPr lang="en-US" sz="1400" dirty="0">
                <a:effectLst>
                  <a:glow rad="38100">
                    <a:prstClr val="black">
                      <a:lumMod val="50000"/>
                      <a:lumOff val="50000"/>
                      <a:alpha val="20000"/>
                    </a:prstClr>
                  </a:glow>
                  <a:outerShdw blurRad="44450" dist="12700" dir="13860000" algn="tl" rotWithShape="0">
                    <a:srgbClr val="000000">
                      <a:alpha val="20000"/>
                    </a:srgbClr>
                  </a:outerShdw>
                </a:effectLst>
                <a:hlinkClick r:id="rId2"/>
              </a:rPr>
              <a:t>https://www.sciencedirect.com/science/article/abs/pii/S0045790621000318?via%3Dihub</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(2021)</a:t>
            </a:r>
            <a:br>
              <a:rPr lang="en-US" sz="1400" dirty="0">
                <a:effectLst>
                  <a:glow rad="38100">
                    <a:prstClr val="black">
                      <a:lumMod val="50000"/>
                      <a:lumOff val="50000"/>
                      <a:alpha val="20000"/>
                    </a:prstClr>
                  </a:glow>
                  <a:outerShdw blurRad="44450" dist="12700" dir="13860000" algn="tl" rotWithShape="0">
                    <a:srgbClr val="000000">
                      <a:alpha val="20000"/>
                    </a:srgbClr>
                  </a:outerShdw>
                </a:effectLst>
              </a:rPr>
            </a:b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Compendio</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sulla</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speaker recognition e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su</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le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principali</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tecniche</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di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implementazione</a:t>
            </a:r>
            <a:endParaRPr lang="en-US" sz="14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US" sz="1400" dirty="0">
                <a:effectLst>
                  <a:glow rad="38100">
                    <a:prstClr val="black">
                      <a:lumMod val="50000"/>
                      <a:lumOff val="50000"/>
                      <a:alpha val="20000"/>
                    </a:prstClr>
                  </a:glow>
                  <a:outerShdw blurRad="44450" dist="12700" dir="13860000" algn="tl" rotWithShape="0">
                    <a:srgbClr val="000000">
                      <a:alpha val="20000"/>
                    </a:srgbClr>
                  </a:outerShdw>
                </a:effectLst>
                <a:hlinkClick r:id="rId3"/>
              </a:rPr>
              <a:t>https://www.sciencedirect.com/science/article/abs/pii/S0957417421000324</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(2021)</a:t>
            </a:r>
            <a:br>
              <a:rPr lang="en-US" sz="1400" dirty="0">
                <a:effectLst>
                  <a:glow rad="38100">
                    <a:prstClr val="black">
                      <a:lumMod val="50000"/>
                      <a:lumOff val="50000"/>
                      <a:alpha val="20000"/>
                    </a:prstClr>
                  </a:glow>
                  <a:outerShdw blurRad="44450" dist="12700" dir="13860000" algn="tl" rotWithShape="0">
                    <a:srgbClr val="000000">
                      <a:alpha val="20000"/>
                    </a:srgbClr>
                  </a:outerShdw>
                </a:effectLst>
              </a:rPr>
            </a:br>
            <a:endParaRPr lang="en-US" sz="14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US" sz="1400" dirty="0">
                <a:effectLst>
                  <a:glow rad="38100">
                    <a:prstClr val="black">
                      <a:lumMod val="50000"/>
                      <a:lumOff val="50000"/>
                      <a:alpha val="20000"/>
                    </a:prstClr>
                  </a:glow>
                  <a:outerShdw blurRad="44450" dist="12700" dir="13860000" algn="tl" rotWithShape="0">
                    <a:srgbClr val="000000">
                      <a:alpha val="20000"/>
                    </a:srgbClr>
                  </a:outerShdw>
                </a:effectLst>
                <a:hlinkClick r:id="rId4"/>
              </a:rPr>
              <a:t>https://iris.univpm.it/bitstream/11566/245376/1/tesi_falaschetti.pdf</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( 2017 - download </a:t>
            </a: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automatico</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a:t>
            </a:r>
            <a:br>
              <a:rPr lang="en-US" sz="1400" dirty="0">
                <a:effectLst>
                  <a:glow rad="38100">
                    <a:prstClr val="black">
                      <a:lumMod val="50000"/>
                      <a:lumOff val="50000"/>
                      <a:alpha val="20000"/>
                    </a:prstClr>
                  </a:glow>
                  <a:outerShdw blurRad="44450" dist="12700" dir="13860000" algn="tl" rotWithShape="0">
                    <a:srgbClr val="000000">
                      <a:alpha val="20000"/>
                    </a:srgbClr>
                  </a:outerShdw>
                </a:effectLst>
              </a:rPr>
            </a:br>
            <a:r>
              <a:rPr lang="en-US" sz="1400" dirty="0" err="1">
                <a:effectLst>
                  <a:glow rad="38100">
                    <a:prstClr val="black">
                      <a:lumMod val="50000"/>
                      <a:lumOff val="50000"/>
                      <a:alpha val="20000"/>
                    </a:prstClr>
                  </a:glow>
                  <a:outerShdw blurRad="44450" dist="12700" dir="13860000" algn="tl" rotWithShape="0">
                    <a:srgbClr val="000000">
                      <a:alpha val="20000"/>
                    </a:srgbClr>
                  </a:outerShdw>
                </a:effectLst>
              </a:rPr>
              <a:t>capitolo</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4.”Speaker Identification”</a:t>
            </a:r>
          </a:p>
          <a:p>
            <a:pPr>
              <a:lnSpc>
                <a:spcPct val="90000"/>
              </a:lnSpc>
            </a:pPr>
            <a:r>
              <a:rPr lang="en-US" sz="1400" dirty="0">
                <a:effectLst>
                  <a:glow rad="38100">
                    <a:prstClr val="black">
                      <a:lumMod val="50000"/>
                      <a:lumOff val="50000"/>
                      <a:alpha val="20000"/>
                    </a:prstClr>
                  </a:glow>
                  <a:outerShdw blurRad="44450" dist="12700" dir="13860000" algn="tl" rotWithShape="0">
                    <a:srgbClr val="000000">
                      <a:alpha val="20000"/>
                    </a:srgbClr>
                  </a:outerShdw>
                </a:effectLst>
                <a:hlinkClick r:id="rId5"/>
              </a:rPr>
              <a:t>http://tesi.cab.unipd.it/48771/</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(2015)</a:t>
            </a:r>
            <a:br>
              <a:rPr lang="en-US" sz="1400" dirty="0">
                <a:effectLst>
                  <a:glow rad="38100">
                    <a:prstClr val="black">
                      <a:lumMod val="50000"/>
                      <a:lumOff val="50000"/>
                      <a:alpha val="20000"/>
                    </a:prstClr>
                  </a:glow>
                  <a:outerShdw blurRad="44450" dist="12700" dir="13860000" algn="tl" rotWithShape="0">
                    <a:srgbClr val="000000">
                      <a:alpha val="20000"/>
                    </a:srgbClr>
                  </a:outerShdw>
                </a:effectLst>
              </a:rPr>
            </a:br>
            <a:endParaRPr lang="en-US" sz="14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US" sz="1400" dirty="0">
                <a:effectLst>
                  <a:glow rad="38100">
                    <a:prstClr val="black">
                      <a:lumMod val="50000"/>
                      <a:lumOff val="50000"/>
                      <a:alpha val="20000"/>
                    </a:prstClr>
                  </a:glow>
                  <a:outerShdw blurRad="44450" dist="12700" dir="13860000" algn="tl" rotWithShape="0">
                    <a:srgbClr val="000000">
                      <a:alpha val="20000"/>
                    </a:srgbClr>
                  </a:outerShdw>
                </a:effectLst>
                <a:hlinkClick r:id="rId6"/>
              </a:rPr>
              <a:t>https://www.sciencedirect.com/science/article/pii/S266630742100019X?via%3Dihub</a:t>
            </a:r>
            <a:r>
              <a:rPr lang="en-US" sz="1400" dirty="0">
                <a:effectLst>
                  <a:glow rad="38100">
                    <a:prstClr val="black">
                      <a:lumMod val="50000"/>
                      <a:lumOff val="50000"/>
                      <a:alpha val="20000"/>
                    </a:prstClr>
                  </a:glow>
                  <a:outerShdw blurRad="44450" dist="12700" dir="13860000" algn="tl" rotWithShape="0">
                    <a:srgbClr val="000000">
                      <a:alpha val="20000"/>
                    </a:srgbClr>
                  </a:outerShdw>
                </a:effectLst>
              </a:rPr>
              <a:t> (2021)</a:t>
            </a:r>
          </a:p>
          <a:p>
            <a:pPr>
              <a:lnSpc>
                <a:spcPct val="90000"/>
              </a:lnSpc>
            </a:pPr>
            <a:endParaRPr lang="en-US" sz="14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endParaRPr lang="en-US" sz="14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5" name="Immagine 4">
            <a:hlinkClick r:id="rId7"/>
            <a:extLst>
              <a:ext uri="{FF2B5EF4-FFF2-40B4-BE49-F238E27FC236}">
                <a16:creationId xmlns:a16="http://schemas.microsoft.com/office/drawing/2014/main" id="{13BE9F6B-75D1-4D04-BE53-0B67AC1BC4FE}"/>
              </a:ext>
            </a:extLst>
          </p:cNvPr>
          <p:cNvPicPr>
            <a:picLocks noChangeAspect="1"/>
          </p:cNvPicPr>
          <p:nvPr/>
        </p:nvPicPr>
        <p:blipFill>
          <a:blip r:embed="rId8"/>
          <a:stretch>
            <a:fillRect/>
          </a:stretch>
        </p:blipFill>
        <p:spPr>
          <a:xfrm>
            <a:off x="9940564" y="2411330"/>
            <a:ext cx="1583703" cy="1583703"/>
          </a:xfrm>
          <a:prstGeom prst="rect">
            <a:avLst/>
          </a:prstGeom>
        </p:spPr>
      </p:pic>
      <p:sp>
        <p:nvSpPr>
          <p:cNvPr id="6" name="CasellaDiTesto 5">
            <a:extLst>
              <a:ext uri="{FF2B5EF4-FFF2-40B4-BE49-F238E27FC236}">
                <a16:creationId xmlns:a16="http://schemas.microsoft.com/office/drawing/2014/main" id="{803E46A1-0F5F-4593-810E-BF3E17DC5DB8}"/>
              </a:ext>
            </a:extLst>
          </p:cNvPr>
          <p:cNvSpPr txBox="1"/>
          <p:nvPr/>
        </p:nvSpPr>
        <p:spPr>
          <a:xfrm>
            <a:off x="9690755" y="4155449"/>
            <a:ext cx="2271859" cy="600164"/>
          </a:xfrm>
          <a:prstGeom prst="rect">
            <a:avLst/>
          </a:prstGeom>
          <a:noFill/>
        </p:spPr>
        <p:txBody>
          <a:bodyPr wrap="square" rtlCol="0">
            <a:spAutoFit/>
          </a:bodyPr>
          <a:lstStyle/>
          <a:p>
            <a:r>
              <a:rPr lang="it-IT" sz="1100" dirty="0"/>
              <a:t>Cliccando sull’icona si aprirà la raccolta completa di tutti gli articoli presi in esame</a:t>
            </a:r>
          </a:p>
        </p:txBody>
      </p:sp>
    </p:spTree>
    <p:extLst>
      <p:ext uri="{BB962C8B-B14F-4D97-AF65-F5344CB8AC3E}">
        <p14:creationId xmlns:p14="http://schemas.microsoft.com/office/powerpoint/2010/main" val="232599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32544C-93F7-445D-8635-3D70E2890772}"/>
              </a:ext>
            </a:extLst>
          </p:cNvPr>
          <p:cNvSpPr>
            <a:spLocks noGrp="1"/>
          </p:cNvSpPr>
          <p:nvPr>
            <p:ph type="title"/>
          </p:nvPr>
        </p:nvSpPr>
        <p:spPr/>
        <p:txBody>
          <a:bodyPr/>
          <a:lstStyle/>
          <a:p>
            <a:r>
              <a:rPr lang="en-US"/>
              <a:t>A review on speaker recognition: Technology and challenges</a:t>
            </a:r>
            <a:endParaRPr lang="it-IT" dirty="0"/>
          </a:p>
        </p:txBody>
      </p:sp>
      <p:pic>
        <p:nvPicPr>
          <p:cNvPr id="5" name="Segnaposto contenuto 4">
            <a:extLst>
              <a:ext uri="{FF2B5EF4-FFF2-40B4-BE49-F238E27FC236}">
                <a16:creationId xmlns:a16="http://schemas.microsoft.com/office/drawing/2014/main" id="{285056D1-8B5B-4E95-A4B1-7863F754E960}"/>
              </a:ext>
            </a:extLst>
          </p:cNvPr>
          <p:cNvPicPr>
            <a:picLocks noGrp="1" noChangeAspect="1"/>
          </p:cNvPicPr>
          <p:nvPr>
            <p:ph idx="1"/>
          </p:nvPr>
        </p:nvPicPr>
        <p:blipFill>
          <a:blip r:embed="rId2"/>
          <a:stretch>
            <a:fillRect/>
          </a:stretch>
        </p:blipFill>
        <p:spPr>
          <a:xfrm>
            <a:off x="9427012" y="304800"/>
            <a:ext cx="2290266" cy="3124200"/>
          </a:xfrm>
        </p:spPr>
      </p:pic>
      <p:sp>
        <p:nvSpPr>
          <p:cNvPr id="6" name="CasellaDiTesto 5">
            <a:extLst>
              <a:ext uri="{FF2B5EF4-FFF2-40B4-BE49-F238E27FC236}">
                <a16:creationId xmlns:a16="http://schemas.microsoft.com/office/drawing/2014/main" id="{FDAC0A89-5EAB-498B-A5D8-9C5DF90FB277}"/>
              </a:ext>
            </a:extLst>
          </p:cNvPr>
          <p:cNvSpPr txBox="1"/>
          <p:nvPr/>
        </p:nvSpPr>
        <p:spPr>
          <a:xfrm>
            <a:off x="686092" y="2819400"/>
            <a:ext cx="6044646" cy="3139321"/>
          </a:xfrm>
          <a:prstGeom prst="rect">
            <a:avLst/>
          </a:prstGeom>
          <a:noFill/>
        </p:spPr>
        <p:txBody>
          <a:bodyPr wrap="square" rtlCol="0">
            <a:spAutoFit/>
          </a:bodyPr>
          <a:lstStyle/>
          <a:p>
            <a:r>
              <a:rPr lang="it-IT" dirty="0"/>
              <a:t>L’articolo citato si è dimostrato uno dei più utili e completi dell’intera lista.  </a:t>
            </a:r>
            <a:br>
              <a:rPr lang="it-IT" dirty="0"/>
            </a:br>
            <a:r>
              <a:rPr lang="it-IT" dirty="0"/>
              <a:t>Esso si pone come un compendio dell’intera struttura della speech processing andando a definire tutte le categorie che ne fanno parte (es. Speaker </a:t>
            </a:r>
            <a:r>
              <a:rPr lang="it-IT" dirty="0" err="1"/>
              <a:t>recognition</a:t>
            </a:r>
            <a:r>
              <a:rPr lang="it-IT" dirty="0"/>
              <a:t>) e per ognuna di esse la tecnologia ed gli strumenti che le compongono, nonché i limiti e le vulnerabilità.</a:t>
            </a:r>
            <a:br>
              <a:rPr lang="it-IT" dirty="0"/>
            </a:br>
            <a:r>
              <a:rPr lang="it-IT" dirty="0"/>
              <a:t>Un altro dei punti forti di questo testo è anche l’aver mostrato l’adozione e l’evoluzione delle tecniche nel corso dell’ultima decade.</a:t>
            </a:r>
          </a:p>
        </p:txBody>
      </p:sp>
      <p:pic>
        <p:nvPicPr>
          <p:cNvPr id="10" name="Immagine 9">
            <a:extLst>
              <a:ext uri="{FF2B5EF4-FFF2-40B4-BE49-F238E27FC236}">
                <a16:creationId xmlns:a16="http://schemas.microsoft.com/office/drawing/2014/main" id="{CCA3EDDF-F61C-46F4-BCEE-A471BC0AC20C}"/>
              </a:ext>
            </a:extLst>
          </p:cNvPr>
          <p:cNvPicPr>
            <a:picLocks noChangeAspect="1"/>
          </p:cNvPicPr>
          <p:nvPr/>
        </p:nvPicPr>
        <p:blipFill>
          <a:blip r:embed="rId3"/>
          <a:stretch>
            <a:fillRect/>
          </a:stretch>
        </p:blipFill>
        <p:spPr>
          <a:xfrm>
            <a:off x="7125356" y="2514600"/>
            <a:ext cx="4761604" cy="4044099"/>
          </a:xfrm>
          <a:prstGeom prst="rect">
            <a:avLst/>
          </a:prstGeom>
        </p:spPr>
      </p:pic>
    </p:spTree>
    <p:extLst>
      <p:ext uri="{BB962C8B-B14F-4D97-AF65-F5344CB8AC3E}">
        <p14:creationId xmlns:p14="http://schemas.microsoft.com/office/powerpoint/2010/main" val="4200310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54A54C-BB3C-44FD-9347-873229CA128D}"/>
              </a:ext>
            </a:extLst>
          </p:cNvPr>
          <p:cNvSpPr>
            <a:spLocks noGrp="1"/>
          </p:cNvSpPr>
          <p:nvPr>
            <p:ph type="title"/>
          </p:nvPr>
        </p:nvSpPr>
        <p:spPr>
          <a:xfrm>
            <a:off x="1141413" y="609600"/>
            <a:ext cx="4716462" cy="1905000"/>
          </a:xfrm>
        </p:spPr>
        <p:txBody>
          <a:bodyPr vert="horz" lIns="91440" tIns="45720" rIns="91440" bIns="45720" rtlCol="0" anchor="ctr">
            <a:normAutofit/>
          </a:bodyPr>
          <a:lstStyle/>
          <a:p>
            <a:r>
              <a:rPr lang="en-US"/>
              <a:t>Sistemi di interazione vocale per la domotica</a:t>
            </a:r>
          </a:p>
        </p:txBody>
      </p:sp>
      <p:sp>
        <p:nvSpPr>
          <p:cNvPr id="6" name="CasellaDiTesto 5">
            <a:extLst>
              <a:ext uri="{FF2B5EF4-FFF2-40B4-BE49-F238E27FC236}">
                <a16:creationId xmlns:a16="http://schemas.microsoft.com/office/drawing/2014/main" id="{D337789E-9A04-49DA-902A-AD35CC9007DC}"/>
              </a:ext>
            </a:extLst>
          </p:cNvPr>
          <p:cNvSpPr txBox="1"/>
          <p:nvPr/>
        </p:nvSpPr>
        <p:spPr>
          <a:xfrm>
            <a:off x="1141413" y="2666999"/>
            <a:ext cx="4716462" cy="3124201"/>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tx1"/>
              </a:buClr>
              <a:buSzPct val="100000"/>
              <a:buFont typeface="Arial"/>
              <a:buChar char="•"/>
            </a:pPr>
            <a: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L’intera tesi presenta la possibilità di una implementazione e miglioramento dell’interazione domotica a 360°, ma è solo nel capitolo 4 che riscontriamo lo studio sulla speaker </a:t>
            </a:r>
            <a:r>
              <a:rPr lang="it-IT" sz="1700"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recognition</a:t>
            </a:r>
            <a: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e le sue sottocategorie
La particolarità di questo articolo sta nella presentazione e discussione di un’alternativa alle MFCC come metodo di estrazione delle feature, proponendo la rappresentazione tramite  </a:t>
            </a:r>
            <a:r>
              <a:rPr lang="it-IT" sz="1700"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Karhunen-Loève</a:t>
            </a:r>
            <a: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r>
              <a:rPr lang="it-IT" sz="1700"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Transform</a:t>
            </a:r>
            <a: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Discreta (DKLT)</a:t>
            </a:r>
            <a:endParaRPr lang="en-US" sz="17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sp>
        <p:nvSpPr>
          <p:cNvPr id="13" name="Rectangle 12">
            <a:extLst>
              <a:ext uri="{FF2B5EF4-FFF2-40B4-BE49-F238E27FC236}">
                <a16:creationId xmlns:a16="http://schemas.microsoft.com/office/drawing/2014/main" id="{2C8C8ED6-A932-44F5-83A5-5793DDA44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6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182811E-FB7E-4C44-8776-8FBD8D9AA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85061" y="160868"/>
            <a:ext cx="1846073" cy="27788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658732-4596-4018-974F-676F1F66D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7" y="4071410"/>
            <a:ext cx="1898121" cy="26445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magine 7">
            <a:extLst>
              <a:ext uri="{FF2B5EF4-FFF2-40B4-BE49-F238E27FC236}">
                <a16:creationId xmlns:a16="http://schemas.microsoft.com/office/drawing/2014/main" id="{FED56C8B-06CC-4C26-8A6D-3490A052D571}"/>
              </a:ext>
            </a:extLst>
          </p:cNvPr>
          <p:cNvPicPr>
            <a:picLocks noChangeAspect="1"/>
          </p:cNvPicPr>
          <p:nvPr/>
        </p:nvPicPr>
        <p:blipFill rotWithShape="1">
          <a:blip r:embed="rId3"/>
          <a:srcRect l="6612" r="4464" b="1"/>
          <a:stretch/>
        </p:blipFill>
        <p:spPr>
          <a:xfrm>
            <a:off x="8314455" y="3100590"/>
            <a:ext cx="3716680" cy="3615331"/>
          </a:xfrm>
          <a:prstGeom prst="rect">
            <a:avLst/>
          </a:prstGeom>
        </p:spPr>
      </p:pic>
      <p:pic>
        <p:nvPicPr>
          <p:cNvPr id="5" name="Segnaposto contenuto 4" descr="Immagine che contiene testo, pianta, screenshot, ricevuta&#10;&#10;Descrizione generata automaticamente">
            <a:extLst>
              <a:ext uri="{FF2B5EF4-FFF2-40B4-BE49-F238E27FC236}">
                <a16:creationId xmlns:a16="http://schemas.microsoft.com/office/drawing/2014/main" id="{034238C5-100B-48F9-AD1F-AFCF444A9148}"/>
              </a:ext>
            </a:extLst>
          </p:cNvPr>
          <p:cNvPicPr>
            <a:picLocks noGrp="1" noChangeAspect="1"/>
          </p:cNvPicPr>
          <p:nvPr>
            <p:ph idx="1"/>
          </p:nvPr>
        </p:nvPicPr>
        <p:blipFill rotWithShape="1">
          <a:blip r:embed="rId4"/>
          <a:srcRect t="6030" r="-1" b="23586"/>
          <a:stretch/>
        </p:blipFill>
        <p:spPr>
          <a:xfrm>
            <a:off x="6256867" y="160867"/>
            <a:ext cx="3767328" cy="3747805"/>
          </a:xfrm>
          <a:custGeom>
            <a:avLst/>
            <a:gdLst/>
            <a:ahLst/>
            <a:cxnLst/>
            <a:rect l="l" t="t" r="r" b="b"/>
            <a:pathLst>
              <a:path w="3767328" h="3747805">
                <a:moveTo>
                  <a:pt x="0" y="0"/>
                </a:moveTo>
                <a:lnTo>
                  <a:pt x="3767328" y="0"/>
                </a:lnTo>
                <a:lnTo>
                  <a:pt x="3767328" y="2778856"/>
                </a:lnTo>
                <a:lnTo>
                  <a:pt x="1896721" y="2778856"/>
                </a:lnTo>
                <a:lnTo>
                  <a:pt x="1896721" y="3747805"/>
                </a:lnTo>
                <a:lnTo>
                  <a:pt x="0" y="3747805"/>
                </a:lnTo>
                <a:close/>
              </a:path>
            </a:pathLst>
          </a:custGeom>
        </p:spPr>
      </p:pic>
    </p:spTree>
    <p:extLst>
      <p:ext uri="{BB962C8B-B14F-4D97-AF65-F5344CB8AC3E}">
        <p14:creationId xmlns:p14="http://schemas.microsoft.com/office/powerpoint/2010/main" val="333775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D07EF1-008D-4CE4-A8AA-397BD79E163B}"/>
              </a:ext>
            </a:extLst>
          </p:cNvPr>
          <p:cNvSpPr>
            <a:spLocks noGrp="1"/>
          </p:cNvSpPr>
          <p:nvPr>
            <p:ph type="title"/>
          </p:nvPr>
        </p:nvSpPr>
        <p:spPr>
          <a:xfrm>
            <a:off x="358987" y="160851"/>
            <a:ext cx="4599511" cy="970961"/>
          </a:xfrm>
        </p:spPr>
        <p:txBody>
          <a:bodyPr/>
          <a:lstStyle/>
          <a:p>
            <a:r>
              <a:rPr lang="it-IT" dirty="0"/>
              <a:t>I modelli</a:t>
            </a:r>
          </a:p>
        </p:txBody>
      </p:sp>
      <p:sp>
        <p:nvSpPr>
          <p:cNvPr id="3" name="Segnaposto contenuto 2">
            <a:extLst>
              <a:ext uri="{FF2B5EF4-FFF2-40B4-BE49-F238E27FC236}">
                <a16:creationId xmlns:a16="http://schemas.microsoft.com/office/drawing/2014/main" id="{91A56503-1D36-4E3E-BC2E-BEAB90C33BE7}"/>
              </a:ext>
            </a:extLst>
          </p:cNvPr>
          <p:cNvSpPr>
            <a:spLocks noGrp="1"/>
          </p:cNvSpPr>
          <p:nvPr>
            <p:ph idx="1"/>
          </p:nvPr>
        </p:nvSpPr>
        <p:spPr>
          <a:xfrm>
            <a:off x="358987" y="1023998"/>
            <a:ext cx="6192642" cy="1828800"/>
          </a:xfrm>
        </p:spPr>
        <p:txBody>
          <a:bodyPr>
            <a:noAutofit/>
          </a:bodyPr>
          <a:lstStyle/>
          <a:p>
            <a:pPr marL="0" indent="0">
              <a:buNone/>
            </a:pPr>
            <a:endParaRPr lang="it-IT" sz="1600" dirty="0">
              <a:solidFill>
                <a:schemeClr val="tx1"/>
              </a:solidFill>
            </a:endParaRPr>
          </a:p>
          <a:p>
            <a:r>
              <a:rPr lang="it-IT" sz="1600" dirty="0">
                <a:solidFill>
                  <a:schemeClr val="tx2"/>
                </a:solidFill>
                <a:effectLst>
                  <a:glow rad="38100">
                    <a:schemeClr val="bg1">
                      <a:lumMod val="50000"/>
                      <a:lumOff val="50000"/>
                      <a:alpha val="20000"/>
                    </a:schemeClr>
                  </a:glow>
                </a:effectLst>
              </a:rPr>
              <a:t>K </a:t>
            </a:r>
            <a:r>
              <a:rPr lang="it-IT" sz="1600" dirty="0" err="1">
                <a:solidFill>
                  <a:schemeClr val="tx2"/>
                </a:solidFill>
                <a:effectLst>
                  <a:glow rad="38100">
                    <a:schemeClr val="bg1">
                      <a:lumMod val="50000"/>
                      <a:lumOff val="50000"/>
                      <a:alpha val="20000"/>
                    </a:schemeClr>
                  </a:glow>
                </a:effectLst>
              </a:rPr>
              <a:t>Nearest</a:t>
            </a:r>
            <a:r>
              <a:rPr lang="it-IT" sz="1600" dirty="0">
                <a:solidFill>
                  <a:schemeClr val="tx2"/>
                </a:solidFill>
                <a:effectLst>
                  <a:glow rad="38100">
                    <a:schemeClr val="bg1">
                      <a:lumMod val="50000"/>
                      <a:lumOff val="50000"/>
                      <a:alpha val="20000"/>
                    </a:schemeClr>
                  </a:glow>
                </a:effectLst>
              </a:rPr>
              <a:t> </a:t>
            </a:r>
            <a:r>
              <a:rPr lang="it-IT" sz="1600" dirty="0" err="1">
                <a:solidFill>
                  <a:schemeClr val="tx2"/>
                </a:solidFill>
                <a:effectLst>
                  <a:glow rad="38100">
                    <a:schemeClr val="bg1">
                      <a:lumMod val="50000"/>
                      <a:lumOff val="50000"/>
                      <a:alpha val="20000"/>
                    </a:schemeClr>
                  </a:glow>
                </a:effectLst>
              </a:rPr>
              <a:t>Neighbor</a:t>
            </a:r>
            <a:r>
              <a:rPr lang="it-IT" sz="1600" dirty="0">
                <a:solidFill>
                  <a:schemeClr val="tx2"/>
                </a:solidFill>
                <a:effectLst>
                  <a:glow rad="38100">
                    <a:schemeClr val="bg1">
                      <a:lumMod val="50000"/>
                      <a:lumOff val="50000"/>
                      <a:alpha val="20000"/>
                    </a:schemeClr>
                  </a:glow>
                </a:effectLst>
              </a:rPr>
              <a:t> (K-NN)</a:t>
            </a:r>
            <a:br>
              <a:rPr lang="it-IT" sz="1600" dirty="0">
                <a:solidFill>
                  <a:schemeClr val="tx2"/>
                </a:solidFill>
                <a:effectLst>
                  <a:glow rad="38100">
                    <a:schemeClr val="bg1">
                      <a:lumMod val="50000"/>
                      <a:lumOff val="50000"/>
                      <a:alpha val="20000"/>
                    </a:schemeClr>
                  </a:glow>
                </a:effectLst>
              </a:rPr>
            </a:br>
            <a:r>
              <a:rPr lang="it-IT" sz="1600" dirty="0">
                <a:solidFill>
                  <a:schemeClr val="tx2"/>
                </a:solidFill>
                <a:effectLst>
                  <a:glow rad="38100">
                    <a:schemeClr val="bg1">
                      <a:lumMod val="50000"/>
                      <a:lumOff val="50000"/>
                      <a:alpha val="20000"/>
                    </a:schemeClr>
                  </a:glow>
                </a:effectLst>
              </a:rPr>
              <a:t>La regola K-NN determina i K elementi più vicini al pattern </a:t>
            </a:r>
            <a:r>
              <a:rPr lang="it-IT" sz="1600" b="1" dirty="0">
                <a:solidFill>
                  <a:schemeClr val="tx2"/>
                </a:solidFill>
                <a:effectLst>
                  <a:glow rad="38100">
                    <a:schemeClr val="bg1">
                      <a:lumMod val="50000"/>
                      <a:lumOff val="50000"/>
                      <a:alpha val="20000"/>
                    </a:schemeClr>
                  </a:glow>
                </a:effectLst>
              </a:rPr>
              <a:t>X</a:t>
            </a:r>
            <a:r>
              <a:rPr lang="it-IT" sz="1600" dirty="0">
                <a:solidFill>
                  <a:schemeClr val="tx2"/>
                </a:solidFill>
                <a:effectLst>
                  <a:glow rad="38100">
                    <a:schemeClr val="bg1">
                      <a:lumMod val="50000"/>
                      <a:lumOff val="50000"/>
                      <a:alpha val="20000"/>
                    </a:schemeClr>
                  </a:glow>
                </a:effectLst>
              </a:rPr>
              <a:t> da classificare (</a:t>
            </a:r>
            <a:r>
              <a:rPr lang="it-IT" sz="1600" b="1" dirty="0">
                <a:solidFill>
                  <a:schemeClr val="tx2"/>
                </a:solidFill>
                <a:effectLst>
                  <a:glow rad="38100">
                    <a:schemeClr val="bg1">
                      <a:lumMod val="50000"/>
                      <a:lumOff val="50000"/>
                      <a:alpha val="20000"/>
                    </a:schemeClr>
                  </a:glow>
                </a:effectLst>
              </a:rPr>
              <a:t>k </a:t>
            </a:r>
            <a:r>
              <a:rPr lang="it-IT" sz="1600" dirty="0">
                <a:solidFill>
                  <a:schemeClr val="tx2"/>
                </a:solidFill>
                <a:effectLst>
                  <a:glow rad="38100">
                    <a:schemeClr val="bg1">
                      <a:lumMod val="50000"/>
                      <a:lumOff val="50000"/>
                      <a:alpha val="20000"/>
                    </a:schemeClr>
                  </a:glow>
                </a:effectLst>
              </a:rPr>
              <a:t>è un </a:t>
            </a:r>
            <a:r>
              <a:rPr lang="it-IT" sz="1600" dirty="0" err="1">
                <a:solidFill>
                  <a:schemeClr val="tx2"/>
                </a:solidFill>
                <a:effectLst>
                  <a:glow rad="38100">
                    <a:schemeClr val="bg1">
                      <a:lumMod val="50000"/>
                      <a:lumOff val="50000"/>
                      <a:alpha val="20000"/>
                    </a:schemeClr>
                  </a:glow>
                </a:effectLst>
              </a:rPr>
              <a:t>iperparametro</a:t>
            </a:r>
            <a:r>
              <a:rPr lang="it-IT" sz="1600" dirty="0">
                <a:solidFill>
                  <a:schemeClr val="tx2"/>
                </a:solidFill>
                <a:effectLst>
                  <a:glow rad="38100">
                    <a:schemeClr val="bg1">
                      <a:lumMod val="50000"/>
                      <a:lumOff val="50000"/>
                      <a:alpha val="20000"/>
                    </a:schemeClr>
                  </a:glow>
                </a:effectLst>
              </a:rPr>
              <a:t>) ogni pattern tra i </a:t>
            </a:r>
            <a:r>
              <a:rPr lang="it-IT" sz="1600" b="1" dirty="0">
                <a:solidFill>
                  <a:schemeClr val="tx2"/>
                </a:solidFill>
                <a:effectLst>
                  <a:glow rad="38100">
                    <a:schemeClr val="bg1">
                      <a:lumMod val="50000"/>
                      <a:lumOff val="50000"/>
                      <a:alpha val="20000"/>
                    </a:schemeClr>
                  </a:glow>
                </a:effectLst>
              </a:rPr>
              <a:t>k</a:t>
            </a:r>
            <a:r>
              <a:rPr lang="it-IT" sz="1600" dirty="0">
                <a:solidFill>
                  <a:schemeClr val="tx2"/>
                </a:solidFill>
                <a:effectLst>
                  <a:glow rad="38100">
                    <a:schemeClr val="bg1">
                      <a:lumMod val="50000"/>
                      <a:lumOff val="50000"/>
                      <a:alpha val="20000"/>
                    </a:schemeClr>
                  </a:glow>
                </a:effectLst>
              </a:rPr>
              <a:t> vicini vota per la classe cui esso stesso appartiene il pattern </a:t>
            </a:r>
            <a:r>
              <a:rPr lang="it-IT" sz="1600" b="1" dirty="0">
                <a:solidFill>
                  <a:schemeClr val="tx2"/>
                </a:solidFill>
                <a:effectLst>
                  <a:glow rad="38100">
                    <a:schemeClr val="bg1">
                      <a:lumMod val="50000"/>
                      <a:lumOff val="50000"/>
                      <a:alpha val="20000"/>
                    </a:schemeClr>
                  </a:glow>
                </a:effectLst>
              </a:rPr>
              <a:t> X </a:t>
            </a:r>
            <a:r>
              <a:rPr lang="it-IT" sz="1600" dirty="0">
                <a:solidFill>
                  <a:schemeClr val="tx2"/>
                </a:solidFill>
                <a:effectLst>
                  <a:glow rad="38100">
                    <a:schemeClr val="bg1">
                      <a:lumMod val="50000"/>
                      <a:lumOff val="50000"/>
                      <a:alpha val="20000"/>
                    </a:schemeClr>
                  </a:glow>
                </a:effectLst>
              </a:rPr>
              <a:t>viene assegnato alla classe che ha ottenuto il maggior numero di voti.</a:t>
            </a:r>
          </a:p>
        </p:txBody>
      </p:sp>
      <p:pic>
        <p:nvPicPr>
          <p:cNvPr id="5" name="Immagine 4">
            <a:extLst>
              <a:ext uri="{FF2B5EF4-FFF2-40B4-BE49-F238E27FC236}">
                <a16:creationId xmlns:a16="http://schemas.microsoft.com/office/drawing/2014/main" id="{9E0E35D8-82BB-45E0-8015-F0780E1B90E5}"/>
              </a:ext>
            </a:extLst>
          </p:cNvPr>
          <p:cNvPicPr>
            <a:picLocks noChangeAspect="1"/>
          </p:cNvPicPr>
          <p:nvPr/>
        </p:nvPicPr>
        <p:blipFill>
          <a:blip r:embed="rId2"/>
          <a:stretch>
            <a:fillRect/>
          </a:stretch>
        </p:blipFill>
        <p:spPr>
          <a:xfrm>
            <a:off x="7212297" y="297598"/>
            <a:ext cx="2762054" cy="2629521"/>
          </a:xfrm>
          <a:prstGeom prst="rect">
            <a:avLst/>
          </a:prstGeom>
        </p:spPr>
      </p:pic>
      <p:sp>
        <p:nvSpPr>
          <p:cNvPr id="7" name="CasellaDiTesto 6">
            <a:extLst>
              <a:ext uri="{FF2B5EF4-FFF2-40B4-BE49-F238E27FC236}">
                <a16:creationId xmlns:a16="http://schemas.microsoft.com/office/drawing/2014/main" id="{DC726B2E-0492-4144-87A0-7FE4AE16BC2E}"/>
              </a:ext>
            </a:extLst>
          </p:cNvPr>
          <p:cNvSpPr txBox="1"/>
          <p:nvPr/>
        </p:nvSpPr>
        <p:spPr>
          <a:xfrm>
            <a:off x="9974351" y="297598"/>
            <a:ext cx="1912849" cy="1600438"/>
          </a:xfrm>
          <a:prstGeom prst="rect">
            <a:avLst/>
          </a:prstGeom>
          <a:noFill/>
        </p:spPr>
        <p:txBody>
          <a:bodyPr wrap="square">
            <a:spAutoFit/>
          </a:bodyPr>
          <a:lstStyle/>
          <a:p>
            <a:r>
              <a:rPr lang="it-IT" sz="1400" dirty="0"/>
              <a:t>nella figura il classificatore 5-NN assegna </a:t>
            </a:r>
            <a:r>
              <a:rPr lang="it-IT" sz="1400" b="1" dirty="0"/>
              <a:t>X </a:t>
            </a:r>
            <a:r>
              <a:rPr lang="it-IT" sz="1400" dirty="0"/>
              <a:t>alla classe “nera” in quanto quest’ultima ha ricevuto 3 voti su 5.</a:t>
            </a:r>
          </a:p>
        </p:txBody>
      </p:sp>
      <p:sp>
        <p:nvSpPr>
          <p:cNvPr id="9" name="CasellaDiTesto 8">
            <a:extLst>
              <a:ext uri="{FF2B5EF4-FFF2-40B4-BE49-F238E27FC236}">
                <a16:creationId xmlns:a16="http://schemas.microsoft.com/office/drawing/2014/main" id="{250507D2-81BD-4201-9233-59AC306D500B}"/>
              </a:ext>
            </a:extLst>
          </p:cNvPr>
          <p:cNvSpPr txBox="1"/>
          <p:nvPr/>
        </p:nvSpPr>
        <p:spPr>
          <a:xfrm>
            <a:off x="358987" y="3198000"/>
            <a:ext cx="6004107" cy="2554545"/>
          </a:xfrm>
          <a:prstGeom prst="rect">
            <a:avLst/>
          </a:prstGeom>
          <a:noFill/>
        </p:spPr>
        <p:txBody>
          <a:bodyPr wrap="square">
            <a:spAutoFit/>
          </a:bodyPr>
          <a:lstStyle/>
          <a:p>
            <a:pPr marL="285750" indent="-285750">
              <a:buFont typeface="Arial" panose="020B0604020202020204" pitchFamily="34" charset="0"/>
              <a:buChar char="•"/>
            </a:pPr>
            <a:r>
              <a:rPr lang="it-IT" sz="1600" dirty="0">
                <a:solidFill>
                  <a:schemeClr val="tx2"/>
                </a:solidFill>
              </a:rPr>
              <a:t>Support </a:t>
            </a:r>
            <a:r>
              <a:rPr lang="it-IT" sz="1600" dirty="0" err="1">
                <a:solidFill>
                  <a:schemeClr val="tx2"/>
                </a:solidFill>
              </a:rPr>
              <a:t>Vector</a:t>
            </a:r>
            <a:r>
              <a:rPr lang="it-IT" sz="1600" dirty="0">
                <a:solidFill>
                  <a:schemeClr val="tx2"/>
                </a:solidFill>
              </a:rPr>
              <a:t> Machines (SVM)</a:t>
            </a:r>
            <a:br>
              <a:rPr lang="it-IT" sz="1600" dirty="0">
                <a:solidFill>
                  <a:schemeClr val="tx2"/>
                </a:solidFill>
              </a:rPr>
            </a:br>
            <a:r>
              <a:rPr lang="it-IT" sz="1600" dirty="0">
                <a:solidFill>
                  <a:schemeClr val="tx2"/>
                </a:solidFill>
              </a:rPr>
              <a:t>La SVM nasce come classificatore binario (2 classi), Date due classi di pattern multidimensionali linearmente separabili, tra tutti i possibili iperpiani di separazione, SVM determina quello in grado di separare le classi con il maggior margine possibile, nel caso qui trattato si sfrutta l’approccio One-</a:t>
            </a:r>
            <a:r>
              <a:rPr lang="it-IT" sz="1600" dirty="0" err="1">
                <a:solidFill>
                  <a:schemeClr val="tx2"/>
                </a:solidFill>
              </a:rPr>
              <a:t>Against</a:t>
            </a:r>
            <a:r>
              <a:rPr lang="it-IT" sz="1600" dirty="0">
                <a:solidFill>
                  <a:schemeClr val="tx2"/>
                </a:solidFill>
              </a:rPr>
              <a:t>-One che consente di risolvere il problema di classificazione multi-classe attraverso classificatori binari.</a:t>
            </a:r>
            <a:br>
              <a:rPr lang="it-IT" sz="1600" dirty="0"/>
            </a:br>
            <a:endParaRPr lang="it-IT" sz="1600" dirty="0"/>
          </a:p>
        </p:txBody>
      </p:sp>
      <p:pic>
        <p:nvPicPr>
          <p:cNvPr id="11" name="Immagine 10">
            <a:extLst>
              <a:ext uri="{FF2B5EF4-FFF2-40B4-BE49-F238E27FC236}">
                <a16:creationId xmlns:a16="http://schemas.microsoft.com/office/drawing/2014/main" id="{30B24D03-7D17-4ABB-BDFC-9D09D73EDEBE}"/>
              </a:ext>
            </a:extLst>
          </p:cNvPr>
          <p:cNvPicPr>
            <a:picLocks noChangeAspect="1"/>
          </p:cNvPicPr>
          <p:nvPr/>
        </p:nvPicPr>
        <p:blipFill>
          <a:blip r:embed="rId3"/>
          <a:stretch>
            <a:fillRect/>
          </a:stretch>
        </p:blipFill>
        <p:spPr>
          <a:xfrm>
            <a:off x="7212297" y="3198907"/>
            <a:ext cx="2730321" cy="2282757"/>
          </a:xfrm>
          <a:prstGeom prst="rect">
            <a:avLst/>
          </a:prstGeom>
        </p:spPr>
      </p:pic>
      <p:sp>
        <p:nvSpPr>
          <p:cNvPr id="12" name="CasellaDiTesto 11">
            <a:extLst>
              <a:ext uri="{FF2B5EF4-FFF2-40B4-BE49-F238E27FC236}">
                <a16:creationId xmlns:a16="http://schemas.microsoft.com/office/drawing/2014/main" id="{05551FF6-D961-4643-90A3-F5AF7A4767DB}"/>
              </a:ext>
            </a:extLst>
          </p:cNvPr>
          <p:cNvSpPr txBox="1"/>
          <p:nvPr/>
        </p:nvSpPr>
        <p:spPr>
          <a:xfrm>
            <a:off x="10060407" y="3198907"/>
            <a:ext cx="1826794" cy="738664"/>
          </a:xfrm>
          <a:prstGeom prst="rect">
            <a:avLst/>
          </a:prstGeom>
          <a:noFill/>
        </p:spPr>
        <p:txBody>
          <a:bodyPr wrap="square" rtlCol="0">
            <a:spAutoFit/>
          </a:bodyPr>
          <a:lstStyle/>
          <a:p>
            <a:r>
              <a:rPr lang="it-IT" sz="1400" dirty="0"/>
              <a:t>Esempio di </a:t>
            </a:r>
            <a:r>
              <a:rPr lang="it-IT" sz="1400" dirty="0" err="1"/>
              <a:t>svm</a:t>
            </a:r>
            <a:r>
              <a:rPr lang="it-IT" sz="1400" dirty="0"/>
              <a:t> </a:t>
            </a:r>
            <a:r>
              <a:rPr lang="it-IT" sz="1400" dirty="0" err="1"/>
              <a:t>multiclasse</a:t>
            </a:r>
            <a:r>
              <a:rPr lang="it-IT" sz="1400" dirty="0"/>
              <a:t> bidimensionale</a:t>
            </a:r>
          </a:p>
        </p:txBody>
      </p:sp>
    </p:spTree>
    <p:extLst>
      <p:ext uri="{BB962C8B-B14F-4D97-AF65-F5344CB8AC3E}">
        <p14:creationId xmlns:p14="http://schemas.microsoft.com/office/powerpoint/2010/main" val="272663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4EF284C-9E1B-4F67-85BF-7DC38B34E47B}"/>
              </a:ext>
            </a:extLst>
          </p:cNvPr>
          <p:cNvSpPr>
            <a:spLocks noGrp="1"/>
          </p:cNvSpPr>
          <p:nvPr>
            <p:ph idx="1"/>
          </p:nvPr>
        </p:nvSpPr>
        <p:spPr>
          <a:xfrm>
            <a:off x="519245" y="772211"/>
            <a:ext cx="6004103" cy="5268667"/>
          </a:xfrm>
        </p:spPr>
        <p:txBody>
          <a:bodyPr>
            <a:normAutofit/>
          </a:bodyPr>
          <a:lstStyle/>
          <a:p>
            <a:pPr>
              <a:lnSpc>
                <a:spcPct val="90000"/>
              </a:lnSpc>
            </a:pPr>
            <a:r>
              <a:rPr lang="it-IT" sz="1800" dirty="0" err="1">
                <a:solidFill>
                  <a:schemeClr val="tx2"/>
                </a:solidFill>
              </a:rPr>
              <a:t>Gaussian</a:t>
            </a:r>
            <a:r>
              <a:rPr lang="it-IT" sz="1800" dirty="0">
                <a:solidFill>
                  <a:schemeClr val="tx2"/>
                </a:solidFill>
              </a:rPr>
              <a:t> </a:t>
            </a:r>
            <a:r>
              <a:rPr lang="it-IT" sz="1800" dirty="0" err="1">
                <a:solidFill>
                  <a:schemeClr val="tx2"/>
                </a:solidFill>
              </a:rPr>
              <a:t>Mixture</a:t>
            </a:r>
            <a:r>
              <a:rPr lang="it-IT" sz="1800" dirty="0">
                <a:solidFill>
                  <a:schemeClr val="tx2"/>
                </a:solidFill>
              </a:rPr>
              <a:t> Model (</a:t>
            </a:r>
            <a:r>
              <a:rPr lang="it-IT" sz="1800" dirty="0" err="1">
                <a:solidFill>
                  <a:schemeClr val="tx2"/>
                </a:solidFill>
              </a:rPr>
              <a:t>Gmm</a:t>
            </a:r>
            <a:r>
              <a:rPr lang="it-IT" sz="1800" dirty="0">
                <a:solidFill>
                  <a:schemeClr val="tx2"/>
                </a:solidFill>
              </a:rPr>
              <a:t>)</a:t>
            </a:r>
            <a:br>
              <a:rPr lang="it-IT" sz="1800" dirty="0">
                <a:solidFill>
                  <a:schemeClr val="tx2"/>
                </a:solidFill>
              </a:rPr>
            </a:br>
            <a:r>
              <a:rPr lang="it-IT" sz="1800" dirty="0">
                <a:solidFill>
                  <a:schemeClr val="tx2"/>
                </a:solidFill>
              </a:rPr>
              <a:t>Un modello di miscela gaussiana è un modello probabilistico che presuppone che tutti i punti dati siano generati da una miscela di un numero finito di distribuzioni gaussiane con parametri sconosciuti.</a:t>
            </a:r>
            <a:br>
              <a:rPr lang="it-IT" sz="1800" dirty="0">
                <a:solidFill>
                  <a:schemeClr val="tx2"/>
                </a:solidFill>
              </a:rPr>
            </a:br>
            <a:r>
              <a:rPr lang="it-IT" sz="1800" dirty="0">
                <a:solidFill>
                  <a:schemeClr val="tx2"/>
                </a:solidFill>
              </a:rPr>
              <a:t>I modelli di miscele in generale non richiedono di sapere a quale sottopopolazione appartiene una pattern, consentendo al modello di apprendere autonomamente le sottopopolazioni. </a:t>
            </a:r>
            <a:br>
              <a:rPr lang="it-IT" sz="1800" dirty="0">
                <a:solidFill>
                  <a:schemeClr val="tx2"/>
                </a:solidFill>
              </a:rPr>
            </a:br>
            <a:r>
              <a:rPr lang="it-IT" sz="1800" dirty="0">
                <a:solidFill>
                  <a:schemeClr val="tx2"/>
                </a:solidFill>
              </a:rPr>
              <a:t>Poiché l'assegnazione della pattern alla sottopopolazione non è nota, costituisce una forma di apprendimento non supervisionato.</a:t>
            </a:r>
          </a:p>
        </p:txBody>
      </p:sp>
      <p:sp>
        <p:nvSpPr>
          <p:cNvPr id="14" name="Rectangle 13">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0139040B-6CA3-4242-B8D9-FCCA5BDD608C}"/>
              </a:ext>
            </a:extLst>
          </p:cNvPr>
          <p:cNvPicPr>
            <a:picLocks noChangeAspect="1"/>
          </p:cNvPicPr>
          <p:nvPr/>
        </p:nvPicPr>
        <p:blipFill>
          <a:blip r:embed="rId3"/>
          <a:stretch>
            <a:fillRect/>
          </a:stretch>
        </p:blipFill>
        <p:spPr>
          <a:xfrm>
            <a:off x="7557781" y="273377"/>
            <a:ext cx="3994139" cy="2995604"/>
          </a:xfrm>
          <a:prstGeom prst="rect">
            <a:avLst/>
          </a:prstGeom>
        </p:spPr>
      </p:pic>
      <p:pic>
        <p:nvPicPr>
          <p:cNvPr id="9" name="Immagine 8">
            <a:extLst>
              <a:ext uri="{FF2B5EF4-FFF2-40B4-BE49-F238E27FC236}">
                <a16:creationId xmlns:a16="http://schemas.microsoft.com/office/drawing/2014/main" id="{A07246DB-7E35-4B4D-97EA-45F908315475}"/>
              </a:ext>
            </a:extLst>
          </p:cNvPr>
          <p:cNvPicPr>
            <a:picLocks noChangeAspect="1"/>
          </p:cNvPicPr>
          <p:nvPr/>
        </p:nvPicPr>
        <p:blipFill>
          <a:blip r:embed="rId4"/>
          <a:stretch>
            <a:fillRect/>
          </a:stretch>
        </p:blipFill>
        <p:spPr>
          <a:xfrm>
            <a:off x="8151031" y="3268981"/>
            <a:ext cx="3695863" cy="2771897"/>
          </a:xfrm>
          <a:prstGeom prst="rect">
            <a:avLst/>
          </a:prstGeom>
        </p:spPr>
      </p:pic>
    </p:spTree>
    <p:extLst>
      <p:ext uri="{BB962C8B-B14F-4D97-AF65-F5344CB8AC3E}">
        <p14:creationId xmlns:p14="http://schemas.microsoft.com/office/powerpoint/2010/main" val="1318805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ete">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3D4D41B7235C04E835EF2B50CA1FBAD" ma:contentTypeVersion="4" ma:contentTypeDescription="Create a new document." ma:contentTypeScope="" ma:versionID="243517b39ca04d84bed70313c371401f">
  <xsd:schema xmlns:xsd="http://www.w3.org/2001/XMLSchema" xmlns:xs="http://www.w3.org/2001/XMLSchema" xmlns:p="http://schemas.microsoft.com/office/2006/metadata/properties" xmlns:ns3="dbda0fc6-3c13-48b8-b10e-930e7a47ceb9" targetNamespace="http://schemas.microsoft.com/office/2006/metadata/properties" ma:root="true" ma:fieldsID="6d20852113e358c23b4e3cd17de032bf" ns3:_="">
    <xsd:import namespace="dbda0fc6-3c13-48b8-b10e-930e7a47ceb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da0fc6-3c13-48b8-b10e-930e7a47ce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D51D2E-896C-4BD2-8DCE-D63C536AE556}">
  <ds:schemaRefs>
    <ds:schemaRef ds:uri="http://schemas.openxmlformats.org/package/2006/metadata/core-properties"/>
    <ds:schemaRef ds:uri="http://schemas.microsoft.com/office/infopath/2007/PartnerControls"/>
    <ds:schemaRef ds:uri="http://purl.org/dc/elements/1.1/"/>
    <ds:schemaRef ds:uri="http://purl.org/dc/dcmitype/"/>
    <ds:schemaRef ds:uri="http://schemas.microsoft.com/office/2006/documentManagement/types"/>
    <ds:schemaRef ds:uri="http://www.w3.org/XML/1998/namespace"/>
    <ds:schemaRef ds:uri="dbda0fc6-3c13-48b8-b10e-930e7a47ceb9"/>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89538E6B-1F74-4306-878A-84A6AEB8C1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da0fc6-3c13-48b8-b10e-930e7a47ce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E3E7DE-0A90-4123-AEA8-572351C3B5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TC103457485[[fn=Mesh]]</Template>
  <TotalTime>958</TotalTime>
  <Words>1300</Words>
  <Application>Microsoft Office PowerPoint</Application>
  <PresentationFormat>Widescreen</PresentationFormat>
  <Paragraphs>58</Paragraphs>
  <Slides>15</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Arial</vt:lpstr>
      <vt:lpstr>Calibri</vt:lpstr>
      <vt:lpstr>Century Gothic</vt:lpstr>
      <vt:lpstr>Rete</vt:lpstr>
      <vt:lpstr>Studio sull'affidabilità di modelli di Speaker Verification in ambito forense</vt:lpstr>
      <vt:lpstr>Obiettivi</vt:lpstr>
      <vt:lpstr>Waypoint</vt:lpstr>
      <vt:lpstr>1) Attuale stato dell'arte</vt:lpstr>
      <vt:lpstr>Articoli salienti
</vt:lpstr>
      <vt:lpstr>A review on speaker recognition: Technology and challenges</vt:lpstr>
      <vt:lpstr>Sistemi di interazione vocale per la domotica</vt:lpstr>
      <vt:lpstr>I modelli</vt:lpstr>
      <vt:lpstr>Presentazione standard di PowerPoint</vt:lpstr>
      <vt:lpstr>Proposta implementativa </vt:lpstr>
      <vt:lpstr>Repository di partenza</vt:lpstr>
      <vt:lpstr>dataset</vt:lpstr>
      <vt:lpstr>Presentazione standard di PowerPoint</vt:lpstr>
      <vt:lpstr>Presentazione standard di PowerPoint</vt:lpstr>
      <vt:lpstr>Open 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FRANCESCO RIZZO</cp:lastModifiedBy>
  <cp:revision>399</cp:revision>
  <dcterms:created xsi:type="dcterms:W3CDTF">2022-03-04T11:26:23Z</dcterms:created>
  <dcterms:modified xsi:type="dcterms:W3CDTF">2022-03-26T10:54:54Z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0x010100A3D4D41B7235C04E835EF2B50CA1FBAD</vt:lpwstr>
  </property>
</Properties>
</file>