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59" r:id="rId8"/>
    <p:sldId id="261" r:id="rId9"/>
    <p:sldId id="268" r:id="rId10"/>
    <p:sldId id="269" r:id="rId11"/>
    <p:sldId id="271" r:id="rId12"/>
    <p:sldId id="274" r:id="rId13"/>
    <p:sldId id="276" r:id="rId14"/>
    <p:sldId id="277" r:id="rId15"/>
    <p:sldId id="264" r:id="rId16"/>
    <p:sldId id="262" r:id="rId17"/>
    <p:sldId id="263" r:id="rId18"/>
    <p:sldId id="275" r:id="rId19"/>
    <p:sldId id="265" r:id="rId20"/>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83118-B338-3EE0-BA09-599364B5EB9E}" v="544" dt="2022-03-12T17:24:38.673"/>
    <p1510:client id="{228D8C89-9822-CBB3-93D3-116D6A6E34E5}" v="101" dt="2022-03-10T10:21:42.026"/>
    <p1510:client id="{4CA70C54-0F14-46C5-B070-30AE9C811D1C}" v="140" dt="2022-03-12T15:52:39.785"/>
    <p1510:client id="{89D9288B-E6A1-A0AE-A944-9397BF89E03D}" v="1379" dt="2022-03-13T14:31:28.512"/>
    <p1510:client id="{CCE3F752-BB16-D345-A4DA-32BC3BFEB33D}" v="719" dt="2022-03-04T11:48:10.847"/>
    <p1510:client id="{E302B7AD-18F5-49AE-97BF-E9B8A833AF46}" v="64" dt="2022-03-04T11:30:03.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83668" autoAdjust="0"/>
  </p:normalViewPr>
  <p:slideViewPr>
    <p:cSldViewPr snapToGrid="0">
      <p:cViewPr varScale="1">
        <p:scale>
          <a:sx n="72" d="100"/>
          <a:sy n="72" d="100"/>
        </p:scale>
        <p:origin x="874" y="53"/>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Foglio1!$B$1</c:f>
              <c:strCache>
                <c:ptCount val="1"/>
                <c:pt idx="0">
                  <c:v>Colonna1</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2B7-432C-A499-0A3E86017B3E}"/>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2B7-432C-A499-0A3E86017B3E}"/>
              </c:ext>
            </c:extLst>
          </c:dPt>
          <c:dLbls>
            <c:dLbl>
              <c:idx val="0"/>
              <c:layout>
                <c:manualLayout>
                  <c:x val="-9.6227818982591723E-2"/>
                  <c:y val="-0.10574460005293508"/>
                </c:manualLayout>
              </c:layout>
              <c:spPr>
                <a:solidFill>
                  <a:schemeClr val="bg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it-IT"/>
                </a:p>
              </c:txPr>
              <c:showLegendKey val="0"/>
              <c:showVal val="0"/>
              <c:showCatName val="1"/>
              <c:showSerName val="0"/>
              <c:showPercent val="1"/>
              <c:showBubbleSize val="0"/>
              <c:extLst>
                <c:ext xmlns:c15="http://schemas.microsoft.com/office/drawing/2012/chart" uri="{CE6537A1-D6FC-4f65-9D91-7224C49458BB}">
                  <c15:layout>
                    <c:manualLayout>
                      <c:w val="0.28707965996473161"/>
                      <c:h val="0.25118959942001634"/>
                    </c:manualLayout>
                  </c15:layout>
                </c:ext>
                <c:ext xmlns:c16="http://schemas.microsoft.com/office/drawing/2014/chart" uri="{C3380CC4-5D6E-409C-BE32-E72D297353CC}">
                  <c16:uniqueId val="{00000003-02B7-432C-A499-0A3E86017B3E}"/>
                </c:ext>
              </c:extLst>
            </c:dLbl>
            <c:dLbl>
              <c:idx val="1"/>
              <c:layout>
                <c:manualLayout>
                  <c:x val="9.3020225016505212E-2"/>
                  <c:y val="0.12788783530305298"/>
                </c:manualLayout>
              </c:layout>
              <c:spPr>
                <a:solidFill>
                  <a:schemeClr val="bg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it-IT"/>
                </a:p>
              </c:txPr>
              <c:showLegendKey val="0"/>
              <c:showVal val="0"/>
              <c:showCatName val="1"/>
              <c:showSerName val="0"/>
              <c:showPercent val="1"/>
              <c:showBubbleSize val="0"/>
              <c:extLst>
                <c:ext xmlns:c15="http://schemas.microsoft.com/office/drawing/2012/chart" uri="{CE6537A1-D6FC-4f65-9D91-7224C49458BB}">
                  <c15:layout>
                    <c:manualLayout>
                      <c:w val="0.30391952828668517"/>
                      <c:h val="0.20369192971150415"/>
                    </c:manualLayout>
                  </c15:layout>
                </c:ext>
                <c:ext xmlns:c16="http://schemas.microsoft.com/office/drawing/2014/chart" uri="{C3380CC4-5D6E-409C-BE32-E72D297353CC}">
                  <c16:uniqueId val="{00000002-02B7-432C-A499-0A3E86017B3E}"/>
                </c:ext>
              </c:extLst>
            </c:dLbl>
            <c:spPr>
              <a:solidFill>
                <a:schemeClr val="bg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it-IT"/>
              </a:p>
            </c:txP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Foglio1!$A$2:$A$3</c:f>
              <c:strCache>
                <c:ptCount val="2"/>
                <c:pt idx="0">
                  <c:v>Voci Maschili</c:v>
                </c:pt>
                <c:pt idx="1">
                  <c:v>voci femminili</c:v>
                </c:pt>
              </c:strCache>
            </c:strRef>
          </c:cat>
          <c:val>
            <c:numRef>
              <c:f>Foglio1!$B$2:$B$3</c:f>
              <c:numCache>
                <c:formatCode>General</c:formatCode>
                <c:ptCount val="2"/>
                <c:pt idx="0">
                  <c:v>7</c:v>
                </c:pt>
                <c:pt idx="1">
                  <c:v>3</c:v>
                </c:pt>
              </c:numCache>
            </c:numRef>
          </c:val>
          <c:extLst>
            <c:ext xmlns:c16="http://schemas.microsoft.com/office/drawing/2014/chart" uri="{C3380CC4-5D6E-409C-BE32-E72D297353CC}">
              <c16:uniqueId val="{00000000-02B7-432C-A499-0A3E86017B3E}"/>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32924C4-2E78-4F24-A1AB-B3D1A0ECEC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E2F0999F-32DC-466E-81F5-C4F0E0DA27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667731-CB6E-4D20-A52C-F16264025886}" type="datetimeFigureOut">
              <a:rPr lang="it-IT" smtClean="0"/>
              <a:t>02/04/2022</a:t>
            </a:fld>
            <a:endParaRPr lang="it-IT"/>
          </a:p>
        </p:txBody>
      </p:sp>
      <p:sp>
        <p:nvSpPr>
          <p:cNvPr id="4" name="Segnaposto piè di pagina 3">
            <a:extLst>
              <a:ext uri="{FF2B5EF4-FFF2-40B4-BE49-F238E27FC236}">
                <a16:creationId xmlns:a16="http://schemas.microsoft.com/office/drawing/2014/main" id="{B6D2DD47-E19A-4425-A618-D4A7D0BC60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566C8626-F94D-4A8A-A973-C10616EEC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EA1B20-9184-4F20-AC58-3325A16BA760}" type="slidenum">
              <a:rPr lang="it-IT" smtClean="0"/>
              <a:t>‹N›</a:t>
            </a:fld>
            <a:endParaRPr lang="it-IT"/>
          </a:p>
        </p:txBody>
      </p:sp>
    </p:spTree>
    <p:extLst>
      <p:ext uri="{BB962C8B-B14F-4D97-AF65-F5344CB8AC3E}">
        <p14:creationId xmlns:p14="http://schemas.microsoft.com/office/powerpoint/2010/main" val="42628777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F0A98-611F-4C09-BB46-AFE9EE9F6991}" type="datetimeFigureOut">
              <a:rPr lang="it-IT" noProof="0" smtClean="0"/>
              <a:t>02/04/2022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lo stile del titolo</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FFE62-ED7B-4054-A37F-4A2F492ECA71}" type="slidenum">
              <a:rPr lang="it-IT" noProof="0" smtClean="0"/>
              <a:t>‹N›</a:t>
            </a:fld>
            <a:endParaRPr lang="it-IT" noProof="0"/>
          </a:p>
        </p:txBody>
      </p:sp>
    </p:spTree>
    <p:extLst>
      <p:ext uri="{BB962C8B-B14F-4D97-AF65-F5344CB8AC3E}">
        <p14:creationId xmlns:p14="http://schemas.microsoft.com/office/powerpoint/2010/main" val="34439338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science/article/abs/pii/S0045790621000318?via%3Dihub"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smtClean="0"/>
              <a:t>1</a:t>
            </a:fld>
            <a:endParaRPr lang="it-IT" dirty="0"/>
          </a:p>
        </p:txBody>
      </p:sp>
    </p:spTree>
    <p:extLst>
      <p:ext uri="{BB962C8B-B14F-4D97-AF65-F5344CB8AC3E}">
        <p14:creationId xmlns:p14="http://schemas.microsoft.com/office/powerpoint/2010/main" val="3688536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 seguito di una attenta analisi bibliografica si è potuto notare il grande interesse sullo sviluppo di questa tecnologia, sia da parte di università e di aziende di ogni provenienza geografica,</a:t>
            </a:r>
            <a:br>
              <a:rPr lang="it-IT" dirty="0"/>
            </a:br>
            <a:r>
              <a:rPr lang="it-IT" dirty="0"/>
              <a:t>questo ha portato un utilizzo di tecniche molto varie tra di loro nel corso del tempo.</a:t>
            </a:r>
            <a:br>
              <a:rPr lang="it-IT" dirty="0"/>
            </a:br>
            <a:r>
              <a:rPr lang="it-IT" dirty="0"/>
              <a:t>Nonostante la varietà, si evince una certa convergenza sull’utilizzo di determinate tecniche e strumenti rispetto ad altri:</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4</a:t>
            </a:fld>
            <a:endParaRPr lang="it-IT" noProof="0"/>
          </a:p>
        </p:txBody>
      </p:sp>
    </p:spTree>
    <p:extLst>
      <p:ext uri="{BB962C8B-B14F-4D97-AF65-F5344CB8AC3E}">
        <p14:creationId xmlns:p14="http://schemas.microsoft.com/office/powerpoint/2010/main" val="406825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La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descrizione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della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tecnologia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e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dell’attuale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stato</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dell’arte è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stata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possible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grazie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ad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un’approfondita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ricerca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bibliografica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di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seguito</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sono</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elencati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solo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alcuni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degli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articoli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endParaRPr lang="en-US" sz="1200" dirty="0">
              <a:effectLst>
                <a:glow rad="38100">
                  <a:prstClr val="black">
                    <a:lumMod val="50000"/>
                    <a:lumOff val="50000"/>
                    <a:alpha val="20000"/>
                  </a:prstClr>
                </a:glow>
                <a:outerShdw blurRad="44450" dist="12700" dir="13860000" algn="tl" rotWithShape="0">
                  <a:srgbClr val="000000">
                    <a:alpha val="20000"/>
                  </a:srgbClr>
                </a:outerShdw>
              </a:effectLst>
              <a:hlinkClick r:id="rId3"/>
            </a:endParaRPr>
          </a:p>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5</a:t>
            </a:fld>
            <a:endParaRPr lang="it-IT" noProof="0"/>
          </a:p>
        </p:txBody>
      </p:sp>
    </p:spTree>
    <p:extLst>
      <p:ext uri="{BB962C8B-B14F-4D97-AF65-F5344CB8AC3E}">
        <p14:creationId xmlns:p14="http://schemas.microsoft.com/office/powerpoint/2010/main" val="2198914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L’articolo citato si è dimostrato uno dei più utili e completi dell’intera lista.  </a:t>
            </a:r>
            <a:br>
              <a:rPr lang="it-IT" dirty="0"/>
            </a:br>
            <a:r>
              <a:rPr lang="it-IT" dirty="0"/>
              <a:t>Esso si pone come un compendio dell’intera struttura della speech processing andando a definire tutte le categorie che ne fanno parte (es. Speaker </a:t>
            </a:r>
            <a:r>
              <a:rPr lang="it-IT" dirty="0" err="1"/>
              <a:t>recognition</a:t>
            </a:r>
            <a:r>
              <a:rPr lang="it-IT" dirty="0"/>
              <a:t>) e per ognuna di esse la tecnologia ed gli strumenti che le compongono, nonché i limiti e le vulnerabilità.</a:t>
            </a:r>
            <a:br>
              <a:rPr lang="it-IT" dirty="0"/>
            </a:br>
            <a:r>
              <a:rPr lang="it-IT" dirty="0"/>
              <a:t>Un altro dei punti forti di questo testo è anche l’aver mostrato l’adozione e l’evoluzione delle tecniche nel corso dell’ultima decade.</a:t>
            </a:r>
          </a:p>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6</a:t>
            </a:fld>
            <a:endParaRPr lang="it-IT" noProof="0"/>
          </a:p>
        </p:txBody>
      </p:sp>
    </p:spTree>
    <p:extLst>
      <p:ext uri="{BB962C8B-B14F-4D97-AF65-F5344CB8AC3E}">
        <p14:creationId xmlns:p14="http://schemas.microsoft.com/office/powerpoint/2010/main" val="2007758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a:t>https://holypython.com/knn/k-nearest-neighbor-pros-cons/</a:t>
            </a:r>
          </a:p>
          <a:p>
            <a:r>
              <a:rPr lang="it-IT" sz="1200" b="1" dirty="0"/>
              <a:t>K-NN</a:t>
            </a:r>
          </a:p>
          <a:p>
            <a:pPr marL="285750" indent="-285750">
              <a:buClr>
                <a:schemeClr val="tx1"/>
              </a:buClr>
              <a:buFont typeface="Century Gothic" panose="020B0502020202020204" pitchFamily="34" charset="0"/>
              <a:buChar char="+"/>
            </a:pPr>
            <a:r>
              <a:rPr lang="it-IT" sz="1200" dirty="0"/>
              <a:t>Semplice e intuitivo: </a:t>
            </a:r>
            <a:br>
              <a:rPr lang="it-IT" sz="1200" dirty="0"/>
            </a:br>
            <a:r>
              <a:rPr lang="it-IT" sz="1200" dirty="0"/>
              <a:t>l'algoritmo è molto facile da capire e implementare</a:t>
            </a:r>
          </a:p>
          <a:p>
            <a:pPr marL="285750" indent="-285750">
              <a:buClr>
                <a:schemeClr val="tx1"/>
              </a:buClr>
              <a:buFont typeface="Century Gothic" panose="020B0502020202020204" pitchFamily="34" charset="0"/>
              <a:buChar char="+"/>
            </a:pPr>
            <a:r>
              <a:rPr lang="it-IT" sz="1200" dirty="0"/>
              <a:t>Approccio basato sulla memoria: </a:t>
            </a:r>
            <a:br>
              <a:rPr lang="it-IT" sz="1200" dirty="0"/>
            </a:br>
            <a:r>
              <a:rPr lang="it-IT" sz="1200" dirty="0"/>
              <a:t>consente di adattarsi immediatamente ai nuovi dati di allenamento</a:t>
            </a:r>
          </a:p>
          <a:p>
            <a:pPr marL="285750" indent="-285750">
              <a:buClr>
                <a:schemeClr val="tx1"/>
              </a:buClr>
              <a:buFont typeface="Century Gothic" panose="020B0502020202020204" pitchFamily="34" charset="0"/>
              <a:buChar char="+"/>
            </a:pPr>
            <a:r>
              <a:rPr lang="it-IT" sz="1200" dirty="0"/>
              <a:t>Varietà di metriche di distanza:</a:t>
            </a:r>
            <a:br>
              <a:rPr lang="it-IT" sz="1200" dirty="0"/>
            </a:br>
            <a:r>
              <a:rPr lang="it-IT" sz="1200" dirty="0"/>
              <a:t>C'è flessibilità da parte degli utenti per utilizzare una metrica di distanza più adatta alla loro applicazione</a:t>
            </a:r>
          </a:p>
          <a:p>
            <a:pPr marL="285750" indent="-285750">
              <a:buClr>
                <a:schemeClr val="tx1"/>
              </a:buClr>
              <a:buFont typeface="Century Gothic" panose="020B0502020202020204" pitchFamily="34" charset="0"/>
              <a:buChar char="–"/>
            </a:pPr>
            <a:r>
              <a:rPr lang="it-IT" sz="1200" dirty="0"/>
              <a:t>Complessità computazionale: </a:t>
            </a:r>
            <a:br>
              <a:rPr lang="it-IT" sz="1200" dirty="0"/>
            </a:br>
            <a:r>
              <a:rPr lang="it-IT" sz="1200" dirty="0"/>
              <a:t>all'aumentare dei dati di addestramento, la velocità con cui vengono effettuati i calcoli diminuisce rapidamente</a:t>
            </a:r>
          </a:p>
          <a:p>
            <a:pPr marL="285750" indent="-285750">
              <a:buClr>
                <a:schemeClr val="tx1"/>
              </a:buClr>
              <a:buFont typeface="Century Gothic" panose="020B0502020202020204" pitchFamily="34" charset="0"/>
              <a:buChar char="–"/>
            </a:pPr>
            <a:r>
              <a:rPr lang="it-IT" sz="1200" dirty="0"/>
              <a:t>Scarse prestazioni su dati sbilanciati: </a:t>
            </a:r>
            <a:br>
              <a:rPr lang="it-IT" sz="1200" dirty="0"/>
            </a:br>
            <a:r>
              <a:rPr lang="it-IT" sz="1200" dirty="0"/>
              <a:t>quando la maggior parte dei dati su cui viene eseguito il training del modello rappresenta 1 etichetta, tale etichetta avrà un'alta probabilità di essere prevista</a:t>
            </a:r>
          </a:p>
          <a:p>
            <a:pPr marL="285750" indent="-285750">
              <a:buFont typeface="Century Gothic" panose="020B0502020202020204" pitchFamily="34" charset="0"/>
              <a:buChar char="–"/>
            </a:pPr>
            <a:r>
              <a:rPr lang="it-IT" sz="1200" dirty="0"/>
              <a:t>Valore ottimale di K: </a:t>
            </a:r>
            <a:br>
              <a:rPr lang="it-IT" sz="1200" dirty="0"/>
            </a:br>
            <a:r>
              <a:rPr lang="it-IT" sz="1200" dirty="0"/>
              <a:t>Se scelto in modo errato, il modello sarà sotto o sovradimensionato ai dati</a:t>
            </a:r>
          </a:p>
          <a:p>
            <a:endParaRPr lang="it-IT" dirty="0"/>
          </a:p>
          <a:p>
            <a:endParaRPr lang="it-IT" dirty="0"/>
          </a:p>
          <a:p>
            <a:r>
              <a:rPr lang="it-IT" dirty="0"/>
              <a:t>https://holypython.com/svm/support-vector-machine-pros-cons/</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8</a:t>
            </a:fld>
            <a:endParaRPr lang="it-IT" noProof="0"/>
          </a:p>
        </p:txBody>
      </p:sp>
    </p:spTree>
    <p:extLst>
      <p:ext uri="{BB962C8B-B14F-4D97-AF65-F5344CB8AC3E}">
        <p14:creationId xmlns:p14="http://schemas.microsoft.com/office/powerpoint/2010/main" val="100065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 modello di miscela gaussiana è un modello probabilistico che presuppone che tutti i punti dati siano generati da una miscela di un numero finito di distribuzioni gaussiane con parametri sconosciuti.</a:t>
            </a:r>
            <a:br>
              <a:rPr lang="it-IT" dirty="0"/>
            </a:br>
            <a:r>
              <a:rPr lang="it-IT" dirty="0"/>
              <a:t>I modelli di miscele in generale non richiedono di sapere a quale sottopopolazione appartiene una pattern, consentendo al modello di apprendere autonomamente le sottopopolazioni. </a:t>
            </a:r>
            <a:br>
              <a:rPr lang="it-IT" dirty="0"/>
            </a:br>
            <a:r>
              <a:rPr lang="it-IT" dirty="0"/>
              <a:t>Poiché l'assegnazione della pattern alla sottopopolazione non è nota, costituisce una forma di apprendimento non supervisionato.</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9</a:t>
            </a:fld>
            <a:endParaRPr lang="it-IT" noProof="0"/>
          </a:p>
        </p:txBody>
      </p:sp>
    </p:spTree>
    <p:extLst>
      <p:ext uri="{BB962C8B-B14F-4D97-AF65-F5344CB8AC3E}">
        <p14:creationId xmlns:p14="http://schemas.microsoft.com/office/powerpoint/2010/main" val="1043950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È stata data una prima forma implementativa, principalmente atta a testare le informazioni raccolte </a:t>
            </a:r>
            <a:r>
              <a:rPr lang="it-IT" dirty="0" err="1"/>
              <a:t>fin'ora</a:t>
            </a:r>
            <a:r>
              <a:rPr lang="it-IT" dirty="0"/>
              <a:t>, utilizzando ed ampliando un progetto </a:t>
            </a:r>
            <a:r>
              <a:rPr lang="it-IT" dirty="0" err="1"/>
              <a:t>github</a:t>
            </a:r>
            <a:r>
              <a:rPr lang="it-IT" dirty="0"/>
              <a:t>( https://github.com/Atul-Anand-Jha/Speaker-Identification-Python ) utilizzato come elaborato di fine corso nell'università di GWALIOR, India.</a:t>
            </a:r>
            <a:br>
              <a:rPr lang="it-IT" dirty="0"/>
            </a:br>
            <a:r>
              <a:rPr lang="it-IT" dirty="0"/>
              <a:t>Il progetto ha come obiettivo la speaker </a:t>
            </a:r>
            <a:r>
              <a:rPr lang="it-IT" dirty="0" err="1"/>
              <a:t>identification</a:t>
            </a:r>
            <a:r>
              <a:rPr lang="it-IT" dirty="0"/>
              <a:t> ed utilizza come modello di ML la </a:t>
            </a:r>
            <a:r>
              <a:rPr lang="it-IT" dirty="0" err="1"/>
              <a:t>Gaussian</a:t>
            </a:r>
            <a:r>
              <a:rPr lang="it-IT" dirty="0"/>
              <a:t> </a:t>
            </a:r>
            <a:r>
              <a:rPr lang="it-IT" dirty="0" err="1"/>
              <a:t>Mixture</a:t>
            </a:r>
            <a:r>
              <a:rPr lang="it-IT" dirty="0"/>
              <a:t> Model (GMM) e per estrarre le feature per il modello si </a:t>
            </a:r>
            <a:r>
              <a:rPr lang="it-IT" dirty="0" err="1"/>
              <a:t>utilizzazzano</a:t>
            </a:r>
            <a:r>
              <a:rPr lang="it-IT" dirty="0"/>
              <a:t>  le Mel-frequency </a:t>
            </a:r>
            <a:r>
              <a:rPr lang="it-IT" dirty="0" err="1"/>
              <a:t>cepstral</a:t>
            </a:r>
            <a:r>
              <a:rPr lang="it-IT" dirty="0"/>
              <a:t> </a:t>
            </a:r>
            <a:r>
              <a:rPr lang="it-IT" dirty="0" err="1"/>
              <a:t>coefficents</a:t>
            </a:r>
            <a:r>
              <a:rPr lang="it-IT" dirty="0"/>
              <a:t> (</a:t>
            </a:r>
            <a:r>
              <a:rPr lang="it-IT" dirty="0" err="1"/>
              <a:t>MFCCs</a:t>
            </a:r>
            <a:r>
              <a:rPr lang="it-IT" dirty="0"/>
              <a:t>) tramite funzioni di una libreria creata ad hoc</a:t>
            </a:r>
          </a:p>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13</a:t>
            </a:fld>
            <a:endParaRPr lang="it-IT" noProof="0"/>
          </a:p>
        </p:txBody>
      </p:sp>
    </p:spTree>
    <p:extLst>
      <p:ext uri="{BB962C8B-B14F-4D97-AF65-F5344CB8AC3E}">
        <p14:creationId xmlns:p14="http://schemas.microsoft.com/office/powerpoint/2010/main" val="295946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14</a:t>
            </a:fld>
            <a:endParaRPr lang="it-IT" noProof="0"/>
          </a:p>
        </p:txBody>
      </p:sp>
    </p:spTree>
    <p:extLst>
      <p:ext uri="{BB962C8B-B14F-4D97-AF65-F5344CB8AC3E}">
        <p14:creationId xmlns:p14="http://schemas.microsoft.com/office/powerpoint/2010/main" val="354961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751012" y="609601"/>
            <a:ext cx="8676222" cy="3200400"/>
          </a:xfrm>
        </p:spPr>
        <p:txBody>
          <a:bodyPr rtlCol="0"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1751012" y="3886200"/>
            <a:ext cx="8676222" cy="1905000"/>
          </a:xfrm>
        </p:spPr>
        <p:txBody>
          <a:bodyPr rtlCol="0"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p:txBody>
          <a:bodyPr rtlCol="0"/>
          <a:lstStyle/>
          <a:p>
            <a:pPr rtl="0"/>
            <a:fld id="{57B0FFBD-E1BC-406E-BD96-00B5FBEC9D3A}" type="datetime1">
              <a:rPr lang="it-IT" noProof="0" smtClean="0"/>
              <a:t>02/04/2022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4732865"/>
            <a:ext cx="9906000" cy="566738"/>
          </a:xfrm>
        </p:spPr>
        <p:txBody>
          <a:bodyPr rtlCol="0" anchor="b">
            <a:normAutofit/>
          </a:bodyPr>
          <a:lstStyle>
            <a:lvl1pPr algn="l">
              <a:defRPr sz="2400" b="0"/>
            </a:lvl1pPr>
          </a:lstStyle>
          <a:p>
            <a:pPr rtl="0"/>
            <a:r>
              <a:rPr lang="it-IT" noProof="0"/>
              <a:t>Fare clic per modificare lo stile del titolo</a:t>
            </a:r>
          </a:p>
        </p:txBody>
      </p:sp>
      <p:sp>
        <p:nvSpPr>
          <p:cNvPr id="3" name="Segnaposto immagine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1141413" y="5299603"/>
            <a:ext cx="9906000" cy="493712"/>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829BF3C0-76B5-43F1-8FFA-90565AF7A6E5}" type="datetime1">
              <a:rPr lang="it-IT" noProof="0" smtClean="0"/>
              <a:t>02/04/2022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2" y="609601"/>
            <a:ext cx="9905999" cy="3124199"/>
          </a:xfrm>
        </p:spPr>
        <p:txBody>
          <a:bodyPr rtlCol="0" anchor="ctr">
            <a:normAutofit/>
          </a:bodyPr>
          <a:lstStyle>
            <a:lvl1pPr algn="l">
              <a:defRPr sz="32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rtlCol="0"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03B532AA-145D-47BE-822F-17D40912C6D9}" type="datetime1">
              <a:rPr lang="it-IT" noProof="0" smtClean="0"/>
              <a:t>02/04/2022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Casella di tes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a:solidFill>
                  <a:schemeClr val="accent1"/>
                </a:solidFill>
              </a:rPr>
              <a:t>"</a:t>
            </a:r>
          </a:p>
        </p:txBody>
      </p:sp>
      <p:sp>
        <p:nvSpPr>
          <p:cNvPr id="15" name="Casella di tes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accent1"/>
                </a:solidFill>
              </a:rPr>
              <a:t>"</a:t>
            </a:r>
          </a:p>
        </p:txBody>
      </p:sp>
      <p:sp>
        <p:nvSpPr>
          <p:cNvPr id="2" name="Titolo 1"/>
          <p:cNvSpPr>
            <a:spLocks noGrp="1"/>
          </p:cNvSpPr>
          <p:nvPr>
            <p:ph type="title"/>
          </p:nvPr>
        </p:nvSpPr>
        <p:spPr>
          <a:xfrm>
            <a:off x="1446213" y="609601"/>
            <a:ext cx="9296398" cy="2743199"/>
          </a:xfrm>
        </p:spPr>
        <p:txBody>
          <a:bodyPr rtlCol="0" anchor="ctr">
            <a:normAutofit/>
          </a:bodyPr>
          <a:lstStyle>
            <a:lvl1pPr algn="l">
              <a:defRPr sz="3200" b="0" cap="all">
                <a:solidFill>
                  <a:schemeClr val="tx1"/>
                </a:solidFill>
              </a:defRPr>
            </a:lvl1pPr>
          </a:lstStyle>
          <a:p>
            <a:pPr rtl="0"/>
            <a:r>
              <a:rPr lang="it-IT" noProof="0"/>
              <a:t>Fare clic per modificare lo stile del titolo</a:t>
            </a:r>
          </a:p>
        </p:txBody>
      </p:sp>
      <p:sp>
        <p:nvSpPr>
          <p:cNvPr id="10" name="Segnaposto testo 9"/>
          <p:cNvSpPr>
            <a:spLocks noGrp="1"/>
          </p:cNvSpPr>
          <p:nvPr>
            <p:ph type="body" sz="quarter" idx="13" hasCustomPrompt="1"/>
          </p:nvPr>
        </p:nvSpPr>
        <p:spPr>
          <a:xfrm>
            <a:off x="1674812" y="3352800"/>
            <a:ext cx="8839202"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it-IT" noProof="0"/>
              <a:t>Fare clic per modificare lo stile del titolo</a:t>
            </a:r>
          </a:p>
        </p:txBody>
      </p:sp>
      <p:sp>
        <p:nvSpPr>
          <p:cNvPr id="4" name="Segnaposto data 3"/>
          <p:cNvSpPr>
            <a:spLocks noGrp="1"/>
          </p:cNvSpPr>
          <p:nvPr>
            <p:ph type="dt" sz="half" idx="10"/>
          </p:nvPr>
        </p:nvSpPr>
        <p:spPr/>
        <p:txBody>
          <a:bodyPr rtlCol="0"/>
          <a:lstStyle/>
          <a:p>
            <a:pPr rtl="0"/>
            <a:fld id="{D38E090A-D4E0-4DB4-8F1D-3725BBDAE71E}" type="datetime1">
              <a:rPr lang="it-IT" noProof="0" smtClean="0"/>
              <a:t>02/04/2022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41412" y="3308581"/>
            <a:ext cx="9906000" cy="1468800"/>
          </a:xfrm>
        </p:spPr>
        <p:txBody>
          <a:bodyPr rtlCol="0" anchor="b">
            <a:normAutofit/>
          </a:bodyPr>
          <a:lstStyle>
            <a:lvl1pPr algn="l">
              <a:defRPr sz="32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it-IT" noProof="0"/>
              <a:t>Fare clic per modificare lo stile del titolo</a:t>
            </a:r>
          </a:p>
        </p:txBody>
      </p:sp>
      <p:sp>
        <p:nvSpPr>
          <p:cNvPr id="4" name="Segnaposto data 3"/>
          <p:cNvSpPr>
            <a:spLocks noGrp="1"/>
          </p:cNvSpPr>
          <p:nvPr>
            <p:ph type="dt" sz="half" idx="10"/>
          </p:nvPr>
        </p:nvSpPr>
        <p:spPr/>
        <p:txBody>
          <a:bodyPr rtlCol="0"/>
          <a:lstStyle/>
          <a:p>
            <a:pPr rtl="0"/>
            <a:fld id="{BCEA48FA-6B17-49E0-900B-FAD12608DC4F}" type="datetime1">
              <a:rPr lang="it-IT" noProof="0" smtClean="0"/>
              <a:t>02/04/2022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Casella di tes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a:solidFill>
                  <a:schemeClr val="accent1"/>
                </a:solidFill>
              </a:rPr>
              <a:t>"</a:t>
            </a:r>
          </a:p>
        </p:txBody>
      </p:sp>
      <p:sp>
        <p:nvSpPr>
          <p:cNvPr id="15" name="Casella di tes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accent1"/>
                </a:solidFill>
              </a:rPr>
              <a:t>"</a:t>
            </a:r>
          </a:p>
        </p:txBody>
      </p:sp>
      <p:sp>
        <p:nvSpPr>
          <p:cNvPr id="2" name="Titolo 1"/>
          <p:cNvSpPr>
            <a:spLocks noGrp="1"/>
          </p:cNvSpPr>
          <p:nvPr>
            <p:ph type="title"/>
          </p:nvPr>
        </p:nvSpPr>
        <p:spPr>
          <a:xfrm>
            <a:off x="1446213" y="609601"/>
            <a:ext cx="9296398" cy="2743199"/>
          </a:xfrm>
        </p:spPr>
        <p:txBody>
          <a:bodyPr rtlCol="0"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pPr rtl="0"/>
            <a:r>
              <a:rPr lang="it-IT" noProof="0"/>
              <a:t>Fare clic per modificare lo stile del titolo</a:t>
            </a:r>
          </a:p>
        </p:txBody>
      </p:sp>
      <p:sp>
        <p:nvSpPr>
          <p:cNvPr id="10" name="Segnaposto testo 9"/>
          <p:cNvSpPr>
            <a:spLocks noGrp="1"/>
          </p:cNvSpPr>
          <p:nvPr>
            <p:ph type="body" sz="quarter" idx="13" hasCustomPrompt="1"/>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it-IT" noProof="0"/>
              <a:t>Fare clic per modificare lo stile del titolo</a:t>
            </a:r>
          </a:p>
        </p:txBody>
      </p:sp>
      <p:sp>
        <p:nvSpPr>
          <p:cNvPr id="3" name="Segnaposto testo 2"/>
          <p:cNvSpPr>
            <a:spLocks noGrp="1"/>
          </p:cNvSpPr>
          <p:nvPr>
            <p:ph type="body" idx="1" hasCustomPrompt="1"/>
          </p:nvPr>
        </p:nvSpPr>
        <p:spPr>
          <a:xfrm>
            <a:off x="1141411" y="4775200"/>
            <a:ext cx="9906000" cy="10160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503CF22B-254E-460A-9603-CB7FA7937FE0}" type="datetime1">
              <a:rPr lang="it-IT" noProof="0" smtClean="0"/>
              <a:t>02/04/2022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olo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rtl="0"/>
            <a:r>
              <a:rPr lang="it-IT" noProof="0"/>
              <a:t>Fare clic per modificare lo stile del titolo</a:t>
            </a:r>
          </a:p>
        </p:txBody>
      </p:sp>
      <p:sp>
        <p:nvSpPr>
          <p:cNvPr id="10" name="Segnaposto testo 9"/>
          <p:cNvSpPr>
            <a:spLocks noGrp="1"/>
          </p:cNvSpPr>
          <p:nvPr>
            <p:ph type="body" sz="quarter" idx="13" hasCustomPrompt="1"/>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764DFCD9-F6B5-45AE-BD02-88498CA14BAD}" type="datetime1">
              <a:rPr lang="it-IT" noProof="0" smtClean="0"/>
              <a:t>02/04/2022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Titolo 1"/>
          <p:cNvSpPr>
            <a:spLocks noGrp="1"/>
          </p:cNvSpPr>
          <p:nvPr>
            <p:ph type="title"/>
          </p:nvPr>
        </p:nvSpPr>
        <p:spPr>
          <a:xfrm>
            <a:off x="1141413" y="609600"/>
            <a:ext cx="9905998" cy="1905000"/>
          </a:xfrm>
        </p:spPr>
        <p:txBody>
          <a:bodyPr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1818985A-998D-417B-A07B-C56A8BE57D5C}" type="datetime1">
              <a:rPr lang="it-IT" noProof="0" smtClean="0"/>
              <a:t>02/04/2022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609599"/>
            <a:ext cx="2210514" cy="5181601"/>
          </a:xfrm>
        </p:spPr>
        <p:txBody>
          <a:bodyPr vert="eaVert"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a:xfrm>
            <a:off x="1141412" y="609600"/>
            <a:ext cx="7543800" cy="5181600"/>
          </a:xfrm>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5ED0816-B9EF-4A61-8007-865474D10EBA}" type="datetime1">
              <a:rPr lang="it-IT" noProof="0" smtClean="0"/>
              <a:t>02/04/2022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contenuto 2"/>
          <p:cNvSpPr>
            <a:spLocks noGrp="1"/>
          </p:cNvSpPr>
          <p:nvPr>
            <p:ph idx="1" hasCustomPrompt="1"/>
          </p:nvPr>
        </p:nvSpPr>
        <p:spPr/>
        <p:txBody>
          <a:bodyPr rtlCol="0" anchor="ct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0723EAA3-D544-49EF-8F55-A751DF235442}" type="datetime1">
              <a:rPr lang="it-IT" noProof="0" smtClean="0"/>
              <a:t>02/04/2022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751013" y="3308581"/>
            <a:ext cx="8686800" cy="1468800"/>
          </a:xfrm>
        </p:spPr>
        <p:txBody>
          <a:bodyPr rtlCol="0" anchor="b"/>
          <a:lstStyle>
            <a:lvl1pPr algn="r">
              <a:defRPr sz="40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751011" y="4777381"/>
            <a:ext cx="8686801" cy="860400"/>
          </a:xfrm>
        </p:spPr>
        <p:txBody>
          <a:bodyPr rtlCol="0"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13A5D636-B530-41BE-AA00-8E473EA63152}" type="datetime1">
              <a:rPr lang="it-IT" noProof="0" smtClean="0"/>
              <a:t>02/04/2022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contenuto 2"/>
          <p:cNvSpPr>
            <a:spLocks noGrp="1"/>
          </p:cNvSpPr>
          <p:nvPr>
            <p:ph sz="half" idx="1" hasCustomPrompt="1"/>
          </p:nvPr>
        </p:nvSpPr>
        <p:spPr>
          <a:xfrm>
            <a:off x="1141412" y="2666999"/>
            <a:ext cx="4876800"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6170612" y="2667000"/>
            <a:ext cx="4876800"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7E7EDC53-241B-4D60-A4B0-55225EE21EB0}" type="datetime1">
              <a:rPr lang="it-IT" noProof="0" smtClean="0"/>
              <a:t>02/04/2022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429280" y="2658533"/>
            <a:ext cx="4588931"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1141412" y="3243262"/>
            <a:ext cx="4876800"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443133" y="2667000"/>
            <a:ext cx="4604280"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p:cNvSpPr>
            <a:spLocks noGrp="1"/>
          </p:cNvSpPr>
          <p:nvPr>
            <p:ph sz="quarter" idx="4" hasCustomPrompt="1"/>
          </p:nvPr>
        </p:nvSpPr>
        <p:spPr>
          <a:xfrm>
            <a:off x="6170612" y="3243262"/>
            <a:ext cx="4876801"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B42D9000-69A0-477F-8B29-20CB3BA50947}" type="datetime1">
              <a:rPr lang="it-IT" noProof="0" smtClean="0"/>
              <a:t>02/04/2022</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data 2"/>
          <p:cNvSpPr>
            <a:spLocks noGrp="1"/>
          </p:cNvSpPr>
          <p:nvPr>
            <p:ph type="dt" sz="half" idx="10"/>
          </p:nvPr>
        </p:nvSpPr>
        <p:spPr/>
        <p:txBody>
          <a:bodyPr rtlCol="0"/>
          <a:lstStyle/>
          <a:p>
            <a:pPr rtl="0"/>
            <a:fld id="{36821639-A6BE-4571-B53D-69DB93B3E672}" type="datetime1">
              <a:rPr lang="it-IT" noProof="0" smtClean="0"/>
              <a:t>02/04/2022</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FCE1A125-A460-4021-8D44-5D5F3005DC87}" type="datetime1">
              <a:rPr lang="it-IT" noProof="0" smtClean="0"/>
              <a:t>02/04/2022</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1" y="1600200"/>
            <a:ext cx="3549121" cy="1371600"/>
          </a:xfrm>
        </p:spPr>
        <p:txBody>
          <a:bodyPr rtlCol="0" anchor="b">
            <a:normAutofit/>
          </a:bodyPr>
          <a:lstStyle>
            <a:lvl1pPr algn="l">
              <a:defRPr sz="2400" b="0"/>
            </a:lvl1pPr>
          </a:lstStyle>
          <a:p>
            <a:pPr rtl="0"/>
            <a:r>
              <a:rPr lang="it-IT" noProof="0"/>
              <a:t>Fare clic per modificare lo stile del titolo</a:t>
            </a:r>
          </a:p>
        </p:txBody>
      </p:sp>
      <p:sp>
        <p:nvSpPr>
          <p:cNvPr id="3" name="Segnaposto contenuto 2"/>
          <p:cNvSpPr>
            <a:spLocks noGrp="1"/>
          </p:cNvSpPr>
          <p:nvPr>
            <p:ph idx="1" hasCustomPrompt="1"/>
          </p:nvPr>
        </p:nvSpPr>
        <p:spPr>
          <a:xfrm>
            <a:off x="5103812" y="609601"/>
            <a:ext cx="5943601" cy="51816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1141411" y="2971800"/>
            <a:ext cx="3549121" cy="1828800"/>
          </a:xfrm>
        </p:spPr>
        <p:txBody>
          <a:bodyPr rtlCol="0">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07FE7ACD-F1B0-49DE-8C38-139A1FB9174D}" type="datetime1">
              <a:rPr lang="it-IT" noProof="0" smtClean="0"/>
              <a:t>02/04/2022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1" y="1600200"/>
            <a:ext cx="5334001" cy="1371600"/>
          </a:xfrm>
        </p:spPr>
        <p:txBody>
          <a:bodyPr rtlCol="0" anchor="b">
            <a:normAutofit/>
          </a:bodyPr>
          <a:lstStyle>
            <a:lvl1pPr algn="l">
              <a:defRPr sz="2800" b="0"/>
            </a:lvl1pPr>
          </a:lstStyle>
          <a:p>
            <a:pPr rtl="0"/>
            <a:r>
              <a:rPr lang="it-IT" noProof="0"/>
              <a:t>Fare clic per modificare lo stile del titolo</a:t>
            </a:r>
          </a:p>
        </p:txBody>
      </p:sp>
      <p:sp>
        <p:nvSpPr>
          <p:cNvPr id="14" name="Segnaposto immagine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1141411" y="2971800"/>
            <a:ext cx="5334001" cy="1828800"/>
          </a:xfrm>
        </p:spPr>
        <p:txBody>
          <a:bodyPr rtlCol="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a:xfrm>
            <a:off x="6399212" y="5883275"/>
            <a:ext cx="914400" cy="365125"/>
          </a:xfrm>
        </p:spPr>
        <p:txBody>
          <a:bodyPr rtlCol="0"/>
          <a:lstStyle/>
          <a:p>
            <a:pPr rtl="0"/>
            <a:fld id="{AFBF778C-B8FE-40FA-8157-9F604E8B4CEE}" type="datetime1">
              <a:rPr lang="it-IT" noProof="0" smtClean="0"/>
              <a:t>02/04/2022</a:t>
            </a:fld>
            <a:endParaRPr lang="it-IT" noProof="0"/>
          </a:p>
        </p:txBody>
      </p:sp>
      <p:sp>
        <p:nvSpPr>
          <p:cNvPr id="6" name="Segnaposto piè di pagina 5"/>
          <p:cNvSpPr>
            <a:spLocks noGrp="1"/>
          </p:cNvSpPr>
          <p:nvPr>
            <p:ph type="ftr" sz="quarter" idx="11"/>
          </p:nvPr>
        </p:nvSpPr>
        <p:spPr>
          <a:xfrm>
            <a:off x="1141412" y="5883275"/>
            <a:ext cx="5105400" cy="365125"/>
          </a:xfrm>
        </p:spPr>
        <p:txBody>
          <a:bodyPr rtlCol="0"/>
          <a:lstStyle/>
          <a:p>
            <a:pPr rtl="0"/>
            <a:endParaRPr lang="it-IT" noProof="0"/>
          </a:p>
        </p:txBody>
      </p:sp>
      <p:sp>
        <p:nvSpPr>
          <p:cNvPr id="7" name="Segnaposto numero diapositiva 6"/>
          <p:cNvSpPr>
            <a:spLocks noGrp="1"/>
          </p:cNvSpPr>
          <p:nvPr>
            <p:ph type="sldNum" sz="quarter" idx="12"/>
          </p:nvPr>
        </p:nvSpPr>
        <p:spPr>
          <a:xfrm>
            <a:off x="10742612" y="5883275"/>
            <a:ext cx="322567" cy="365125"/>
          </a:xfrm>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0242243B-132F-42E2-B08A-6B670AF620C8}" type="datetime1">
              <a:rPr lang="it-IT" noProof="0" smtClean="0"/>
              <a:t>02/04/2022</a:t>
            </a:fld>
            <a:endParaRPr lang="it-IT" noProof="0"/>
          </a:p>
        </p:txBody>
      </p:sp>
      <p:sp>
        <p:nvSpPr>
          <p:cNvPr id="5" name="Segnaposto piè di pagina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endParaRPr lang="it-IT" noProof="0"/>
          </a:p>
        </p:txBody>
      </p:sp>
      <p:sp>
        <p:nvSpPr>
          <p:cNvPr id="6" name="Segnaposto numero diapositiva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D57F1E4F-1CFF-5643-939E-217C01CDF565}" type="slidenum">
              <a:rPr lang="it-IT" noProof="0" smtClean="0"/>
              <a:pPr rtl="0"/>
              <a:t>‹N›</a:t>
            </a:fld>
            <a:endParaRPr lang="it-IT"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jonathan-hui.medium.com/speech-recognition-feature-extraction-mfcc-plp-5455f5a69dd9#:~:text=One%20popular%20audio%20feature%20extraction,to%20the%20amplitude%20of%20frequencies."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Fillayth/multimodello_speaker_recognitio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jameslyons/python_speech_features" TargetMode="External"/><Relationship Id="rId3" Type="http://schemas.openxmlformats.org/officeDocument/2006/relationships/image" Target="../media/image1.jpeg"/><Relationship Id="rId7" Type="http://schemas.openxmlformats.org/officeDocument/2006/relationships/hyperlink" Target="https://scikit-learn.org/stabl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numpy.org/" TargetMode="External"/><Relationship Id="rId5" Type="http://schemas.openxmlformats.org/officeDocument/2006/relationships/image" Target="../media/image20.png"/><Relationship Id="rId4" Type="http://schemas.openxmlformats.org/officeDocument/2006/relationships/hyperlink" Target="https://github.com/Atul-Anand-Jha/Speaker-Identification-Python&#16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rive.google.com/drive/folders/16bceV2tSbkiNIDGQMVuuGQSZY9jsR-ND?usp=sharing" TargetMode="External"/><Relationship Id="rId3" Type="http://schemas.openxmlformats.org/officeDocument/2006/relationships/hyperlink" Target="https://www.sciencedirect.com/science/article/abs/pii/S0045790621000318?via%3Dihub" TargetMode="External"/><Relationship Id="rId7" Type="http://schemas.openxmlformats.org/officeDocument/2006/relationships/hyperlink" Target="https://www.sciencedirect.com/science/article/pii/S266630742100019X?via%3Dihu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tesi.cab.unipd.it/48771/" TargetMode="External"/><Relationship Id="rId5" Type="http://schemas.openxmlformats.org/officeDocument/2006/relationships/hyperlink" Target="https://iris.univpm.it/bitstream/11566/245376/1/tesi_falaschetti.pdf" TargetMode="External"/><Relationship Id="rId4" Type="http://schemas.openxmlformats.org/officeDocument/2006/relationships/hyperlink" Target="https://www.sciencedirect.com/science/article/abs/pii/S0957417421000324" TargetMode="Externa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r>
              <a:rPr lang="it-IT" dirty="0">
                <a:effectLst>
                  <a:glow rad="38100">
                    <a:prstClr val="black">
                      <a:lumMod val="65000"/>
                      <a:lumOff val="35000"/>
                      <a:alpha val="50000"/>
                    </a:prstClr>
                  </a:glow>
                  <a:outerShdw blurRad="28575" dist="31750" dir="13200000" algn="tl" rotWithShape="0">
                    <a:srgbClr val="000000">
                      <a:alpha val="25000"/>
                    </a:srgbClr>
                  </a:outerShdw>
                </a:effectLst>
              </a:rPr>
              <a:t>Studio sull'affidabilità di modelli di Speaker Verification in ambito forense</a:t>
            </a:r>
            <a:endParaRPr lang="it-IT" dirty="0"/>
          </a:p>
        </p:txBody>
      </p:sp>
      <p:sp>
        <p:nvSpPr>
          <p:cNvPr id="3" name="Sottotitolo 2"/>
          <p:cNvSpPr>
            <a:spLocks noGrp="1"/>
          </p:cNvSpPr>
          <p:nvPr>
            <p:ph type="subTitle" idx="1"/>
          </p:nvPr>
        </p:nvSpPr>
        <p:spPr/>
        <p:txBody>
          <a:bodyPr rtlCol="0"/>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(Titolo Temporaneo)</a:t>
            </a:r>
            <a:endParaRPr lang="it-IT" dirty="0"/>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5621A4A2-5E41-4BAB-B4B7-E73C66170148}"/>
              </a:ext>
            </a:extLst>
          </p:cNvPr>
          <p:cNvSpPr/>
          <p:nvPr/>
        </p:nvSpPr>
        <p:spPr>
          <a:xfrm>
            <a:off x="5114260" y="1977656"/>
            <a:ext cx="6858000" cy="4561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459AE580-9718-4CD5-801A-DD39630BD233}"/>
              </a:ext>
            </a:extLst>
          </p:cNvPr>
          <p:cNvSpPr>
            <a:spLocks noGrp="1"/>
          </p:cNvSpPr>
          <p:nvPr>
            <p:ph type="title"/>
          </p:nvPr>
        </p:nvSpPr>
        <p:spPr/>
        <p:txBody>
          <a:bodyPr/>
          <a:lstStyle/>
          <a:p>
            <a:r>
              <a:rPr lang="en-US" b="1" dirty="0"/>
              <a:t>MEL FREQUENCY CEPSTRAL COEFFICIENT (MFCC)</a:t>
            </a:r>
            <a:endParaRPr lang="it-IT" b="1" dirty="0"/>
          </a:p>
        </p:txBody>
      </p:sp>
      <p:sp>
        <p:nvSpPr>
          <p:cNvPr id="3" name="Segnaposto contenuto 2">
            <a:extLst>
              <a:ext uri="{FF2B5EF4-FFF2-40B4-BE49-F238E27FC236}">
                <a16:creationId xmlns:a16="http://schemas.microsoft.com/office/drawing/2014/main" id="{D2F3DE75-4C53-4CF5-B20B-47419329A860}"/>
              </a:ext>
            </a:extLst>
          </p:cNvPr>
          <p:cNvSpPr>
            <a:spLocks noGrp="1"/>
          </p:cNvSpPr>
          <p:nvPr>
            <p:ph idx="1"/>
          </p:nvPr>
        </p:nvSpPr>
        <p:spPr>
          <a:xfrm>
            <a:off x="767685" y="2060944"/>
            <a:ext cx="4249110" cy="3744433"/>
          </a:xfrm>
        </p:spPr>
        <p:txBody>
          <a:bodyPr/>
          <a:lstStyle/>
          <a:p>
            <a:r>
              <a:rPr lang="it-IT" dirty="0"/>
              <a:t>Percezione della voce umana</a:t>
            </a:r>
          </a:p>
          <a:p>
            <a:r>
              <a:rPr lang="it-IT" dirty="0"/>
              <a:t>Scala MEL</a:t>
            </a:r>
          </a:p>
        </p:txBody>
      </p:sp>
      <p:pic>
        <p:nvPicPr>
          <p:cNvPr id="8" name="Elemento grafico 7">
            <a:extLst>
              <a:ext uri="{FF2B5EF4-FFF2-40B4-BE49-F238E27FC236}">
                <a16:creationId xmlns:a16="http://schemas.microsoft.com/office/drawing/2014/main" id="{DBAE7931-3D3F-4504-A9D8-49DC5A4D91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60792" y="5433238"/>
            <a:ext cx="4786619" cy="783265"/>
          </a:xfrm>
          <a:prstGeom prst="rect">
            <a:avLst/>
          </a:prstGeom>
        </p:spPr>
      </p:pic>
      <p:pic>
        <p:nvPicPr>
          <p:cNvPr id="10" name="Immagine 9">
            <a:extLst>
              <a:ext uri="{FF2B5EF4-FFF2-40B4-BE49-F238E27FC236}">
                <a16:creationId xmlns:a16="http://schemas.microsoft.com/office/drawing/2014/main" id="{202381E3-7954-461A-A752-D26C7ED758AD}"/>
              </a:ext>
            </a:extLst>
          </p:cNvPr>
          <p:cNvPicPr>
            <a:picLocks noChangeAspect="1"/>
          </p:cNvPicPr>
          <p:nvPr/>
        </p:nvPicPr>
        <p:blipFill>
          <a:blip r:embed="rId4"/>
          <a:stretch>
            <a:fillRect/>
          </a:stretch>
        </p:blipFill>
        <p:spPr>
          <a:xfrm>
            <a:off x="5688419" y="2087526"/>
            <a:ext cx="5975497" cy="3196649"/>
          </a:xfrm>
          <a:prstGeom prst="rect">
            <a:avLst/>
          </a:prstGeom>
        </p:spPr>
      </p:pic>
    </p:spTree>
    <p:extLst>
      <p:ext uri="{BB962C8B-B14F-4D97-AF65-F5344CB8AC3E}">
        <p14:creationId xmlns:p14="http://schemas.microsoft.com/office/powerpoint/2010/main" val="22278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C31963-E86B-47DD-8D8A-B87064F9652C}"/>
              </a:ext>
            </a:extLst>
          </p:cNvPr>
          <p:cNvSpPr>
            <a:spLocks noGrp="1"/>
          </p:cNvSpPr>
          <p:nvPr>
            <p:ph type="title"/>
          </p:nvPr>
        </p:nvSpPr>
        <p:spPr>
          <a:xfrm>
            <a:off x="643192" y="609600"/>
            <a:ext cx="3643674" cy="1905000"/>
          </a:xfrm>
        </p:spPr>
        <p:txBody>
          <a:bodyPr>
            <a:normAutofit/>
          </a:bodyPr>
          <a:lstStyle/>
          <a:p>
            <a:r>
              <a:rPr lang="it-IT" sz="2800"/>
              <a:t>Processo di estrazione delle mfcc</a:t>
            </a:r>
          </a:p>
        </p:txBody>
      </p:sp>
      <p:sp>
        <p:nvSpPr>
          <p:cNvPr id="9" name="Content Placeholder 8">
            <a:extLst>
              <a:ext uri="{FF2B5EF4-FFF2-40B4-BE49-F238E27FC236}">
                <a16:creationId xmlns:a16="http://schemas.microsoft.com/office/drawing/2014/main" id="{3BA43331-793A-288F-9CED-B255A7D79455}"/>
              </a:ext>
            </a:extLst>
          </p:cNvPr>
          <p:cNvSpPr>
            <a:spLocks noGrp="1"/>
          </p:cNvSpPr>
          <p:nvPr>
            <p:ph idx="1"/>
          </p:nvPr>
        </p:nvSpPr>
        <p:spPr>
          <a:xfrm>
            <a:off x="643192" y="2666999"/>
            <a:ext cx="3643674" cy="3216276"/>
          </a:xfrm>
        </p:spPr>
        <p:txBody>
          <a:bodyPr anchor="t">
            <a:normAutofit/>
          </a:bodyPr>
          <a:lstStyle/>
          <a:p>
            <a:endParaRPr lang="en-US" sz="1800"/>
          </a:p>
        </p:txBody>
      </p:sp>
      <p:pic>
        <p:nvPicPr>
          <p:cNvPr id="3074" name="Picture 2" descr="How I Understood: What features to consider while training audio files? |  by Joel Jogy | Towards Data Science">
            <a:hlinkClick r:id="rId3"/>
            <a:extLst>
              <a:ext uri="{FF2B5EF4-FFF2-40B4-BE49-F238E27FC236}">
                <a16:creationId xmlns:a16="http://schemas.microsoft.com/office/drawing/2014/main" id="{AA47A1A3-370F-4975-A210-A969CC1E245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06175" y="1456660"/>
            <a:ext cx="7007266" cy="3774558"/>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2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B506-AF98-4BC1-A9D8-AF7F9E4AC758}"/>
              </a:ext>
            </a:extLst>
          </p:cNvPr>
          <p:cNvSpPr>
            <a:spLocks noGrp="1"/>
          </p:cNvSpPr>
          <p:nvPr>
            <p:ph type="title"/>
          </p:nvPr>
        </p:nvSpPr>
        <p:spPr>
          <a:xfrm>
            <a:off x="2502605" y="166540"/>
            <a:ext cx="7871543" cy="1905000"/>
          </a:xfrm>
        </p:spPr>
        <p:txBody>
          <a:bodyPr>
            <a:normAutofit/>
          </a:bodyPr>
          <a:lstStyle/>
          <a:p>
            <a:r>
              <a:rPr lang="en-US" dirty="0" err="1">
                <a:effectLst>
                  <a:glow rad="38100">
                    <a:prstClr val="black">
                      <a:lumMod val="65000"/>
                      <a:lumOff val="35000"/>
                      <a:alpha val="40000"/>
                    </a:prstClr>
                  </a:glow>
                  <a:outerShdw blurRad="28575" dist="38100" dir="14040000" algn="tl" rotWithShape="0">
                    <a:srgbClr val="000000">
                      <a:alpha val="25000"/>
                    </a:srgbClr>
                  </a:outerShdw>
                </a:effectLst>
              </a:rPr>
              <a:t>Proposta</a:t>
            </a:r>
            <a:r>
              <a:rPr lang="en-US" dirty="0">
                <a:effectLst>
                  <a:glow rad="38100">
                    <a:prstClr val="black">
                      <a:lumMod val="65000"/>
                      <a:lumOff val="35000"/>
                      <a:alpha val="40000"/>
                    </a:prstClr>
                  </a:glow>
                  <a:outerShdw blurRad="28575" dist="38100" dir="14040000" algn="tl" rotWithShape="0">
                    <a:srgbClr val="000000">
                      <a:alpha val="25000"/>
                    </a:srgbClr>
                  </a:outerShdw>
                </a:effectLst>
              </a:rPr>
              <a:t> </a:t>
            </a:r>
            <a:r>
              <a:rPr lang="en-US" dirty="0" err="1">
                <a:effectLst>
                  <a:glow rad="38100">
                    <a:prstClr val="black">
                      <a:lumMod val="65000"/>
                      <a:lumOff val="35000"/>
                      <a:alpha val="40000"/>
                    </a:prstClr>
                  </a:glow>
                  <a:outerShdw blurRad="28575" dist="38100" dir="14040000" algn="tl" rotWithShape="0">
                    <a:srgbClr val="000000">
                      <a:alpha val="25000"/>
                    </a:srgbClr>
                  </a:outerShdw>
                </a:effectLst>
              </a:rPr>
              <a:t>implementativa</a:t>
            </a:r>
            <a:br>
              <a:rPr lang="en-US" dirty="0">
                <a:effectLst>
                  <a:glow rad="38100">
                    <a:prstClr val="black">
                      <a:lumMod val="65000"/>
                      <a:lumOff val="35000"/>
                      <a:alpha val="40000"/>
                    </a:prstClr>
                  </a:glow>
                  <a:outerShdw blurRad="28575" dist="38100" dir="14040000" algn="tl" rotWithShape="0">
                    <a:srgbClr val="000000">
                      <a:alpha val="25000"/>
                    </a:srgbClr>
                  </a:outerShdw>
                </a:effectLst>
              </a:rPr>
            </a:br>
            <a:endParaRPr lang="en-US" dirty="0"/>
          </a:p>
        </p:txBody>
      </p:sp>
      <p:sp>
        <p:nvSpPr>
          <p:cNvPr id="3" name="Content Placeholder 2">
            <a:extLst>
              <a:ext uri="{FF2B5EF4-FFF2-40B4-BE49-F238E27FC236}">
                <a16:creationId xmlns:a16="http://schemas.microsoft.com/office/drawing/2014/main" id="{B8BEE57F-5D06-42AF-8CEF-4436F4B8FC97}"/>
              </a:ext>
            </a:extLst>
          </p:cNvPr>
          <p:cNvSpPr>
            <a:spLocks noGrp="1"/>
          </p:cNvSpPr>
          <p:nvPr>
            <p:ph idx="1"/>
          </p:nvPr>
        </p:nvSpPr>
        <p:spPr>
          <a:xfrm>
            <a:off x="1546806" y="5598735"/>
            <a:ext cx="8068533" cy="943467"/>
          </a:xfrm>
        </p:spPr>
        <p:txBody>
          <a:bodyPr anchor="t">
            <a:normAutofit/>
          </a:bodyPr>
          <a:lstStyle/>
          <a:p>
            <a:pPr>
              <a:lnSpc>
                <a:spcPct val="90000"/>
              </a:lnSpc>
              <a:buClr>
                <a:srgbClr val="FFFFFF"/>
              </a:buClr>
            </a:pP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3"/>
              </a:rPr>
              <a:t>https://github.com/Fillayth/multimodello_speaker_recognition</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p>
        </p:txBody>
      </p:sp>
      <p:pic>
        <p:nvPicPr>
          <p:cNvPr id="6" name="Immagine 5">
            <a:extLst>
              <a:ext uri="{FF2B5EF4-FFF2-40B4-BE49-F238E27FC236}">
                <a16:creationId xmlns:a16="http://schemas.microsoft.com/office/drawing/2014/main" id="{79D03E3D-0F4A-4130-A12E-E584956B0453}"/>
              </a:ext>
            </a:extLst>
          </p:cNvPr>
          <p:cNvPicPr>
            <a:picLocks noChangeAspect="1"/>
          </p:cNvPicPr>
          <p:nvPr/>
        </p:nvPicPr>
        <p:blipFill>
          <a:blip r:embed="rId4"/>
          <a:stretch>
            <a:fillRect/>
          </a:stretch>
        </p:blipFill>
        <p:spPr>
          <a:xfrm>
            <a:off x="1642433" y="1375331"/>
            <a:ext cx="7871543" cy="440806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57554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72A6-1238-4810-BC01-C06EE5519FCC}"/>
              </a:ext>
            </a:extLst>
          </p:cNvPr>
          <p:cNvSpPr>
            <a:spLocks noGrp="1"/>
          </p:cNvSpPr>
          <p:nvPr>
            <p:ph type="title"/>
          </p:nvPr>
        </p:nvSpPr>
        <p:spPr>
          <a:xfrm>
            <a:off x="486887" y="0"/>
            <a:ext cx="6573685" cy="1905000"/>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hlinkClick r:id="rId4"/>
              </a:rPr>
              <a:t>Repository di </a:t>
            </a:r>
            <a:r>
              <a:rPr lang="it-IT" dirty="0">
                <a:effectLst>
                  <a:glow rad="38100">
                    <a:prstClr val="black">
                      <a:lumMod val="65000"/>
                      <a:lumOff val="35000"/>
                      <a:alpha val="40000"/>
                    </a:prstClr>
                  </a:glow>
                  <a:outerShdw blurRad="28575" dist="38100" dir="14040000" algn="tl" rotWithShape="0">
                    <a:srgbClr val="000000">
                      <a:alpha val="25000"/>
                    </a:srgbClr>
                  </a:outerShdw>
                </a:effectLst>
                <a:hlinkClick r:id="rId4"/>
              </a:rPr>
              <a:t>partenza</a:t>
            </a:r>
            <a:endParaRPr lang="it-IT" dirty="0"/>
          </a:p>
        </p:txBody>
      </p:sp>
      <p:pic>
        <p:nvPicPr>
          <p:cNvPr id="4" name="Picture 4" descr="Diagram&#10;&#10;Description automatically generated">
            <a:extLst>
              <a:ext uri="{FF2B5EF4-FFF2-40B4-BE49-F238E27FC236}">
                <a16:creationId xmlns:a16="http://schemas.microsoft.com/office/drawing/2014/main" id="{06AE3621-EDBC-4E24-9543-73B2790D5CA6}"/>
              </a:ext>
            </a:extLst>
          </p:cNvPr>
          <p:cNvPicPr>
            <a:picLocks noChangeAspect="1"/>
          </p:cNvPicPr>
          <p:nvPr/>
        </p:nvPicPr>
        <p:blipFill>
          <a:blip r:embed="rId5"/>
          <a:stretch>
            <a:fillRect/>
          </a:stretch>
        </p:blipFill>
        <p:spPr>
          <a:xfrm>
            <a:off x="4628561" y="1687956"/>
            <a:ext cx="6920246" cy="4354625"/>
          </a:xfrm>
          <a:prstGeom prst="roundRect">
            <a:avLst>
              <a:gd name="adj" fmla="val 2214"/>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7" name="CasellaDiTesto 6">
            <a:extLst>
              <a:ext uri="{FF2B5EF4-FFF2-40B4-BE49-F238E27FC236}">
                <a16:creationId xmlns:a16="http://schemas.microsoft.com/office/drawing/2014/main" id="{5A88EDC4-94F1-441A-B532-5C0920ECFB30}"/>
              </a:ext>
            </a:extLst>
          </p:cNvPr>
          <p:cNvSpPr txBox="1"/>
          <p:nvPr/>
        </p:nvSpPr>
        <p:spPr>
          <a:xfrm>
            <a:off x="196886" y="1905000"/>
            <a:ext cx="4044099" cy="2031325"/>
          </a:xfrm>
          <a:prstGeom prst="rect">
            <a:avLst/>
          </a:prstGeom>
          <a:noFill/>
        </p:spPr>
        <p:txBody>
          <a:bodyPr wrap="square" rtlCol="0">
            <a:spAutoFit/>
          </a:bodyPr>
          <a:lstStyle/>
          <a:p>
            <a:pPr marL="285750" indent="-285750">
              <a:buFont typeface="Arial" panose="020B0604020202020204" pitchFamily="34" charset="0"/>
              <a:buChar char="•"/>
            </a:pPr>
            <a:r>
              <a:rPr lang="it-IT" dirty="0"/>
              <a:t>Identificazione ottenuta solo tramite GMM</a:t>
            </a:r>
            <a:br>
              <a:rPr lang="it-IT" dirty="0"/>
            </a:br>
            <a:endParaRPr lang="it-IT" dirty="0"/>
          </a:p>
          <a:p>
            <a:pPr marL="285750" indent="-285750">
              <a:buFont typeface="Arial" panose="020B0604020202020204" pitchFamily="34" charset="0"/>
              <a:buChar char="•"/>
            </a:pPr>
            <a:r>
              <a:rPr lang="it-IT" dirty="0"/>
              <a:t>Librerie:</a:t>
            </a:r>
            <a:br>
              <a:rPr lang="it-IT" dirty="0"/>
            </a:br>
            <a:r>
              <a:rPr lang="it-IT" dirty="0"/>
              <a:t>- </a:t>
            </a:r>
            <a:r>
              <a:rPr lang="it-IT" dirty="0" err="1">
                <a:hlinkClick r:id="rId6"/>
              </a:rPr>
              <a:t>numpy</a:t>
            </a:r>
            <a:r>
              <a:rPr lang="it-IT" dirty="0"/>
              <a:t> </a:t>
            </a:r>
            <a:br>
              <a:rPr lang="it-IT" dirty="0"/>
            </a:br>
            <a:r>
              <a:rPr lang="it-IT" dirty="0"/>
              <a:t>- </a:t>
            </a:r>
            <a:r>
              <a:rPr lang="it-IT" dirty="0" err="1">
                <a:hlinkClick r:id="rId7"/>
              </a:rPr>
              <a:t>scikit-learn</a:t>
            </a:r>
            <a:br>
              <a:rPr lang="it-IT" dirty="0"/>
            </a:br>
            <a:r>
              <a:rPr lang="it-IT" dirty="0"/>
              <a:t>- </a:t>
            </a:r>
            <a:r>
              <a:rPr lang="it-IT" dirty="0" err="1">
                <a:hlinkClick r:id="rId8"/>
              </a:rPr>
              <a:t>python_speech_features</a:t>
            </a:r>
            <a:endParaRPr lang="it-IT" dirty="0"/>
          </a:p>
        </p:txBody>
      </p:sp>
    </p:spTree>
    <p:extLst>
      <p:ext uri="{BB962C8B-B14F-4D97-AF65-F5344CB8AC3E}">
        <p14:creationId xmlns:p14="http://schemas.microsoft.com/office/powerpoint/2010/main" val="407030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3D7D3A95-3CBC-4392-B064-EF8A51022D43}"/>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l="6973" r="4138"/>
          <a:stretch/>
        </p:blipFill>
        <p:spPr bwMode="auto">
          <a:xfrm>
            <a:off x="-1578" y="-5316"/>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8DACE8-6343-4D38-B953-02A55A8A707E}"/>
              </a:ext>
            </a:extLst>
          </p:cNvPr>
          <p:cNvSpPr>
            <a:spLocks noGrp="1"/>
          </p:cNvSpPr>
          <p:nvPr>
            <p:ph type="title"/>
          </p:nvPr>
        </p:nvSpPr>
        <p:spPr>
          <a:xfrm>
            <a:off x="1141413" y="609600"/>
            <a:ext cx="9905998" cy="1905000"/>
          </a:xfrm>
        </p:spPr>
        <p:txBody>
          <a:bodyPr>
            <a:normAutofit/>
          </a:bodyPr>
          <a:lstStyle/>
          <a:p>
            <a:r>
              <a:rPr lang="en-US" b="1"/>
              <a:t>dataset</a:t>
            </a:r>
            <a:endParaRPr lang="en-US" b="1" dirty="0"/>
          </a:p>
        </p:txBody>
      </p:sp>
      <p:sp>
        <p:nvSpPr>
          <p:cNvPr id="3" name="Content Placeholder 2">
            <a:extLst>
              <a:ext uri="{FF2B5EF4-FFF2-40B4-BE49-F238E27FC236}">
                <a16:creationId xmlns:a16="http://schemas.microsoft.com/office/drawing/2014/main" id="{E5BFEA84-BC67-49D3-9057-FD8161D2F6CD}"/>
              </a:ext>
            </a:extLst>
          </p:cNvPr>
          <p:cNvSpPr>
            <a:spLocks noGrp="1"/>
          </p:cNvSpPr>
          <p:nvPr>
            <p:ph idx="1"/>
          </p:nvPr>
        </p:nvSpPr>
        <p:spPr>
          <a:xfrm>
            <a:off x="429032" y="2168146"/>
            <a:ext cx="5280652" cy="3106480"/>
          </a:xfrm>
        </p:spPr>
        <p:txBody>
          <a:bodyPr>
            <a:normAutofit fontScale="92500" lnSpcReduction="10000"/>
          </a:bodyPr>
          <a:lstStyle/>
          <a:p>
            <a:r>
              <a:rPr lang="it-IT" b="1" dirty="0"/>
              <a:t>Il progetto preesistente fa uso di un dataset fornito da voxforge.org
È formato da un totale di 220 parlatori con ciascuno 10 file audio in formato Wav, con una frequenza di campionamento a 48khz in 16 bit, monocanale.
Le voci che formano il dataset sono di persone di sesso maschile parlanti lingua inglese, ma un futuro sviluppo porterà alla modifica del dataset ad un più eterogeneo.</a:t>
            </a:r>
          </a:p>
          <a:p>
            <a:endParaRPr lang="en-US" dirty="0"/>
          </a:p>
        </p:txBody>
      </p:sp>
      <p:pic>
        <p:nvPicPr>
          <p:cNvPr id="18" name="Immagine 17">
            <a:extLst>
              <a:ext uri="{FF2B5EF4-FFF2-40B4-BE49-F238E27FC236}">
                <a16:creationId xmlns:a16="http://schemas.microsoft.com/office/drawing/2014/main" id="{099EA903-2C77-4EED-8179-46552F51AB34}"/>
              </a:ext>
            </a:extLst>
          </p:cNvPr>
          <p:cNvPicPr>
            <a:picLocks noChangeAspect="1"/>
          </p:cNvPicPr>
          <p:nvPr/>
        </p:nvPicPr>
        <p:blipFill>
          <a:blip r:embed="rId5"/>
          <a:stretch>
            <a:fillRect/>
          </a:stretch>
        </p:blipFill>
        <p:spPr>
          <a:xfrm>
            <a:off x="6304677" y="-5316"/>
            <a:ext cx="5768996" cy="3369392"/>
          </a:xfrm>
          <a:prstGeom prst="rect">
            <a:avLst/>
          </a:prstGeom>
        </p:spPr>
      </p:pic>
      <p:pic>
        <p:nvPicPr>
          <p:cNvPr id="20" name="Immagine 19" descr="Immagine che contiene testo, cielo&#10;&#10;Descrizione generata automaticamente">
            <a:extLst>
              <a:ext uri="{FF2B5EF4-FFF2-40B4-BE49-F238E27FC236}">
                <a16:creationId xmlns:a16="http://schemas.microsoft.com/office/drawing/2014/main" id="{EF50A48F-F4EB-4024-9A75-383022A73A0E}"/>
              </a:ext>
            </a:extLst>
          </p:cNvPr>
          <p:cNvPicPr>
            <a:picLocks noChangeAspect="1"/>
          </p:cNvPicPr>
          <p:nvPr/>
        </p:nvPicPr>
        <p:blipFill>
          <a:blip r:embed="rId6"/>
          <a:stretch>
            <a:fillRect/>
          </a:stretch>
        </p:blipFill>
        <p:spPr>
          <a:xfrm>
            <a:off x="6304677" y="3407294"/>
            <a:ext cx="5768996" cy="3412804"/>
          </a:xfrm>
          <a:prstGeom prst="rect">
            <a:avLst/>
          </a:prstGeom>
        </p:spPr>
      </p:pic>
    </p:spTree>
    <p:extLst>
      <p:ext uri="{BB962C8B-B14F-4D97-AF65-F5344CB8AC3E}">
        <p14:creationId xmlns:p14="http://schemas.microsoft.com/office/powerpoint/2010/main" val="298752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C3D18B5-6F45-4B46-8BA1-62EE510B6A45}"/>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68712"/>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98AD528C-8CD0-48CF-848B-FB3DBFDEE9D8}"/>
              </a:ext>
            </a:extLst>
          </p:cNvPr>
          <p:cNvSpPr>
            <a:spLocks noGrp="1"/>
          </p:cNvSpPr>
          <p:nvPr>
            <p:ph type="title"/>
          </p:nvPr>
        </p:nvSpPr>
        <p:spPr/>
        <p:txBody>
          <a:bodyPr/>
          <a:lstStyle/>
          <a:p>
            <a:r>
              <a:rPr lang="it-IT" b="1" dirty="0"/>
              <a:t>Dataset </a:t>
            </a:r>
          </a:p>
        </p:txBody>
      </p:sp>
      <p:sp>
        <p:nvSpPr>
          <p:cNvPr id="3" name="Segnaposto contenuto 2">
            <a:extLst>
              <a:ext uri="{FF2B5EF4-FFF2-40B4-BE49-F238E27FC236}">
                <a16:creationId xmlns:a16="http://schemas.microsoft.com/office/drawing/2014/main" id="{82E0744A-6F62-41CF-86CE-6232218A3FCD}"/>
              </a:ext>
            </a:extLst>
          </p:cNvPr>
          <p:cNvSpPr>
            <a:spLocks noGrp="1"/>
          </p:cNvSpPr>
          <p:nvPr>
            <p:ph idx="1"/>
          </p:nvPr>
        </p:nvSpPr>
        <p:spPr>
          <a:xfrm>
            <a:off x="1141412" y="1913860"/>
            <a:ext cx="6067461" cy="3965945"/>
          </a:xfrm>
        </p:spPr>
        <p:txBody>
          <a:bodyPr/>
          <a:lstStyle/>
          <a:p>
            <a:r>
              <a:rPr lang="it-IT" b="1" dirty="0">
                <a:effectLst>
                  <a:glow rad="38100">
                    <a:schemeClr val="bg1">
                      <a:lumMod val="50000"/>
                      <a:lumOff val="50000"/>
                      <a:alpha val="20000"/>
                    </a:schemeClr>
                  </a:glow>
                </a:effectLst>
              </a:rPr>
              <a:t>Un secondo dataset viene fornito sempre da voxforge.org</a:t>
            </a:r>
          </a:p>
          <a:p>
            <a:r>
              <a:rPr lang="it-IT" b="1" dirty="0">
                <a:effectLst>
                  <a:glow rad="38100">
                    <a:schemeClr val="bg1">
                      <a:lumMod val="50000"/>
                      <a:lumOff val="50000"/>
                      <a:alpha val="20000"/>
                    </a:schemeClr>
                  </a:glow>
                </a:effectLst>
              </a:rPr>
              <a:t>È formato da un totale di 10 parlatori e ,come il precedente, con ciascuno 10 file audio in formato Wav, con una frequenza di campionamento a 48khz in 16 bit, monocanale. </a:t>
            </a:r>
          </a:p>
          <a:p>
            <a:r>
              <a:rPr lang="it-IT" b="1" dirty="0">
                <a:effectLst>
                  <a:glow rad="38100">
                    <a:schemeClr val="bg1">
                      <a:lumMod val="50000"/>
                      <a:lumOff val="50000"/>
                      <a:alpha val="20000"/>
                    </a:schemeClr>
                  </a:glow>
                </a:effectLst>
              </a:rPr>
              <a:t>Sono presenti parlatori di entrambi i sessi parlanti lingua italiana,</a:t>
            </a:r>
            <a:br>
              <a:rPr lang="it-IT" b="1" dirty="0">
                <a:effectLst>
                  <a:glow rad="38100">
                    <a:schemeClr val="bg1">
                      <a:lumMod val="50000"/>
                      <a:lumOff val="50000"/>
                      <a:alpha val="20000"/>
                    </a:schemeClr>
                  </a:glow>
                </a:effectLst>
              </a:rPr>
            </a:br>
            <a:r>
              <a:rPr lang="it-IT" b="1" dirty="0">
                <a:effectLst>
                  <a:glow rad="38100">
                    <a:schemeClr val="bg1">
                      <a:lumMod val="50000"/>
                      <a:lumOff val="50000"/>
                      <a:alpha val="20000"/>
                    </a:schemeClr>
                  </a:glow>
                </a:effectLst>
              </a:rPr>
              <a:t>provenienza regionale ignota</a:t>
            </a:r>
          </a:p>
        </p:txBody>
      </p:sp>
      <p:graphicFrame>
        <p:nvGraphicFramePr>
          <p:cNvPr id="6" name="Grafico 5">
            <a:extLst>
              <a:ext uri="{FF2B5EF4-FFF2-40B4-BE49-F238E27FC236}">
                <a16:creationId xmlns:a16="http://schemas.microsoft.com/office/drawing/2014/main" id="{415C8030-A832-437F-8778-2A3F570305FA}"/>
              </a:ext>
            </a:extLst>
          </p:cNvPr>
          <p:cNvGraphicFramePr/>
          <p:nvPr>
            <p:extLst>
              <p:ext uri="{D42A27DB-BD31-4B8C-83A1-F6EECF244321}">
                <p14:modId xmlns:p14="http://schemas.microsoft.com/office/powerpoint/2010/main" val="1568768622"/>
              </p:ext>
            </p:extLst>
          </p:nvPr>
        </p:nvGraphicFramePr>
        <p:xfrm>
          <a:off x="7570382" y="2953676"/>
          <a:ext cx="3959354" cy="34759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05809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8D91-2EF6-4AF0-A7EB-941E9690FACA}"/>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Open point</a:t>
            </a:r>
            <a:endParaRPr lang="en-US" dirty="0"/>
          </a:p>
        </p:txBody>
      </p:sp>
      <p:sp>
        <p:nvSpPr>
          <p:cNvPr id="3" name="Content Placeholder 2">
            <a:extLst>
              <a:ext uri="{FF2B5EF4-FFF2-40B4-BE49-F238E27FC236}">
                <a16:creationId xmlns:a16="http://schemas.microsoft.com/office/drawing/2014/main" id="{4FACE9E4-022F-4EF4-880D-598587B3CA7E}"/>
              </a:ext>
            </a:extLst>
          </p:cNvPr>
          <p:cNvSpPr>
            <a:spLocks noGrp="1"/>
          </p:cNvSpPr>
          <p:nvPr>
            <p:ph idx="1"/>
          </p:nvPr>
        </p:nvSpPr>
        <p:spPr/>
        <p:txBody>
          <a:bodyPr/>
          <a:lstStyle/>
          <a:p>
            <a:r>
              <a:rPr lang="it-IT" dirty="0">
                <a:effectLst>
                  <a:glow rad="38100">
                    <a:prstClr val="black">
                      <a:lumMod val="50000"/>
                      <a:lumOff val="50000"/>
                      <a:alpha val="20000"/>
                    </a:prstClr>
                  </a:glow>
                </a:effectLst>
              </a:rPr>
              <a:t>Massimizzare l’affidabilità dei modelli con tuning di iper parametri e miglioramento dell’estrazione delle feature
Aggiungere una soglia di </a:t>
            </a:r>
            <a:r>
              <a:rPr lang="it-IT" dirty="0" err="1">
                <a:effectLst>
                  <a:glow rad="38100">
                    <a:prstClr val="black">
                      <a:lumMod val="50000"/>
                      <a:lumOff val="50000"/>
                      <a:alpha val="20000"/>
                    </a:prstClr>
                  </a:glow>
                </a:effectLst>
              </a:rPr>
              <a:t>affidabiilità</a:t>
            </a:r>
            <a:r>
              <a:rPr lang="it-IT" dirty="0">
                <a:effectLst>
                  <a:glow rad="38100">
                    <a:prstClr val="black">
                      <a:lumMod val="50000"/>
                      <a:lumOff val="50000"/>
                      <a:alpha val="20000"/>
                    </a:prstClr>
                  </a:glow>
                </a:effectLst>
              </a:rPr>
              <a:t> per permettere anche la speaker </a:t>
            </a:r>
            <a:r>
              <a:rPr lang="it-IT" dirty="0" err="1">
                <a:effectLst>
                  <a:glow rad="38100">
                    <a:prstClr val="black">
                      <a:lumMod val="50000"/>
                      <a:lumOff val="50000"/>
                      <a:alpha val="20000"/>
                    </a:prstClr>
                  </a:glow>
                </a:effectLst>
              </a:rPr>
              <a:t>verification</a:t>
            </a:r>
            <a:r>
              <a:rPr lang="it-IT" dirty="0">
                <a:effectLst>
                  <a:glow rad="38100">
                    <a:prstClr val="black">
                      <a:lumMod val="50000"/>
                      <a:lumOff val="50000"/>
                      <a:alpha val="20000"/>
                    </a:prstClr>
                  </a:glow>
                </a:effectLst>
              </a:rPr>
              <a:t> in seguito all’identificazione
Creare od utilizzare un dataset in lingua italiana</a:t>
            </a:r>
            <a:endParaRPr lang="en-US" dirty="0">
              <a:effectLst>
                <a:glow rad="38100">
                  <a:prstClr val="black">
                    <a:lumMod val="50000"/>
                    <a:lumOff val="50000"/>
                    <a:alpha val="20000"/>
                  </a:prstClr>
                </a:glow>
              </a:effectLst>
            </a:endParaRPr>
          </a:p>
        </p:txBody>
      </p:sp>
    </p:spTree>
    <p:extLst>
      <p:ext uri="{BB962C8B-B14F-4D97-AF65-F5344CB8AC3E}">
        <p14:creationId xmlns:p14="http://schemas.microsoft.com/office/powerpoint/2010/main" val="110374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70EDA7-1F25-4772-9771-2300E44218B8}"/>
              </a:ext>
            </a:extLst>
          </p:cNvPr>
          <p:cNvSpPr>
            <a:spLocks noGrp="1"/>
          </p:cNvSpPr>
          <p:nvPr>
            <p:ph type="title"/>
          </p:nvPr>
        </p:nvSpPr>
        <p:spPr>
          <a:xfrm>
            <a:off x="1141413" y="609600"/>
            <a:ext cx="9905998" cy="1173480"/>
          </a:xfrm>
        </p:spPr>
        <p:txBody>
          <a:bodyPr>
            <a:normAutofit/>
          </a:bodyPr>
          <a:lstStyle/>
          <a:p>
            <a:pPr algn="ctr"/>
            <a:r>
              <a:rPr lang="it-IT" dirty="0">
                <a:effectLst>
                  <a:glow rad="38100">
                    <a:prstClr val="black">
                      <a:lumMod val="65000"/>
                      <a:lumOff val="35000"/>
                      <a:alpha val="40000"/>
                    </a:prstClr>
                  </a:glow>
                  <a:outerShdw blurRad="28575" dist="38100" dir="14040000" algn="tl" rotWithShape="0">
                    <a:srgbClr val="000000">
                      <a:alpha val="25000"/>
                    </a:srgbClr>
                  </a:outerShdw>
                </a:effectLst>
              </a:rPr>
              <a:t>Obiettivi</a:t>
            </a:r>
            <a:endParaRPr lang="it-IT" dirty="0"/>
          </a:p>
        </p:txBody>
      </p:sp>
      <p:sp>
        <p:nvSpPr>
          <p:cNvPr id="3" name="Content Placeholder 2">
            <a:extLst>
              <a:ext uri="{FF2B5EF4-FFF2-40B4-BE49-F238E27FC236}">
                <a16:creationId xmlns:a16="http://schemas.microsoft.com/office/drawing/2014/main" id="{EED73C6E-90E9-4CBB-8A7C-11FF43A837A0}"/>
              </a:ext>
            </a:extLst>
          </p:cNvPr>
          <p:cNvSpPr>
            <a:spLocks noGrp="1"/>
          </p:cNvSpPr>
          <p:nvPr>
            <p:ph idx="1"/>
          </p:nvPr>
        </p:nvSpPr>
        <p:spPr>
          <a:xfrm>
            <a:off x="1141413" y="2666999"/>
            <a:ext cx="9905998" cy="3124201"/>
          </a:xfrm>
        </p:spPr>
        <p:txBody>
          <a:bodyPr>
            <a:normAutofit/>
          </a:bodyPr>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Comparazione e ottimizzazione dell'attuale stato dell'arte sulla speaker verification, su più modelli di machine learning e misurarne le performance</a:t>
            </a:r>
          </a:p>
          <a:p>
            <a:pPr>
              <a:buClr>
                <a:srgbClr val="FFFFFF"/>
              </a:buCl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Valutazione sulla possibilità di un utilizzo di questa tecnologia in ambito probatorio</a:t>
            </a:r>
          </a:p>
        </p:txBody>
      </p:sp>
    </p:spTree>
    <p:extLst>
      <p:ext uri="{BB962C8B-B14F-4D97-AF65-F5344CB8AC3E}">
        <p14:creationId xmlns:p14="http://schemas.microsoft.com/office/powerpoint/2010/main" val="342401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7CF69A-9B72-41DD-A486-77456919ECE6}"/>
              </a:ext>
            </a:extLst>
          </p:cNvPr>
          <p:cNvSpPr>
            <a:spLocks noGrp="1"/>
          </p:cNvSpPr>
          <p:nvPr>
            <p:ph type="title"/>
          </p:nvPr>
        </p:nvSpPr>
        <p:spPr>
          <a:xfrm>
            <a:off x="962022" y="643467"/>
            <a:ext cx="4340023" cy="5571064"/>
          </a:xfrm>
        </p:spPr>
        <p:txBody>
          <a:bodyPr anchor="ctr">
            <a:normAutofit/>
          </a:bodyPr>
          <a:lstStyle/>
          <a:p>
            <a:r>
              <a:rPr lang="en-US" sz="4100">
                <a:effectLst>
                  <a:glow rad="38100">
                    <a:prstClr val="black">
                      <a:lumMod val="65000"/>
                      <a:lumOff val="35000"/>
                      <a:alpha val="40000"/>
                    </a:prstClr>
                  </a:glow>
                  <a:outerShdw blurRad="28575" dist="38100" dir="14040000" algn="tl" rotWithShape="0">
                    <a:srgbClr val="000000">
                      <a:alpha val="25000"/>
                    </a:srgbClr>
                  </a:outerShdw>
                </a:effectLst>
              </a:rPr>
              <a:t>Waypoint</a:t>
            </a:r>
            <a:endParaRPr lang="en-US" sz="4100" dirty="0"/>
          </a:p>
        </p:txBody>
      </p:sp>
      <p:sp>
        <p:nvSpPr>
          <p:cNvPr id="3" name="Content Placeholder 2">
            <a:extLst>
              <a:ext uri="{FF2B5EF4-FFF2-40B4-BE49-F238E27FC236}">
                <a16:creationId xmlns:a16="http://schemas.microsoft.com/office/drawing/2014/main" id="{1A43741E-37C6-4674-AC93-FA5F68346E4D}"/>
              </a:ext>
            </a:extLst>
          </p:cNvPr>
          <p:cNvSpPr>
            <a:spLocks noGrp="1"/>
          </p:cNvSpPr>
          <p:nvPr>
            <p:ph idx="1"/>
          </p:nvPr>
        </p:nvSpPr>
        <p:spPr>
          <a:xfrm>
            <a:off x="6708499" y="643467"/>
            <a:ext cx="4521480" cy="5571064"/>
          </a:xfrm>
        </p:spPr>
        <p:txBody>
          <a:bodyPr>
            <a:normAutofit/>
          </a:bodyPr>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Studio dell'attuale stato dell'arte sull'argomento </a:t>
            </a:r>
          </a:p>
          <a:p>
            <a:r>
              <a:rPr lang="it-IT" dirty="0">
                <a:effectLst>
                  <a:glow rad="38100">
                    <a:prstClr val="black">
                      <a:lumMod val="50000"/>
                      <a:lumOff val="50000"/>
                      <a:alpha val="20000"/>
                    </a:prstClr>
                  </a:glow>
                  <a:outerShdw blurRad="44450" dist="12700" dir="13860000" algn="tl" rotWithShape="0">
                    <a:srgbClr val="000000">
                      <a:alpha val="20000"/>
                    </a:srgbClr>
                  </a:outerShdw>
                </a:effectLst>
              </a:rPr>
              <a:t>Estrazione delle feature basato su MFCC</a:t>
            </a:r>
          </a:p>
          <a:p>
            <a:pPr>
              <a:buClr>
                <a:srgbClr val="FFFFFF"/>
              </a:buCl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Studio e scelta dei modelli di machine learning:</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K-NN</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SVM</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GMM</a:t>
            </a:r>
          </a:p>
          <a:p>
            <a:pPr marL="0" indent="0">
              <a:buClr>
                <a:srgbClr val="FFFFFF"/>
              </a:buClr>
              <a:buNone/>
            </a:pP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Sistemi di riduzioni del rumore ed altre ottimizzazioni</a:t>
            </a:r>
          </a:p>
        </p:txBody>
      </p:sp>
      <p:pic>
        <p:nvPicPr>
          <p:cNvPr id="5" name="Elemento grafico 4" descr="Segno di spunta con riempimento a tinta unita">
            <a:extLst>
              <a:ext uri="{FF2B5EF4-FFF2-40B4-BE49-F238E27FC236}">
                <a16:creationId xmlns:a16="http://schemas.microsoft.com/office/drawing/2014/main" id="{3C0C8E0E-1551-4FE4-9B20-498B0B46B0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9239" y="1687398"/>
            <a:ext cx="396240" cy="396240"/>
          </a:xfrm>
          <a:prstGeom prst="rect">
            <a:avLst/>
          </a:prstGeom>
        </p:spPr>
      </p:pic>
      <p:pic>
        <p:nvPicPr>
          <p:cNvPr id="6" name="Immagine 5">
            <a:extLst>
              <a:ext uri="{FF2B5EF4-FFF2-40B4-BE49-F238E27FC236}">
                <a16:creationId xmlns:a16="http://schemas.microsoft.com/office/drawing/2014/main" id="{14EE2851-832E-4344-A95F-4D421F847780}"/>
              </a:ext>
            </a:extLst>
          </p:cNvPr>
          <p:cNvPicPr>
            <a:picLocks noChangeAspect="1"/>
          </p:cNvPicPr>
          <p:nvPr/>
        </p:nvPicPr>
        <p:blipFill>
          <a:blip r:embed="rId5"/>
          <a:stretch>
            <a:fillRect/>
          </a:stretch>
        </p:blipFill>
        <p:spPr>
          <a:xfrm>
            <a:off x="8168572" y="3428999"/>
            <a:ext cx="396274" cy="396274"/>
          </a:xfrm>
          <a:prstGeom prst="rect">
            <a:avLst/>
          </a:prstGeom>
        </p:spPr>
      </p:pic>
      <p:pic>
        <p:nvPicPr>
          <p:cNvPr id="11" name="Elemento grafico 10" descr="Segno di spunta con riempimento a tinta unita">
            <a:extLst>
              <a:ext uri="{FF2B5EF4-FFF2-40B4-BE49-F238E27FC236}">
                <a16:creationId xmlns:a16="http://schemas.microsoft.com/office/drawing/2014/main" id="{5A4953A4-C316-40DD-852E-10C5FDF48D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94642" y="4072500"/>
            <a:ext cx="396240" cy="396240"/>
          </a:xfrm>
          <a:prstGeom prst="rect">
            <a:avLst/>
          </a:prstGeom>
        </p:spPr>
      </p:pic>
      <p:pic>
        <p:nvPicPr>
          <p:cNvPr id="13" name="Elemento grafico 12" descr="Segno di spunta con riempimento a tinta unita">
            <a:extLst>
              <a:ext uri="{FF2B5EF4-FFF2-40B4-BE49-F238E27FC236}">
                <a16:creationId xmlns:a16="http://schemas.microsoft.com/office/drawing/2014/main" id="{AE0E3EE6-05C1-4016-BD26-6B5B4D01C7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8606" y="3750767"/>
            <a:ext cx="396240" cy="396240"/>
          </a:xfrm>
          <a:prstGeom prst="rect">
            <a:avLst/>
          </a:prstGeom>
        </p:spPr>
      </p:pic>
    </p:spTree>
    <p:extLst>
      <p:ext uri="{BB962C8B-B14F-4D97-AF65-F5344CB8AC3E}">
        <p14:creationId xmlns:p14="http://schemas.microsoft.com/office/powerpoint/2010/main" val="55248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51538E-9003-4C36-B2B3-5592930B7A7D}"/>
              </a:ext>
            </a:extLst>
          </p:cNvPr>
          <p:cNvSpPr>
            <a:spLocks noGrp="1"/>
          </p:cNvSpPr>
          <p:nvPr>
            <p:ph type="title"/>
          </p:nvPr>
        </p:nvSpPr>
        <p:spPr>
          <a:xfrm>
            <a:off x="1141413" y="643467"/>
            <a:ext cx="7696199" cy="1079989"/>
          </a:xfrm>
        </p:spPr>
        <p:txBody>
          <a:bodyPr>
            <a:normAutofit/>
          </a:bodyPr>
          <a:lstStyle/>
          <a:p>
            <a:r>
              <a:rPr lang="it-IT" sz="2400" dirty="0">
                <a:effectLst>
                  <a:glow rad="38100">
                    <a:prstClr val="black">
                      <a:lumMod val="50000"/>
                      <a:lumOff val="50000"/>
                      <a:alpha val="20000"/>
                    </a:prstClr>
                  </a:glow>
                  <a:outerShdw blurRad="44450" dist="12700" dir="13860000" algn="tl" rotWithShape="0">
                    <a:srgbClr val="000000">
                      <a:alpha val="20000"/>
                    </a:srgbClr>
                  </a:outerShdw>
                </a:effectLst>
              </a:rPr>
              <a:t>Studio dell'attuale stato dell'arte sull'argomento </a:t>
            </a:r>
          </a:p>
        </p:txBody>
      </p:sp>
      <p:sp>
        <p:nvSpPr>
          <p:cNvPr id="3" name="Content Placeholder 2">
            <a:extLst>
              <a:ext uri="{FF2B5EF4-FFF2-40B4-BE49-F238E27FC236}">
                <a16:creationId xmlns:a16="http://schemas.microsoft.com/office/drawing/2014/main" id="{B4BF1F84-850F-44CD-A027-2F49845EF602}"/>
              </a:ext>
            </a:extLst>
          </p:cNvPr>
          <p:cNvSpPr>
            <a:spLocks noGrp="1"/>
          </p:cNvSpPr>
          <p:nvPr>
            <p:ph idx="1"/>
          </p:nvPr>
        </p:nvSpPr>
        <p:spPr>
          <a:xfrm>
            <a:off x="573439" y="2053062"/>
            <a:ext cx="6854883" cy="4571014"/>
          </a:xfrm>
        </p:spPr>
        <p:txBody>
          <a:bodyPr>
            <a:normAutofit/>
          </a:bodyPr>
          <a:lstStyle/>
          <a:p>
            <a:pPr marL="0" indent="0">
              <a:buNone/>
            </a:pPr>
            <a:r>
              <a:rPr lang="it-IT" dirty="0">
                <a:effectLst>
                  <a:glow rad="38100">
                    <a:prstClr val="black">
                      <a:lumMod val="50000"/>
                      <a:lumOff val="50000"/>
                      <a:alpha val="20000"/>
                    </a:prstClr>
                  </a:glow>
                  <a:outerShdw blurRad="44450" dist="12700" dir="13860000" algn="tl" rotWithShape="0">
                    <a:srgbClr val="000000">
                      <a:alpha val="20000"/>
                    </a:srgbClr>
                  </a:outerShdw>
                </a:effectLst>
              </a:rPr>
              <a:t>- utilizzo di modelli a mistura gaussiana (GMM) o di classificatori come la Support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vector</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machine (SVM)</a:t>
            </a:r>
          </a:p>
          <a:p>
            <a:pPr>
              <a:buFontTx/>
              <a:buChar cha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adozione di una rappresentazione delle feature con coefficienti spettrali Mel o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MFCCs</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in quanto rappresentazione più simile alla percezione umana</a:t>
            </a:r>
          </a:p>
          <a:p>
            <a:pPr>
              <a:buFontTx/>
              <a:buChar cha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Vari metodi di manipolazione dell’audio come la segmentazione,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noise-reduction</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endpoint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detection</a:t>
            </a:r>
            <a:r>
              <a:rPr lang="it-IT" dirty="0">
                <a:effectLst>
                  <a:glow rad="38100">
                    <a:prstClr val="black">
                      <a:lumMod val="50000"/>
                      <a:lumOff val="50000"/>
                      <a:alpha val="20000"/>
                    </a:prstClr>
                  </a:glow>
                  <a:outerShdw blurRad="44450" dist="12700" dir="13860000" algn="tl" rotWithShape="0">
                    <a:srgbClr val="000000">
                      <a:alpha val="20000"/>
                    </a:srgbClr>
                  </a:outerShdw>
                </a:effectLst>
              </a:rPr>
              <a:t>…</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11" name="Immagine 10" descr="Immagine che contiene tavolo&#10;&#10;Descrizione generata automaticamente">
            <a:extLst>
              <a:ext uri="{FF2B5EF4-FFF2-40B4-BE49-F238E27FC236}">
                <a16:creationId xmlns:a16="http://schemas.microsoft.com/office/drawing/2014/main" id="{70884154-DF38-4DDB-B642-EB3CD43DC48D}"/>
              </a:ext>
            </a:extLst>
          </p:cNvPr>
          <p:cNvPicPr>
            <a:picLocks noChangeAspect="1"/>
          </p:cNvPicPr>
          <p:nvPr/>
        </p:nvPicPr>
        <p:blipFill>
          <a:blip r:embed="rId3"/>
          <a:stretch>
            <a:fillRect/>
          </a:stretch>
        </p:blipFill>
        <p:spPr>
          <a:xfrm>
            <a:off x="7879170" y="1384750"/>
            <a:ext cx="3861981" cy="4689835"/>
          </a:xfrm>
          <a:prstGeom prst="rect">
            <a:avLst/>
          </a:prstGeom>
        </p:spPr>
      </p:pic>
    </p:spTree>
    <p:extLst>
      <p:ext uri="{BB962C8B-B14F-4D97-AF65-F5344CB8AC3E}">
        <p14:creationId xmlns:p14="http://schemas.microsoft.com/office/powerpoint/2010/main" val="228028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309DD-CC88-4042-9C41-6964D3832DC8}"/>
              </a:ext>
            </a:extLst>
          </p:cNvPr>
          <p:cNvSpPr>
            <a:spLocks noGrp="1"/>
          </p:cNvSpPr>
          <p:nvPr>
            <p:ph type="title"/>
          </p:nvPr>
        </p:nvSpPr>
        <p:spPr>
          <a:xfrm>
            <a:off x="1141413" y="643467"/>
            <a:ext cx="7696199" cy="1079989"/>
          </a:xfrm>
        </p:spPr>
        <p:txBody>
          <a:bodyPr>
            <a:normAutofit fontScale="90000"/>
          </a:bodyPr>
          <a:lstStyle/>
          <a:p>
            <a:r>
              <a:rPr lang="en-US" sz="3600">
                <a:effectLst>
                  <a:glow rad="38100">
                    <a:prstClr val="black">
                      <a:lumMod val="65000"/>
                      <a:lumOff val="35000"/>
                      <a:alpha val="40000"/>
                    </a:prstClr>
                  </a:glow>
                  <a:outerShdw blurRad="28575" dist="38100" dir="14040000" algn="tl" rotWithShape="0">
                    <a:srgbClr val="000000">
                      <a:alpha val="25000"/>
                    </a:srgbClr>
                  </a:outerShdw>
                </a:effectLst>
              </a:rPr>
              <a:t>Articoli salienti
</a:t>
            </a:r>
            <a:endParaRPr lang="en-US" sz="3600" dirty="0"/>
          </a:p>
        </p:txBody>
      </p:sp>
      <p:sp>
        <p:nvSpPr>
          <p:cNvPr id="3" name="Content Placeholder 2">
            <a:extLst>
              <a:ext uri="{FF2B5EF4-FFF2-40B4-BE49-F238E27FC236}">
                <a16:creationId xmlns:a16="http://schemas.microsoft.com/office/drawing/2014/main" id="{F1636901-D28A-4B44-A8A0-A1C60F089AFC}"/>
              </a:ext>
            </a:extLst>
          </p:cNvPr>
          <p:cNvSpPr>
            <a:spLocks noGrp="1"/>
          </p:cNvSpPr>
          <p:nvPr>
            <p:ph idx="1"/>
          </p:nvPr>
        </p:nvSpPr>
        <p:spPr>
          <a:xfrm>
            <a:off x="518475" y="2374794"/>
            <a:ext cx="8795208" cy="3839739"/>
          </a:xfrm>
        </p:spPr>
        <p:txBody>
          <a:bodyPr>
            <a:normAutofit/>
          </a:bodyPr>
          <a:lstStyle/>
          <a:p>
            <a:pPr>
              <a:lnSpc>
                <a:spcPct val="90000"/>
              </a:lnSpc>
            </a:pPr>
            <a:r>
              <a:rPr lang="en-US" sz="1600" dirty="0">
                <a:hlinkClick r:id="rId3"/>
              </a:rPr>
              <a:t>A review on speaker recognition: Technology and challenges</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3"/>
              </a:rPr>
              <a:t> </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(2021)</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Compendio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sulla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speaker recognition e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su</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le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principali</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tecniche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di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implementazione</a:t>
            </a: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t>Speaker identification through artificial intelligence techniques:</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b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t>A comprehensive review and research challenges</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(2021)</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endPar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5"/>
            </a:endParaRPr>
          </a:p>
          <a:p>
            <a:pPr>
              <a:lnSpc>
                <a:spcPct val="90000"/>
              </a:lnSpc>
            </a:pPr>
            <a:r>
              <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5"/>
              </a:rPr>
              <a:t>Sistemi di interazione vocale per la domotica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( 2017 - download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automatico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capitolo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4.”Speaker Identification”</a:t>
            </a:r>
          </a:p>
          <a:p>
            <a:pPr>
              <a:lnSpc>
                <a:spcPct val="90000"/>
              </a:lnSpc>
            </a:pPr>
            <a:r>
              <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6"/>
              </a:rPr>
              <a:t>Analisi vocale per il riconoscimento dell'identità del parlatore.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(2015)</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7"/>
              </a:rPr>
              <a:t>Smart Home Security Solutions using Facial Authentication and Speaker Recognition through Artificial Neural </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(2021)</a:t>
            </a:r>
          </a:p>
          <a:p>
            <a:pPr>
              <a:lnSpc>
                <a:spcPct val="90000"/>
              </a:lnSpc>
            </a:pP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5" name="Immagine 4">
            <a:hlinkClick r:id="rId8"/>
            <a:extLst>
              <a:ext uri="{FF2B5EF4-FFF2-40B4-BE49-F238E27FC236}">
                <a16:creationId xmlns:a16="http://schemas.microsoft.com/office/drawing/2014/main" id="{13BE9F6B-75D1-4D04-BE53-0B67AC1BC4FE}"/>
              </a:ext>
            </a:extLst>
          </p:cNvPr>
          <p:cNvPicPr>
            <a:picLocks noChangeAspect="1"/>
          </p:cNvPicPr>
          <p:nvPr/>
        </p:nvPicPr>
        <p:blipFill>
          <a:blip r:embed="rId9"/>
          <a:stretch>
            <a:fillRect/>
          </a:stretch>
        </p:blipFill>
        <p:spPr>
          <a:xfrm>
            <a:off x="9940564" y="2411330"/>
            <a:ext cx="1583703" cy="1583703"/>
          </a:xfrm>
          <a:prstGeom prst="rect">
            <a:avLst/>
          </a:prstGeom>
        </p:spPr>
      </p:pic>
      <p:sp>
        <p:nvSpPr>
          <p:cNvPr id="6" name="CasellaDiTesto 5">
            <a:extLst>
              <a:ext uri="{FF2B5EF4-FFF2-40B4-BE49-F238E27FC236}">
                <a16:creationId xmlns:a16="http://schemas.microsoft.com/office/drawing/2014/main" id="{803E46A1-0F5F-4593-810E-BF3E17DC5DB8}"/>
              </a:ext>
            </a:extLst>
          </p:cNvPr>
          <p:cNvSpPr txBox="1"/>
          <p:nvPr/>
        </p:nvSpPr>
        <p:spPr>
          <a:xfrm>
            <a:off x="9690755" y="4155449"/>
            <a:ext cx="2271859" cy="600164"/>
          </a:xfrm>
          <a:prstGeom prst="rect">
            <a:avLst/>
          </a:prstGeom>
          <a:noFill/>
        </p:spPr>
        <p:txBody>
          <a:bodyPr wrap="square" rtlCol="0">
            <a:spAutoFit/>
          </a:bodyPr>
          <a:lstStyle/>
          <a:p>
            <a:r>
              <a:rPr lang="it-IT" sz="1100" dirty="0"/>
              <a:t>Cliccando sull’icona si aprirà la raccolta completa di tutti gli articoli presi in esame</a:t>
            </a:r>
          </a:p>
        </p:txBody>
      </p:sp>
    </p:spTree>
    <p:extLst>
      <p:ext uri="{BB962C8B-B14F-4D97-AF65-F5344CB8AC3E}">
        <p14:creationId xmlns:p14="http://schemas.microsoft.com/office/powerpoint/2010/main" val="232599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32544C-93F7-445D-8635-3D70E2890772}"/>
              </a:ext>
            </a:extLst>
          </p:cNvPr>
          <p:cNvSpPr>
            <a:spLocks noGrp="1"/>
          </p:cNvSpPr>
          <p:nvPr>
            <p:ph type="title"/>
          </p:nvPr>
        </p:nvSpPr>
        <p:spPr/>
        <p:txBody>
          <a:bodyPr/>
          <a:lstStyle/>
          <a:p>
            <a:r>
              <a:rPr lang="en-US" dirty="0"/>
              <a:t>A review on speaker recognition: Technology and challenges</a:t>
            </a:r>
            <a:endParaRPr lang="it-IT" dirty="0"/>
          </a:p>
        </p:txBody>
      </p:sp>
      <p:pic>
        <p:nvPicPr>
          <p:cNvPr id="5" name="Segnaposto contenuto 4">
            <a:extLst>
              <a:ext uri="{FF2B5EF4-FFF2-40B4-BE49-F238E27FC236}">
                <a16:creationId xmlns:a16="http://schemas.microsoft.com/office/drawing/2014/main" id="{285056D1-8B5B-4E95-A4B1-7863F754E960}"/>
              </a:ext>
            </a:extLst>
          </p:cNvPr>
          <p:cNvPicPr>
            <a:picLocks noGrp="1" noChangeAspect="1"/>
          </p:cNvPicPr>
          <p:nvPr>
            <p:ph idx="1"/>
          </p:nvPr>
        </p:nvPicPr>
        <p:blipFill>
          <a:blip r:embed="rId3"/>
          <a:stretch>
            <a:fillRect/>
          </a:stretch>
        </p:blipFill>
        <p:spPr>
          <a:xfrm>
            <a:off x="9427012" y="304800"/>
            <a:ext cx="2290266" cy="3124200"/>
          </a:xfrm>
        </p:spPr>
      </p:pic>
      <p:sp>
        <p:nvSpPr>
          <p:cNvPr id="6" name="CasellaDiTesto 5">
            <a:extLst>
              <a:ext uri="{FF2B5EF4-FFF2-40B4-BE49-F238E27FC236}">
                <a16:creationId xmlns:a16="http://schemas.microsoft.com/office/drawing/2014/main" id="{FDAC0A89-5EAB-498B-A5D8-9C5DF90FB277}"/>
              </a:ext>
            </a:extLst>
          </p:cNvPr>
          <p:cNvSpPr txBox="1"/>
          <p:nvPr/>
        </p:nvSpPr>
        <p:spPr>
          <a:xfrm>
            <a:off x="638957" y="2555081"/>
            <a:ext cx="6072927" cy="3693319"/>
          </a:xfrm>
          <a:prstGeom prst="rect">
            <a:avLst/>
          </a:prstGeom>
          <a:noFill/>
        </p:spPr>
        <p:txBody>
          <a:bodyPr wrap="square" rtlCol="0">
            <a:spAutoFit/>
          </a:bodyPr>
          <a:lstStyle/>
          <a:p>
            <a:pPr marL="285750" indent="-285750">
              <a:buFont typeface="Arial" panose="020B0604020202020204" pitchFamily="34" charset="0"/>
              <a:buChar char="•"/>
            </a:pPr>
            <a:r>
              <a:rPr lang="it-IT" dirty="0"/>
              <a:t>Perfetto articolo di introduzione all’argomento</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Breve ed esaustiva rappresentazione dello speech processing</a:t>
            </a:r>
            <a:br>
              <a:rPr lang="it-IT" dirty="0"/>
            </a:br>
            <a:endParaRPr lang="it-IT" dirty="0"/>
          </a:p>
          <a:p>
            <a:pPr marL="285750" indent="-285750">
              <a:buFont typeface="Arial" panose="020B0604020202020204" pitchFamily="34" charset="0"/>
              <a:buChar char="•"/>
            </a:pPr>
            <a:r>
              <a:rPr lang="it-IT" dirty="0"/>
              <a:t>Dipanamento puntuale delle differenze tra tutte le sottocategorie dell’argomento</a:t>
            </a:r>
            <a:br>
              <a:rPr lang="it-IT" dirty="0"/>
            </a:br>
            <a:endParaRPr lang="it-IT" dirty="0"/>
          </a:p>
          <a:p>
            <a:pPr marL="285750" indent="-285750">
              <a:buFont typeface="Arial" panose="020B0604020202020204" pitchFamily="34" charset="0"/>
              <a:buChar char="•"/>
            </a:pPr>
            <a:r>
              <a:rPr lang="it-IT" dirty="0"/>
              <a:t>Rappresentazione dell’evoluzione storica delle tecnologie e messa in mostra dei punti forti e deboli di ognuna di loro</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pic>
        <p:nvPicPr>
          <p:cNvPr id="10" name="Immagine 9">
            <a:extLst>
              <a:ext uri="{FF2B5EF4-FFF2-40B4-BE49-F238E27FC236}">
                <a16:creationId xmlns:a16="http://schemas.microsoft.com/office/drawing/2014/main" id="{CCA3EDDF-F61C-46F4-BCEE-A471BC0AC20C}"/>
              </a:ext>
            </a:extLst>
          </p:cNvPr>
          <p:cNvPicPr>
            <a:picLocks noChangeAspect="1"/>
          </p:cNvPicPr>
          <p:nvPr/>
        </p:nvPicPr>
        <p:blipFill>
          <a:blip r:embed="rId4"/>
          <a:stretch>
            <a:fillRect/>
          </a:stretch>
        </p:blipFill>
        <p:spPr>
          <a:xfrm>
            <a:off x="7125356" y="2514600"/>
            <a:ext cx="4761604" cy="4044099"/>
          </a:xfrm>
          <a:prstGeom prst="rect">
            <a:avLst/>
          </a:prstGeom>
        </p:spPr>
      </p:pic>
    </p:spTree>
    <p:extLst>
      <p:ext uri="{BB962C8B-B14F-4D97-AF65-F5344CB8AC3E}">
        <p14:creationId xmlns:p14="http://schemas.microsoft.com/office/powerpoint/2010/main" val="4200310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A54C-BB3C-44FD-9347-873229CA128D}"/>
              </a:ext>
            </a:extLst>
          </p:cNvPr>
          <p:cNvSpPr>
            <a:spLocks noGrp="1"/>
          </p:cNvSpPr>
          <p:nvPr>
            <p:ph type="title"/>
          </p:nvPr>
        </p:nvSpPr>
        <p:spPr>
          <a:xfrm>
            <a:off x="1141413" y="609600"/>
            <a:ext cx="4716462" cy="1905000"/>
          </a:xfrm>
        </p:spPr>
        <p:txBody>
          <a:bodyPr vert="horz" lIns="91440" tIns="45720" rIns="91440" bIns="45720" rtlCol="0" anchor="ctr">
            <a:normAutofit/>
          </a:bodyPr>
          <a:lstStyle/>
          <a:p>
            <a:r>
              <a:rPr lang="en-US"/>
              <a:t>Sistemi di interazione vocale per la domotica</a:t>
            </a:r>
          </a:p>
        </p:txBody>
      </p:sp>
      <p:sp>
        <p:nvSpPr>
          <p:cNvPr id="6" name="CasellaDiTesto 5">
            <a:extLst>
              <a:ext uri="{FF2B5EF4-FFF2-40B4-BE49-F238E27FC236}">
                <a16:creationId xmlns:a16="http://schemas.microsoft.com/office/drawing/2014/main" id="{D337789E-9A04-49DA-902A-AD35CC9007DC}"/>
              </a:ext>
            </a:extLst>
          </p:cNvPr>
          <p:cNvSpPr txBox="1"/>
          <p:nvPr/>
        </p:nvSpPr>
        <p:spPr>
          <a:xfrm>
            <a:off x="1141413" y="2666999"/>
            <a:ext cx="4716462" cy="3124201"/>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tx1"/>
              </a:buClr>
              <a:buSzPct val="100000"/>
              <a:buFont typeface="Arial"/>
              <a:buChar char="•"/>
            </a:pP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Tesi basata sullo sviluppo della tecnologia domotica</a:t>
            </a:r>
          </a:p>
          <a:p>
            <a:pPr marL="285750" indent="-285750">
              <a:lnSpc>
                <a:spcPct val="90000"/>
              </a:lnSpc>
              <a:spcBef>
                <a:spcPct val="20000"/>
              </a:spcBef>
              <a:spcAft>
                <a:spcPts val="600"/>
              </a:spcAft>
              <a:buClr>
                <a:schemeClr val="tx1"/>
              </a:buClr>
              <a:buSzPct val="100000"/>
              <a:buFont typeface="Arial"/>
              <a:buChar char="•"/>
            </a:pP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Approfondito capitolo sulla speaker </a:t>
            </a:r>
            <a:r>
              <a:rPr lang="it-IT" sz="17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identification</a:t>
            </a:r>
            <a:endPar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lnSpc>
                <a:spcPct val="90000"/>
              </a:lnSpc>
              <a:spcBef>
                <a:spcPct val="20000"/>
              </a:spcBef>
              <a:spcAft>
                <a:spcPts val="600"/>
              </a:spcAft>
              <a:buClr>
                <a:schemeClr val="tx1"/>
              </a:buClr>
              <a:buSzPct val="100000"/>
              <a:buFont typeface="Arial"/>
              <a:buChar char="•"/>
            </a:pP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Presentazione e sperimentazione su</a:t>
            </a:r>
            <a:b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r>
              <a:rPr lang="it-IT" sz="17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Karhunen-Loève</a:t>
            </a:r>
            <a:r>
              <a:rPr lang="it-IT" sz="17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it-IT" sz="1700" b="1"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Transform</a:t>
            </a:r>
            <a:r>
              <a:rPr lang="it-IT" sz="17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Discreta </a:t>
            </a: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(DKLT) </a:t>
            </a:r>
          </a:p>
          <a:p>
            <a:pPr marL="285750" indent="-285750">
              <a:lnSpc>
                <a:spcPct val="90000"/>
              </a:lnSpc>
              <a:spcBef>
                <a:spcPct val="20000"/>
              </a:spcBef>
              <a:spcAft>
                <a:spcPts val="600"/>
              </a:spcAft>
              <a:buClr>
                <a:schemeClr val="tx1"/>
              </a:buClr>
              <a:buSzPct val="100000"/>
              <a:buFont typeface="Arial"/>
              <a:buChar char="•"/>
            </a:pP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Analisi sperimentale sul caso multi-speakers</a:t>
            </a:r>
          </a:p>
        </p:txBody>
      </p:sp>
      <p:sp>
        <p:nvSpPr>
          <p:cNvPr id="13" name="Rectangle 12">
            <a:extLst>
              <a:ext uri="{FF2B5EF4-FFF2-40B4-BE49-F238E27FC236}">
                <a16:creationId xmlns:a16="http://schemas.microsoft.com/office/drawing/2014/main" id="{2C8C8ED6-A932-44F5-83A5-5793DDA44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182811E-FB7E-4C44-8776-8FBD8D9AA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5061" y="160868"/>
            <a:ext cx="1846073" cy="2778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658732-4596-4018-974F-676F1F66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7" y="4071410"/>
            <a:ext cx="1898121" cy="26445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magine 7">
            <a:extLst>
              <a:ext uri="{FF2B5EF4-FFF2-40B4-BE49-F238E27FC236}">
                <a16:creationId xmlns:a16="http://schemas.microsoft.com/office/drawing/2014/main" id="{FED56C8B-06CC-4C26-8A6D-3490A052D571}"/>
              </a:ext>
            </a:extLst>
          </p:cNvPr>
          <p:cNvPicPr>
            <a:picLocks noChangeAspect="1"/>
          </p:cNvPicPr>
          <p:nvPr/>
        </p:nvPicPr>
        <p:blipFill rotWithShape="1">
          <a:blip r:embed="rId3"/>
          <a:srcRect l="6612" r="4464" b="1"/>
          <a:stretch/>
        </p:blipFill>
        <p:spPr>
          <a:xfrm>
            <a:off x="8314455" y="3100590"/>
            <a:ext cx="3716680" cy="3615331"/>
          </a:xfrm>
          <a:prstGeom prst="rect">
            <a:avLst/>
          </a:prstGeom>
        </p:spPr>
      </p:pic>
      <p:pic>
        <p:nvPicPr>
          <p:cNvPr id="5" name="Segnaposto contenuto 4" descr="Immagine che contiene testo, pianta, screenshot, ricevuta&#10;&#10;Descrizione generata automaticamente">
            <a:extLst>
              <a:ext uri="{FF2B5EF4-FFF2-40B4-BE49-F238E27FC236}">
                <a16:creationId xmlns:a16="http://schemas.microsoft.com/office/drawing/2014/main" id="{034238C5-100B-48F9-AD1F-AFCF444A9148}"/>
              </a:ext>
            </a:extLst>
          </p:cNvPr>
          <p:cNvPicPr>
            <a:picLocks noGrp="1" noChangeAspect="1"/>
          </p:cNvPicPr>
          <p:nvPr>
            <p:ph idx="1"/>
          </p:nvPr>
        </p:nvPicPr>
        <p:blipFill rotWithShape="1">
          <a:blip r:embed="rId4"/>
          <a:srcRect t="6030" r="-1" b="23586"/>
          <a:stretch/>
        </p:blipFill>
        <p:spPr>
          <a:xfrm>
            <a:off x="6192665" y="0"/>
            <a:ext cx="3767328" cy="3747805"/>
          </a:xfrm>
          <a:custGeom>
            <a:avLst/>
            <a:gdLst/>
            <a:ahLst/>
            <a:cxnLst/>
            <a:rect l="l" t="t" r="r" b="b"/>
            <a:pathLst>
              <a:path w="3767328" h="3747805">
                <a:moveTo>
                  <a:pt x="0" y="0"/>
                </a:moveTo>
                <a:lnTo>
                  <a:pt x="3767328" y="0"/>
                </a:lnTo>
                <a:lnTo>
                  <a:pt x="3767328" y="2778856"/>
                </a:lnTo>
                <a:lnTo>
                  <a:pt x="1896721" y="2778856"/>
                </a:lnTo>
                <a:lnTo>
                  <a:pt x="1896721" y="3747805"/>
                </a:lnTo>
                <a:lnTo>
                  <a:pt x="0" y="3747805"/>
                </a:lnTo>
                <a:close/>
              </a:path>
            </a:pathLst>
          </a:custGeom>
        </p:spPr>
      </p:pic>
    </p:spTree>
    <p:extLst>
      <p:ext uri="{BB962C8B-B14F-4D97-AF65-F5344CB8AC3E}">
        <p14:creationId xmlns:p14="http://schemas.microsoft.com/office/powerpoint/2010/main" val="333775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D07EF1-008D-4CE4-A8AA-397BD79E163B}"/>
              </a:ext>
            </a:extLst>
          </p:cNvPr>
          <p:cNvSpPr>
            <a:spLocks noGrp="1"/>
          </p:cNvSpPr>
          <p:nvPr>
            <p:ph type="title"/>
          </p:nvPr>
        </p:nvSpPr>
        <p:spPr>
          <a:xfrm>
            <a:off x="358987" y="160851"/>
            <a:ext cx="4599511" cy="970961"/>
          </a:xfrm>
        </p:spPr>
        <p:txBody>
          <a:bodyPr/>
          <a:lstStyle/>
          <a:p>
            <a:r>
              <a:rPr lang="it-IT" dirty="0"/>
              <a:t>I modelli</a:t>
            </a:r>
          </a:p>
        </p:txBody>
      </p:sp>
      <p:pic>
        <p:nvPicPr>
          <p:cNvPr id="5" name="Immagine 4">
            <a:extLst>
              <a:ext uri="{FF2B5EF4-FFF2-40B4-BE49-F238E27FC236}">
                <a16:creationId xmlns:a16="http://schemas.microsoft.com/office/drawing/2014/main" id="{9E0E35D8-82BB-45E0-8015-F0780E1B90E5}"/>
              </a:ext>
            </a:extLst>
          </p:cNvPr>
          <p:cNvPicPr>
            <a:picLocks noChangeAspect="1"/>
          </p:cNvPicPr>
          <p:nvPr/>
        </p:nvPicPr>
        <p:blipFill>
          <a:blip r:embed="rId3"/>
          <a:stretch>
            <a:fillRect/>
          </a:stretch>
        </p:blipFill>
        <p:spPr>
          <a:xfrm>
            <a:off x="7848617" y="911502"/>
            <a:ext cx="3113988" cy="2964568"/>
          </a:xfrm>
          <a:prstGeom prst="rect">
            <a:avLst/>
          </a:prstGeom>
        </p:spPr>
      </p:pic>
      <p:sp>
        <p:nvSpPr>
          <p:cNvPr id="9" name="CasellaDiTesto 8">
            <a:extLst>
              <a:ext uri="{FF2B5EF4-FFF2-40B4-BE49-F238E27FC236}">
                <a16:creationId xmlns:a16="http://schemas.microsoft.com/office/drawing/2014/main" id="{250507D2-81BD-4201-9233-59AC306D500B}"/>
              </a:ext>
            </a:extLst>
          </p:cNvPr>
          <p:cNvSpPr txBox="1"/>
          <p:nvPr/>
        </p:nvSpPr>
        <p:spPr>
          <a:xfrm>
            <a:off x="358987" y="4277645"/>
            <a:ext cx="6004107" cy="830997"/>
          </a:xfrm>
          <a:prstGeom prst="rect">
            <a:avLst/>
          </a:prstGeom>
          <a:noFill/>
        </p:spPr>
        <p:txBody>
          <a:bodyPr wrap="square">
            <a:spAutoFit/>
          </a:bodyPr>
          <a:lstStyle/>
          <a:p>
            <a:br>
              <a:rPr lang="it-IT" sz="1600" dirty="0">
                <a:solidFill>
                  <a:schemeClr val="tx2"/>
                </a:solidFill>
              </a:rPr>
            </a:br>
            <a:br>
              <a:rPr lang="it-IT" sz="1600" dirty="0"/>
            </a:br>
            <a:endParaRPr lang="it-IT" sz="1600" dirty="0"/>
          </a:p>
        </p:txBody>
      </p:sp>
      <p:pic>
        <p:nvPicPr>
          <p:cNvPr id="11" name="Immagine 10">
            <a:extLst>
              <a:ext uri="{FF2B5EF4-FFF2-40B4-BE49-F238E27FC236}">
                <a16:creationId xmlns:a16="http://schemas.microsoft.com/office/drawing/2014/main" id="{30B24D03-7D17-4ABB-BDFC-9D09D73EDEBE}"/>
              </a:ext>
            </a:extLst>
          </p:cNvPr>
          <p:cNvPicPr>
            <a:picLocks noChangeAspect="1"/>
          </p:cNvPicPr>
          <p:nvPr/>
        </p:nvPicPr>
        <p:blipFill>
          <a:blip r:embed="rId4"/>
          <a:stretch>
            <a:fillRect/>
          </a:stretch>
        </p:blipFill>
        <p:spPr>
          <a:xfrm>
            <a:off x="6291623" y="3806876"/>
            <a:ext cx="3113988" cy="2603532"/>
          </a:xfrm>
          <a:prstGeom prst="rect">
            <a:avLst/>
          </a:prstGeom>
        </p:spPr>
      </p:pic>
      <p:sp>
        <p:nvSpPr>
          <p:cNvPr id="4" name="CasellaDiTesto 3">
            <a:extLst>
              <a:ext uri="{FF2B5EF4-FFF2-40B4-BE49-F238E27FC236}">
                <a16:creationId xmlns:a16="http://schemas.microsoft.com/office/drawing/2014/main" id="{ADF3400E-8674-4AD5-8B7A-D4DCA4E35BD6}"/>
              </a:ext>
            </a:extLst>
          </p:cNvPr>
          <p:cNvSpPr txBox="1"/>
          <p:nvPr/>
        </p:nvSpPr>
        <p:spPr>
          <a:xfrm>
            <a:off x="575034" y="1312484"/>
            <a:ext cx="5212155" cy="2523768"/>
          </a:xfrm>
          <a:prstGeom prst="rect">
            <a:avLst/>
          </a:prstGeom>
          <a:noFill/>
        </p:spPr>
        <p:txBody>
          <a:bodyPr wrap="square" rtlCol="0">
            <a:spAutoFit/>
          </a:bodyPr>
          <a:lstStyle/>
          <a:p>
            <a:r>
              <a:rPr lang="it-IT" b="1" dirty="0"/>
              <a:t>K-NN</a:t>
            </a:r>
          </a:p>
          <a:p>
            <a:pPr marL="285750" indent="-285750">
              <a:buClr>
                <a:schemeClr val="tx1"/>
              </a:buClr>
              <a:buFont typeface="Century Gothic" panose="020B0502020202020204" pitchFamily="34" charset="0"/>
              <a:buChar char="+"/>
            </a:pPr>
            <a:r>
              <a:rPr lang="it-IT" dirty="0"/>
              <a:t>Algoritmo semplice e intuitivo</a:t>
            </a:r>
          </a:p>
          <a:p>
            <a:pPr marL="285750" indent="-285750">
              <a:buClr>
                <a:schemeClr val="tx1"/>
              </a:buClr>
              <a:buFont typeface="Century Gothic" panose="020B0502020202020204" pitchFamily="34" charset="0"/>
              <a:buChar char="+"/>
            </a:pPr>
            <a:r>
              <a:rPr lang="it-IT" dirty="0"/>
              <a:t>Alta adattabilità rispetto a nuovi dati </a:t>
            </a:r>
          </a:p>
          <a:p>
            <a:pPr marL="285750" indent="-285750">
              <a:buClr>
                <a:schemeClr val="tx1"/>
              </a:buClr>
              <a:buFont typeface="Century Gothic" panose="020B0502020202020204" pitchFamily="34" charset="0"/>
              <a:buChar char="+"/>
            </a:pPr>
            <a:r>
              <a:rPr lang="it-IT" dirty="0"/>
              <a:t>Varietà sulla scelta della metrica di distanza</a:t>
            </a:r>
            <a:br>
              <a:rPr lang="it-IT" dirty="0"/>
            </a:br>
            <a:endParaRPr lang="it-IT" dirty="0"/>
          </a:p>
          <a:p>
            <a:pPr marL="285750" indent="-285750">
              <a:buClr>
                <a:schemeClr val="tx1"/>
              </a:buClr>
              <a:buFont typeface="Century Gothic" panose="020B0502020202020204" pitchFamily="34" charset="0"/>
              <a:buChar char="–"/>
            </a:pPr>
            <a:r>
              <a:rPr lang="it-IT" dirty="0"/>
              <a:t>Complessità computazionale</a:t>
            </a:r>
          </a:p>
          <a:p>
            <a:pPr marL="285750" indent="-285750">
              <a:buFont typeface="Century Gothic" panose="020B0502020202020204" pitchFamily="34" charset="0"/>
              <a:buChar char="–"/>
            </a:pPr>
            <a:r>
              <a:rPr lang="it-IT" dirty="0"/>
              <a:t>Ricerca del valore ottimale di K</a:t>
            </a:r>
            <a:br>
              <a:rPr lang="it-IT" sz="1400" dirty="0"/>
            </a:br>
            <a:endParaRPr lang="it-IT" sz="1400" dirty="0"/>
          </a:p>
        </p:txBody>
      </p:sp>
      <p:sp>
        <p:nvSpPr>
          <p:cNvPr id="10" name="CasellaDiTesto 9">
            <a:extLst>
              <a:ext uri="{FF2B5EF4-FFF2-40B4-BE49-F238E27FC236}">
                <a16:creationId xmlns:a16="http://schemas.microsoft.com/office/drawing/2014/main" id="{43456912-A242-44BD-81E8-965D502A38A7}"/>
              </a:ext>
            </a:extLst>
          </p:cNvPr>
          <p:cNvSpPr txBox="1"/>
          <p:nvPr/>
        </p:nvSpPr>
        <p:spPr>
          <a:xfrm>
            <a:off x="575034" y="3806876"/>
            <a:ext cx="4921526" cy="2585323"/>
          </a:xfrm>
          <a:prstGeom prst="rect">
            <a:avLst/>
          </a:prstGeom>
          <a:noFill/>
        </p:spPr>
        <p:txBody>
          <a:bodyPr wrap="square" rtlCol="0">
            <a:spAutoFit/>
          </a:bodyPr>
          <a:lstStyle/>
          <a:p>
            <a:r>
              <a:rPr lang="it-IT" b="1" dirty="0"/>
              <a:t>SVM</a:t>
            </a:r>
          </a:p>
          <a:p>
            <a:pPr marL="285750" indent="-285750">
              <a:buClr>
                <a:schemeClr val="tx1"/>
              </a:buClr>
              <a:buFont typeface="Century Gothic" panose="020B0502020202020204" pitchFamily="34" charset="0"/>
              <a:buChar char="+"/>
            </a:pPr>
            <a:r>
              <a:rPr lang="it-IT" dirty="0"/>
              <a:t>Flessibilità data dalle funzioni kernel</a:t>
            </a:r>
          </a:p>
          <a:p>
            <a:pPr marL="285750" indent="-285750">
              <a:buClr>
                <a:schemeClr val="tx1"/>
              </a:buClr>
              <a:buFont typeface="Century Gothic" panose="020B0502020202020204" pitchFamily="34" charset="0"/>
              <a:buChar char="+"/>
            </a:pPr>
            <a:r>
              <a:rPr lang="it-IT" dirty="0"/>
              <a:t>Predizione veloce</a:t>
            </a:r>
          </a:p>
          <a:p>
            <a:pPr marL="285750" indent="-285750">
              <a:buClr>
                <a:schemeClr val="tx1"/>
              </a:buClr>
              <a:buFont typeface="Century Gothic" panose="020B0502020202020204" pitchFamily="34" charset="0"/>
              <a:buChar char="+"/>
            </a:pPr>
            <a:r>
              <a:rPr lang="it-IT" dirty="0"/>
              <a:t>Accuratezza proporzionale alla </a:t>
            </a:r>
            <a:r>
              <a:rPr lang="it-IT" dirty="0" err="1"/>
              <a:t>dimensionalità</a:t>
            </a:r>
            <a:endParaRPr lang="it-IT" dirty="0"/>
          </a:p>
          <a:p>
            <a:pPr marL="285750" indent="-285750">
              <a:buFont typeface="Arial" panose="020B0604020202020204" pitchFamily="34" charset="0"/>
              <a:buChar char="•"/>
            </a:pPr>
            <a:endParaRPr lang="it-IT" dirty="0"/>
          </a:p>
          <a:p>
            <a:pPr marL="285750" indent="-285750">
              <a:buClr>
                <a:schemeClr val="tx1"/>
              </a:buClr>
              <a:buFont typeface="Century Gothic" panose="020B0502020202020204" pitchFamily="34" charset="0"/>
              <a:buChar char="–"/>
            </a:pPr>
            <a:r>
              <a:rPr lang="it-IT" dirty="0"/>
              <a:t>Complessità nel tuning</a:t>
            </a:r>
          </a:p>
          <a:p>
            <a:pPr marL="285750" indent="-285750">
              <a:buClr>
                <a:schemeClr val="tx1"/>
              </a:buClr>
              <a:buFont typeface="Century Gothic" panose="020B0502020202020204" pitchFamily="34" charset="0"/>
              <a:buChar char="–"/>
            </a:pPr>
            <a:r>
              <a:rPr lang="it-IT" dirty="0"/>
              <a:t>Probabilità di riscontrare </a:t>
            </a:r>
            <a:r>
              <a:rPr lang="it-IT" dirty="0" err="1"/>
              <a:t>overfitting</a:t>
            </a:r>
            <a:endParaRPr lang="it-IT" dirty="0"/>
          </a:p>
          <a:p>
            <a:pPr marL="285750" indent="-285750">
              <a:buClr>
                <a:schemeClr val="tx1"/>
              </a:buClr>
              <a:buFont typeface="Century Gothic" panose="020B0502020202020204" pitchFamily="34" charset="0"/>
              <a:buChar char="–"/>
            </a:pPr>
            <a:r>
              <a:rPr lang="it-IT" dirty="0"/>
              <a:t>Scarsa adattabilità a grossi dataset</a:t>
            </a:r>
          </a:p>
        </p:txBody>
      </p:sp>
    </p:spTree>
    <p:extLst>
      <p:ext uri="{BB962C8B-B14F-4D97-AF65-F5344CB8AC3E}">
        <p14:creationId xmlns:p14="http://schemas.microsoft.com/office/powerpoint/2010/main" val="272663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4EF284C-9E1B-4F67-85BF-7DC38B34E47B}"/>
              </a:ext>
            </a:extLst>
          </p:cNvPr>
          <p:cNvSpPr>
            <a:spLocks noGrp="1"/>
          </p:cNvSpPr>
          <p:nvPr>
            <p:ph idx="1"/>
          </p:nvPr>
        </p:nvSpPr>
        <p:spPr>
          <a:xfrm>
            <a:off x="519245" y="772211"/>
            <a:ext cx="6498243" cy="5617956"/>
          </a:xfrm>
        </p:spPr>
        <p:txBody>
          <a:bodyPr>
            <a:normAutofit/>
          </a:bodyPr>
          <a:lstStyle/>
          <a:p>
            <a:pPr marL="0" indent="0">
              <a:lnSpc>
                <a:spcPct val="90000"/>
              </a:lnSpc>
              <a:buNone/>
            </a:pPr>
            <a:r>
              <a:rPr lang="it-IT" sz="1800" b="1" dirty="0" err="1">
                <a:solidFill>
                  <a:schemeClr val="tx2"/>
                </a:solidFill>
              </a:rPr>
              <a:t>Gaussian</a:t>
            </a:r>
            <a:r>
              <a:rPr lang="it-IT" sz="1800" b="1" dirty="0">
                <a:solidFill>
                  <a:schemeClr val="tx2"/>
                </a:solidFill>
              </a:rPr>
              <a:t> </a:t>
            </a:r>
            <a:r>
              <a:rPr lang="it-IT" sz="1800" b="1" dirty="0" err="1">
                <a:solidFill>
                  <a:schemeClr val="tx2"/>
                </a:solidFill>
              </a:rPr>
              <a:t>Mixture</a:t>
            </a:r>
            <a:r>
              <a:rPr lang="it-IT" sz="1800" b="1" dirty="0">
                <a:solidFill>
                  <a:schemeClr val="tx2"/>
                </a:solidFill>
              </a:rPr>
              <a:t> Model (</a:t>
            </a:r>
            <a:r>
              <a:rPr lang="it-IT" sz="1800" b="1" dirty="0" err="1">
                <a:solidFill>
                  <a:schemeClr val="tx2"/>
                </a:solidFill>
              </a:rPr>
              <a:t>Gmm</a:t>
            </a:r>
            <a:r>
              <a:rPr lang="it-IT" sz="1800" b="1" dirty="0">
                <a:solidFill>
                  <a:schemeClr val="tx2"/>
                </a:solidFill>
              </a:rPr>
              <a:t>)</a:t>
            </a:r>
          </a:p>
          <a:p>
            <a:pPr marL="0" indent="0">
              <a:lnSpc>
                <a:spcPct val="90000"/>
              </a:lnSpc>
              <a:buNone/>
            </a:pPr>
            <a:endParaRPr lang="it-IT" sz="1800" b="1" dirty="0">
              <a:solidFill>
                <a:schemeClr val="tx2"/>
              </a:solidFill>
            </a:endParaRPr>
          </a:p>
          <a:p>
            <a:pPr>
              <a:lnSpc>
                <a:spcPct val="90000"/>
              </a:lnSpc>
            </a:pPr>
            <a:r>
              <a:rPr lang="en-US" sz="1800" dirty="0" err="1">
                <a:solidFill>
                  <a:schemeClr val="tx2"/>
                </a:solidFill>
              </a:rPr>
              <a:t>Nessuna</a:t>
            </a:r>
            <a:r>
              <a:rPr lang="en-US" sz="1800" dirty="0">
                <a:solidFill>
                  <a:schemeClr val="tx2"/>
                </a:solidFill>
              </a:rPr>
              <a:t> </a:t>
            </a:r>
            <a:r>
              <a:rPr lang="en-US" sz="1800" dirty="0" err="1">
                <a:solidFill>
                  <a:schemeClr val="tx2"/>
                </a:solidFill>
              </a:rPr>
              <a:t>impostazione</a:t>
            </a:r>
            <a:r>
              <a:rPr lang="en-US" sz="1800" dirty="0">
                <a:solidFill>
                  <a:schemeClr val="tx2"/>
                </a:solidFill>
              </a:rPr>
              <a:t> a priori del </a:t>
            </a:r>
            <a:r>
              <a:rPr lang="en-US" sz="1800" dirty="0" err="1">
                <a:solidFill>
                  <a:schemeClr val="tx2"/>
                </a:solidFill>
              </a:rPr>
              <a:t>numero</a:t>
            </a:r>
            <a:r>
              <a:rPr lang="en-US" sz="1800" dirty="0">
                <a:solidFill>
                  <a:schemeClr val="tx2"/>
                </a:solidFill>
              </a:rPr>
              <a:t> di cluster</a:t>
            </a:r>
          </a:p>
          <a:p>
            <a:pPr>
              <a:lnSpc>
                <a:spcPct val="90000"/>
              </a:lnSpc>
            </a:pPr>
            <a:r>
              <a:rPr lang="en-US" sz="1800" dirty="0">
                <a:solidFill>
                  <a:schemeClr val="tx2"/>
                </a:solidFill>
              </a:rPr>
              <a:t>I cluster non </a:t>
            </a:r>
            <a:r>
              <a:rPr lang="en-US" sz="1800" dirty="0" err="1">
                <a:solidFill>
                  <a:schemeClr val="tx2"/>
                </a:solidFill>
              </a:rPr>
              <a:t>possiedono</a:t>
            </a:r>
            <a:r>
              <a:rPr lang="en-US" sz="1800" dirty="0">
                <a:solidFill>
                  <a:schemeClr val="tx2"/>
                </a:solidFill>
              </a:rPr>
              <a:t> </a:t>
            </a:r>
            <a:r>
              <a:rPr lang="en-US" sz="1800" dirty="0" err="1">
                <a:solidFill>
                  <a:schemeClr val="tx2"/>
                </a:solidFill>
              </a:rPr>
              <a:t>una</a:t>
            </a:r>
            <a:r>
              <a:rPr lang="en-US" sz="1800" dirty="0">
                <a:solidFill>
                  <a:schemeClr val="tx2"/>
                </a:solidFill>
              </a:rPr>
              <a:t> </a:t>
            </a:r>
            <a:r>
              <a:rPr lang="en-US" sz="1800" dirty="0" err="1">
                <a:solidFill>
                  <a:schemeClr val="tx2"/>
                </a:solidFill>
              </a:rPr>
              <a:t>struttura</a:t>
            </a:r>
            <a:r>
              <a:rPr lang="en-US" sz="1800" dirty="0">
                <a:solidFill>
                  <a:schemeClr val="tx2"/>
                </a:solidFill>
              </a:rPr>
              <a:t> </a:t>
            </a:r>
            <a:r>
              <a:rPr lang="en-US" sz="1800" dirty="0" err="1">
                <a:solidFill>
                  <a:schemeClr val="tx2"/>
                </a:solidFill>
              </a:rPr>
              <a:t>fissa</a:t>
            </a:r>
            <a:endParaRPr lang="en-US" sz="1800" dirty="0">
              <a:solidFill>
                <a:schemeClr val="tx2"/>
              </a:solidFill>
            </a:endParaRPr>
          </a:p>
          <a:p>
            <a:pPr>
              <a:lnSpc>
                <a:spcPct val="90000"/>
              </a:lnSpc>
            </a:pPr>
            <a:r>
              <a:rPr lang="en-US" sz="1800" dirty="0">
                <a:solidFill>
                  <a:schemeClr val="tx2"/>
                </a:solidFill>
              </a:rPr>
              <a:t>Soft/Fuzzy clustering </a:t>
            </a:r>
            <a:br>
              <a:rPr lang="en-US" sz="1800" dirty="0">
                <a:solidFill>
                  <a:schemeClr val="tx2"/>
                </a:solidFill>
              </a:rPr>
            </a:br>
            <a:r>
              <a:rPr lang="en-US" sz="1800" dirty="0">
                <a:solidFill>
                  <a:schemeClr val="tx2"/>
                </a:solidFill>
              </a:rPr>
              <a:t>( </a:t>
            </a:r>
            <a:r>
              <a:rPr lang="en-US" sz="1800" dirty="0" err="1">
                <a:solidFill>
                  <a:schemeClr val="tx2"/>
                </a:solidFill>
              </a:rPr>
              <a:t>assegnazione</a:t>
            </a:r>
            <a:r>
              <a:rPr lang="en-US" sz="1800" dirty="0">
                <a:solidFill>
                  <a:schemeClr val="tx2"/>
                </a:solidFill>
              </a:rPr>
              <a:t> </a:t>
            </a:r>
            <a:r>
              <a:rPr lang="en-US" sz="1800" dirty="0" err="1">
                <a:solidFill>
                  <a:schemeClr val="tx2"/>
                </a:solidFill>
              </a:rPr>
              <a:t>probabilistica</a:t>
            </a:r>
            <a:r>
              <a:rPr lang="en-US" sz="1800" dirty="0">
                <a:solidFill>
                  <a:schemeClr val="tx2"/>
                </a:solidFill>
              </a:rPr>
              <a:t> del </a:t>
            </a:r>
            <a:r>
              <a:rPr lang="en-US" sz="1800" dirty="0" err="1">
                <a:solidFill>
                  <a:schemeClr val="tx2"/>
                </a:solidFill>
              </a:rPr>
              <a:t>dato</a:t>
            </a:r>
            <a:r>
              <a:rPr lang="en-US" sz="1800" dirty="0">
                <a:solidFill>
                  <a:schemeClr val="tx2"/>
                </a:solidFill>
              </a:rPr>
              <a:t> al clustering )</a:t>
            </a:r>
          </a:p>
          <a:p>
            <a:pPr>
              <a:lnSpc>
                <a:spcPct val="90000"/>
              </a:lnSpc>
            </a:pPr>
            <a:r>
              <a:rPr lang="it-IT" sz="1800" dirty="0">
                <a:solidFill>
                  <a:schemeClr val="tx2"/>
                </a:solidFill>
              </a:rPr>
              <a:t>Lentezza nella generazione dei cluster </a:t>
            </a:r>
            <a:br>
              <a:rPr lang="it-IT" sz="1800" dirty="0">
                <a:solidFill>
                  <a:schemeClr val="tx2"/>
                </a:solidFill>
              </a:rPr>
            </a:br>
            <a:r>
              <a:rPr lang="it-IT" sz="1800" dirty="0">
                <a:solidFill>
                  <a:schemeClr val="tx2"/>
                </a:solidFill>
              </a:rPr>
              <a:t>(algoritmo iterativo)</a:t>
            </a:r>
            <a:br>
              <a:rPr lang="it-IT" sz="1800" dirty="0">
                <a:solidFill>
                  <a:schemeClr val="tx2"/>
                </a:solidFill>
              </a:rPr>
            </a:br>
            <a:endParaRPr lang="it-IT" sz="1800" dirty="0">
              <a:solidFill>
                <a:schemeClr val="tx2"/>
              </a:solidFill>
            </a:endParaRPr>
          </a:p>
        </p:txBody>
      </p:sp>
      <p:sp>
        <p:nvSpPr>
          <p:cNvPr id="14" name="Rectangle 13">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0139040B-6CA3-4242-B8D9-FCCA5BDD608C}"/>
              </a:ext>
            </a:extLst>
          </p:cNvPr>
          <p:cNvPicPr>
            <a:picLocks noChangeAspect="1"/>
          </p:cNvPicPr>
          <p:nvPr/>
        </p:nvPicPr>
        <p:blipFill>
          <a:blip r:embed="rId4"/>
          <a:stretch>
            <a:fillRect/>
          </a:stretch>
        </p:blipFill>
        <p:spPr>
          <a:xfrm>
            <a:off x="7557781" y="273377"/>
            <a:ext cx="3994139" cy="2995604"/>
          </a:xfrm>
          <a:prstGeom prst="rect">
            <a:avLst/>
          </a:prstGeom>
        </p:spPr>
      </p:pic>
      <p:pic>
        <p:nvPicPr>
          <p:cNvPr id="9" name="Immagine 8">
            <a:extLst>
              <a:ext uri="{FF2B5EF4-FFF2-40B4-BE49-F238E27FC236}">
                <a16:creationId xmlns:a16="http://schemas.microsoft.com/office/drawing/2014/main" id="{A07246DB-7E35-4B4D-97EA-45F908315475}"/>
              </a:ext>
            </a:extLst>
          </p:cNvPr>
          <p:cNvPicPr>
            <a:picLocks noChangeAspect="1"/>
          </p:cNvPicPr>
          <p:nvPr/>
        </p:nvPicPr>
        <p:blipFill>
          <a:blip r:embed="rId5"/>
          <a:stretch>
            <a:fillRect/>
          </a:stretch>
        </p:blipFill>
        <p:spPr>
          <a:xfrm>
            <a:off x="8151031" y="3268981"/>
            <a:ext cx="3695863" cy="2771897"/>
          </a:xfrm>
          <a:prstGeom prst="rect">
            <a:avLst/>
          </a:prstGeom>
        </p:spPr>
      </p:pic>
    </p:spTree>
    <p:extLst>
      <p:ext uri="{BB962C8B-B14F-4D97-AF65-F5344CB8AC3E}">
        <p14:creationId xmlns:p14="http://schemas.microsoft.com/office/powerpoint/2010/main" val="1318805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ete">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3D4D41B7235C04E835EF2B50CA1FBAD" ma:contentTypeVersion="4" ma:contentTypeDescription="Create a new document." ma:contentTypeScope="" ma:versionID="243517b39ca04d84bed70313c371401f">
  <xsd:schema xmlns:xsd="http://www.w3.org/2001/XMLSchema" xmlns:xs="http://www.w3.org/2001/XMLSchema" xmlns:p="http://schemas.microsoft.com/office/2006/metadata/properties" xmlns:ns3="dbda0fc6-3c13-48b8-b10e-930e7a47ceb9" targetNamespace="http://schemas.microsoft.com/office/2006/metadata/properties" ma:root="true" ma:fieldsID="6d20852113e358c23b4e3cd17de032bf" ns3:_="">
    <xsd:import namespace="dbda0fc6-3c13-48b8-b10e-930e7a47ceb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da0fc6-3c13-48b8-b10e-930e7a47ce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D51D2E-896C-4BD2-8DCE-D63C536AE556}">
  <ds:schemaRefs>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documentManagement/types"/>
    <ds:schemaRef ds:uri="http://www.w3.org/XML/1998/namespace"/>
    <ds:schemaRef ds:uri="dbda0fc6-3c13-48b8-b10e-930e7a47ceb9"/>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89538E6B-1F74-4306-878A-84A6AEB8C1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da0fc6-3c13-48b8-b10e-930e7a47ce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E3E7DE-0A90-4123-AEA8-572351C3B5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TC103457485[[fn=Mesh]]</Template>
  <TotalTime>4196</TotalTime>
  <Words>1194</Words>
  <Application>Microsoft Office PowerPoint</Application>
  <PresentationFormat>Widescreen</PresentationFormat>
  <Paragraphs>97</Paragraphs>
  <Slides>16</Slides>
  <Notes>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Century Gothic</vt:lpstr>
      <vt:lpstr>Rete</vt:lpstr>
      <vt:lpstr>Studio sull'affidabilità di modelli di Speaker Verification in ambito forense</vt:lpstr>
      <vt:lpstr>Obiettivi</vt:lpstr>
      <vt:lpstr>Waypoint</vt:lpstr>
      <vt:lpstr>Studio dell'attuale stato dell'arte sull'argomento </vt:lpstr>
      <vt:lpstr>Articoli salienti
</vt:lpstr>
      <vt:lpstr>A review on speaker recognition: Technology and challenges</vt:lpstr>
      <vt:lpstr>Sistemi di interazione vocale per la domotica</vt:lpstr>
      <vt:lpstr>I modelli</vt:lpstr>
      <vt:lpstr>Presentazione standard di PowerPoint</vt:lpstr>
      <vt:lpstr>MEL FREQUENCY CEPSTRAL COEFFICIENT (MFCC)</vt:lpstr>
      <vt:lpstr>Processo di estrazione delle mfcc</vt:lpstr>
      <vt:lpstr>Proposta implementativa </vt:lpstr>
      <vt:lpstr>Repository di partenza</vt:lpstr>
      <vt:lpstr>dataset</vt:lpstr>
      <vt:lpstr>Dataset </vt:lpstr>
      <vt:lpstr>Open 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FRANCESCO RIZZO</cp:lastModifiedBy>
  <cp:revision>409</cp:revision>
  <dcterms:created xsi:type="dcterms:W3CDTF">2022-03-04T11:26:23Z</dcterms:created>
  <dcterms:modified xsi:type="dcterms:W3CDTF">2022-04-04T09:37:13Z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0x010100A3D4D41B7235C04E835EF2B50CA1FBAD</vt:lpwstr>
  </property>
</Properties>
</file>