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Public Sans Bold" panose="020B0604020202020204" charset="0"/>
      <p:regular r:id="rId11"/>
    </p:embeddedFont>
    <p:embeddedFont>
      <p:font typeface="Public Sans Medium"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J’ai développé cette application pour répondre aux besoins concrets des petits garages, souvent mal équipés en outils numériques. Elle centralise les fonctions essentielles de gestion et s’appuie sur des technologies cloud modernes.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Beaucoup de garages utilisent Excel, ce qui peut être lourd, peu sécurisé et difficile à maintenir. Mon objectif est de leur proposer une solution intuitive et professionnelle, accessible depuis n’importe quel appareil.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L’application est développée en Blazor Server et packagée avec Electron.NET, ce qui me permet de générer à la fois une version web et une version desktop. J’ai mis en place un pipeline CI/CD complet avec GitHub Actions pour automatiser le déploiement, que ce soit pour le site de vente ou le backend de l’application, avec une gestion cloud via Cloud Run.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9403" y="942975"/>
            <a:ext cx="6316289" cy="656700"/>
          </a:xfrm>
          <a:prstGeom prst="rect">
            <a:avLst/>
          </a:prstGeom>
        </p:spPr>
        <p:txBody>
          <a:bodyPr lIns="0" tIns="0" rIns="0" bIns="0" rtlCol="0" anchor="t">
            <a:spAutoFit/>
          </a:bodyPr>
          <a:lstStyle/>
          <a:p>
            <a:pPr algn="l">
              <a:lnSpc>
                <a:spcPts val="5278"/>
              </a:lnSpc>
            </a:pPr>
            <a:r>
              <a:rPr lang="en-US" sz="3770" b="1">
                <a:solidFill>
                  <a:srgbClr val="000000"/>
                </a:solidFill>
                <a:latin typeface="Public Sans Medium"/>
                <a:ea typeface="Public Sans Medium"/>
                <a:cs typeface="Public Sans Medium"/>
                <a:sym typeface="Public Sans Medium"/>
              </a:rPr>
              <a:t>FILLEUX Dimitri</a:t>
            </a:r>
          </a:p>
        </p:txBody>
      </p:sp>
      <p:sp>
        <p:nvSpPr>
          <p:cNvPr id="3" name="TextBox 3"/>
          <p:cNvSpPr txBox="1"/>
          <p:nvPr/>
        </p:nvSpPr>
        <p:spPr>
          <a:xfrm>
            <a:off x="13661279" y="942975"/>
            <a:ext cx="3784198" cy="656700"/>
          </a:xfrm>
          <a:prstGeom prst="rect">
            <a:avLst/>
          </a:prstGeom>
        </p:spPr>
        <p:txBody>
          <a:bodyPr lIns="0" tIns="0" rIns="0" bIns="0" rtlCol="0" anchor="t">
            <a:spAutoFit/>
          </a:bodyPr>
          <a:lstStyle/>
          <a:p>
            <a:pPr algn="r">
              <a:lnSpc>
                <a:spcPts val="5278"/>
              </a:lnSpc>
            </a:pPr>
            <a:r>
              <a:rPr lang="en-US" sz="3770" b="1">
                <a:solidFill>
                  <a:srgbClr val="000000"/>
                </a:solidFill>
                <a:latin typeface="Public Sans Medium"/>
                <a:ea typeface="Public Sans Medium"/>
                <a:cs typeface="Public Sans Medium"/>
                <a:sym typeface="Public Sans Medium"/>
              </a:rPr>
              <a:t>2025</a:t>
            </a:r>
          </a:p>
        </p:txBody>
      </p:sp>
      <p:sp>
        <p:nvSpPr>
          <p:cNvPr id="4" name="AutoShape 4"/>
          <p:cNvSpPr/>
          <p:nvPr/>
        </p:nvSpPr>
        <p:spPr>
          <a:xfrm>
            <a:off x="6280121" y="1333238"/>
            <a:ext cx="9273257" cy="0"/>
          </a:xfrm>
          <a:prstGeom prst="line">
            <a:avLst/>
          </a:prstGeom>
          <a:ln w="38100" cap="flat">
            <a:solidFill>
              <a:srgbClr val="000000"/>
            </a:solidFill>
            <a:prstDash val="solid"/>
            <a:headEnd type="none" w="sm" len="sm"/>
            <a:tailEnd type="none" w="sm" len="sm"/>
          </a:ln>
        </p:spPr>
      </p:sp>
      <p:sp>
        <p:nvSpPr>
          <p:cNvPr id="5" name="Freeform 5"/>
          <p:cNvSpPr/>
          <p:nvPr/>
        </p:nvSpPr>
        <p:spPr>
          <a:xfrm>
            <a:off x="13787877" y="2082130"/>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553378" y="7647278"/>
            <a:ext cx="2242167" cy="2242167"/>
          </a:xfrm>
          <a:custGeom>
            <a:avLst/>
            <a:gdLst/>
            <a:ahLst/>
            <a:cxnLst/>
            <a:rect l="l" t="t" r="r" b="b"/>
            <a:pathLst>
              <a:path w="2242167" h="2242167">
                <a:moveTo>
                  <a:pt x="0" y="0"/>
                </a:moveTo>
                <a:lnTo>
                  <a:pt x="2242167" y="0"/>
                </a:lnTo>
                <a:lnTo>
                  <a:pt x="2242167" y="2242167"/>
                </a:lnTo>
                <a:lnTo>
                  <a:pt x="0" y="2242167"/>
                </a:lnTo>
                <a:lnTo>
                  <a:pt x="0" y="0"/>
                </a:lnTo>
                <a:close/>
              </a:path>
            </a:pathLst>
          </a:custGeom>
          <a:blipFill>
            <a:blip r:embed="rId4"/>
            <a:stretch>
              <a:fillRect/>
            </a:stretch>
          </a:blipFill>
        </p:spPr>
      </p:sp>
      <p:sp>
        <p:nvSpPr>
          <p:cNvPr id="7" name="Freeform 7"/>
          <p:cNvSpPr/>
          <p:nvPr/>
        </p:nvSpPr>
        <p:spPr>
          <a:xfrm>
            <a:off x="6263691" y="2263191"/>
            <a:ext cx="5760617" cy="5760617"/>
          </a:xfrm>
          <a:custGeom>
            <a:avLst/>
            <a:gdLst/>
            <a:ahLst/>
            <a:cxnLst/>
            <a:rect l="l" t="t" r="r" b="b"/>
            <a:pathLst>
              <a:path w="5760617" h="5760617">
                <a:moveTo>
                  <a:pt x="0" y="0"/>
                </a:moveTo>
                <a:lnTo>
                  <a:pt x="5760618" y="0"/>
                </a:lnTo>
                <a:lnTo>
                  <a:pt x="5760618" y="5760618"/>
                </a:lnTo>
                <a:lnTo>
                  <a:pt x="0" y="5760618"/>
                </a:lnTo>
                <a:lnTo>
                  <a:pt x="0" y="0"/>
                </a:lnTo>
                <a:close/>
              </a:path>
            </a:pathLst>
          </a:custGeom>
          <a:blipFill>
            <a:blip r:embed="rId5"/>
            <a:stretch>
              <a:fillRect/>
            </a:stretch>
          </a:blipFill>
        </p:spPr>
      </p:sp>
      <p:sp>
        <p:nvSpPr>
          <p:cNvPr id="8" name="Freeform 8"/>
          <p:cNvSpPr/>
          <p:nvPr/>
        </p:nvSpPr>
        <p:spPr>
          <a:xfrm>
            <a:off x="-2628900" y="6615249"/>
            <a:ext cx="6730758" cy="2117129"/>
          </a:xfrm>
          <a:custGeom>
            <a:avLst/>
            <a:gdLst/>
            <a:ahLst/>
            <a:cxnLst/>
            <a:rect l="l" t="t" r="r" b="b"/>
            <a:pathLst>
              <a:path w="6730758" h="2117129">
                <a:moveTo>
                  <a:pt x="0" y="0"/>
                </a:moveTo>
                <a:lnTo>
                  <a:pt x="6730758" y="0"/>
                </a:lnTo>
                <a:lnTo>
                  <a:pt x="6730758" y="2117130"/>
                </a:lnTo>
                <a:lnTo>
                  <a:pt x="0" y="21171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7520813" y="8589504"/>
            <a:ext cx="3246374"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Facilys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58182" y="6321765"/>
            <a:ext cx="5580400" cy="5580400"/>
          </a:xfrm>
          <a:custGeom>
            <a:avLst/>
            <a:gdLst/>
            <a:ahLst/>
            <a:cxnLst/>
            <a:rect l="l" t="t" r="r" b="b"/>
            <a:pathLst>
              <a:path w="5580400" h="5580400">
                <a:moveTo>
                  <a:pt x="0" y="0"/>
                </a:moveTo>
                <a:lnTo>
                  <a:pt x="5580401" y="0"/>
                </a:lnTo>
                <a:lnTo>
                  <a:pt x="5580401" y="5580400"/>
                </a:lnTo>
                <a:lnTo>
                  <a:pt x="0" y="5580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1287843" y="4041178"/>
            <a:ext cx="1637054" cy="1637054"/>
          </a:xfrm>
          <a:custGeom>
            <a:avLst/>
            <a:gdLst/>
            <a:ahLst/>
            <a:cxnLst/>
            <a:rect l="l" t="t" r="r" b="b"/>
            <a:pathLst>
              <a:path w="1637054" h="1637054">
                <a:moveTo>
                  <a:pt x="0" y="0"/>
                </a:moveTo>
                <a:lnTo>
                  <a:pt x="1637053" y="0"/>
                </a:lnTo>
                <a:lnTo>
                  <a:pt x="1637053" y="1637053"/>
                </a:lnTo>
                <a:lnTo>
                  <a:pt x="0" y="1637053"/>
                </a:lnTo>
                <a:lnTo>
                  <a:pt x="0" y="0"/>
                </a:lnTo>
                <a:close/>
              </a:path>
            </a:pathLst>
          </a:custGeom>
          <a:blipFill>
            <a:blip r:embed="rId5"/>
            <a:stretch>
              <a:fillRect/>
            </a:stretch>
          </a:blipFill>
        </p:spPr>
      </p:sp>
      <p:sp>
        <p:nvSpPr>
          <p:cNvPr id="4" name="Freeform 4"/>
          <p:cNvSpPr/>
          <p:nvPr/>
        </p:nvSpPr>
        <p:spPr>
          <a:xfrm>
            <a:off x="12924896" y="1945536"/>
            <a:ext cx="1772061" cy="1772061"/>
          </a:xfrm>
          <a:custGeom>
            <a:avLst/>
            <a:gdLst/>
            <a:ahLst/>
            <a:cxnLst/>
            <a:rect l="l" t="t" r="r" b="b"/>
            <a:pathLst>
              <a:path w="1772061" h="1772061">
                <a:moveTo>
                  <a:pt x="0" y="0"/>
                </a:moveTo>
                <a:lnTo>
                  <a:pt x="1772061" y="0"/>
                </a:lnTo>
                <a:lnTo>
                  <a:pt x="1772061" y="1772060"/>
                </a:lnTo>
                <a:lnTo>
                  <a:pt x="0" y="1772060"/>
                </a:lnTo>
                <a:lnTo>
                  <a:pt x="0" y="0"/>
                </a:lnTo>
                <a:close/>
              </a:path>
            </a:pathLst>
          </a:custGeom>
          <a:blipFill>
            <a:blip r:embed="rId6"/>
            <a:stretch>
              <a:fillRect/>
            </a:stretch>
          </a:blipFill>
        </p:spPr>
      </p:sp>
      <p:sp>
        <p:nvSpPr>
          <p:cNvPr id="5" name="Freeform 5"/>
          <p:cNvSpPr/>
          <p:nvPr/>
        </p:nvSpPr>
        <p:spPr>
          <a:xfrm>
            <a:off x="14469643" y="3717596"/>
            <a:ext cx="2581036" cy="2284217"/>
          </a:xfrm>
          <a:custGeom>
            <a:avLst/>
            <a:gdLst/>
            <a:ahLst/>
            <a:cxnLst/>
            <a:rect l="l" t="t" r="r" b="b"/>
            <a:pathLst>
              <a:path w="2581036" h="2284217">
                <a:moveTo>
                  <a:pt x="0" y="0"/>
                </a:moveTo>
                <a:lnTo>
                  <a:pt x="2581035" y="0"/>
                </a:lnTo>
                <a:lnTo>
                  <a:pt x="2581035" y="2284217"/>
                </a:lnTo>
                <a:lnTo>
                  <a:pt x="0" y="2284217"/>
                </a:lnTo>
                <a:lnTo>
                  <a:pt x="0" y="0"/>
                </a:lnTo>
                <a:close/>
              </a:path>
            </a:pathLst>
          </a:custGeom>
          <a:blipFill>
            <a:blip r:embed="rId7"/>
            <a:stretch>
              <a:fillRect/>
            </a:stretch>
          </a:blipFill>
        </p:spPr>
      </p:sp>
      <p:sp>
        <p:nvSpPr>
          <p:cNvPr id="6" name="Freeform 6"/>
          <p:cNvSpPr/>
          <p:nvPr/>
        </p:nvSpPr>
        <p:spPr>
          <a:xfrm>
            <a:off x="13061999" y="5678231"/>
            <a:ext cx="1634958" cy="1634958"/>
          </a:xfrm>
          <a:custGeom>
            <a:avLst/>
            <a:gdLst/>
            <a:ahLst/>
            <a:cxnLst/>
            <a:rect l="l" t="t" r="r" b="b"/>
            <a:pathLst>
              <a:path w="1634958" h="1634958">
                <a:moveTo>
                  <a:pt x="0" y="0"/>
                </a:moveTo>
                <a:lnTo>
                  <a:pt x="1634958" y="0"/>
                </a:lnTo>
                <a:lnTo>
                  <a:pt x="1634958" y="1634958"/>
                </a:lnTo>
                <a:lnTo>
                  <a:pt x="0" y="1634958"/>
                </a:lnTo>
                <a:lnTo>
                  <a:pt x="0" y="0"/>
                </a:lnTo>
                <a:close/>
              </a:path>
            </a:pathLst>
          </a:custGeom>
          <a:blipFill>
            <a:blip r:embed="rId8"/>
            <a:stretch>
              <a:fillRect/>
            </a:stretch>
          </a:blipFill>
        </p:spPr>
      </p:sp>
      <p:sp>
        <p:nvSpPr>
          <p:cNvPr id="7" name="TextBox 7"/>
          <p:cNvSpPr txBox="1"/>
          <p:nvPr/>
        </p:nvSpPr>
        <p:spPr>
          <a:xfrm>
            <a:off x="1028700" y="885825"/>
            <a:ext cx="5783195"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Introduction</a:t>
            </a:r>
          </a:p>
        </p:txBody>
      </p:sp>
      <p:sp>
        <p:nvSpPr>
          <p:cNvPr id="8" name="TextBox 8"/>
          <p:cNvSpPr txBox="1"/>
          <p:nvPr/>
        </p:nvSpPr>
        <p:spPr>
          <a:xfrm>
            <a:off x="1028700" y="2337612"/>
            <a:ext cx="8714396" cy="2333545"/>
          </a:xfrm>
          <a:prstGeom prst="rect">
            <a:avLst/>
          </a:prstGeom>
        </p:spPr>
        <p:txBody>
          <a:bodyPr lIns="0" tIns="0" rIns="0" bIns="0" rtlCol="0" anchor="t">
            <a:spAutoFit/>
          </a:bodyPr>
          <a:lstStyle/>
          <a:p>
            <a:pPr algn="just">
              <a:lnSpc>
                <a:spcPts val="3679"/>
              </a:lnSpc>
            </a:pPr>
            <a:r>
              <a:rPr lang="en-US" sz="2628" b="1">
                <a:solidFill>
                  <a:srgbClr val="000000"/>
                </a:solidFill>
                <a:latin typeface="Public Sans Medium"/>
                <a:ea typeface="Public Sans Medium"/>
                <a:cs typeface="Public Sans Medium"/>
                <a:sym typeface="Public Sans Medium"/>
              </a:rPr>
              <a:t>Application de gestion pour petits garages : factures, devis, clients, véhicules et inventaire.</a:t>
            </a:r>
          </a:p>
          <a:p>
            <a:pPr algn="just">
              <a:lnSpc>
                <a:spcPts val="3679"/>
              </a:lnSpc>
            </a:pPr>
            <a:endParaRPr lang="en-US" sz="2628" b="1">
              <a:solidFill>
                <a:srgbClr val="000000"/>
              </a:solidFill>
              <a:latin typeface="Public Sans Medium"/>
              <a:ea typeface="Public Sans Medium"/>
              <a:cs typeface="Public Sans Medium"/>
              <a:sym typeface="Public Sans Medium"/>
            </a:endParaRPr>
          </a:p>
          <a:p>
            <a:pPr algn="just">
              <a:lnSpc>
                <a:spcPts val="3679"/>
              </a:lnSpc>
            </a:pPr>
            <a:r>
              <a:rPr lang="en-US" sz="2628" b="1">
                <a:solidFill>
                  <a:srgbClr val="000000"/>
                </a:solidFill>
                <a:latin typeface="Public Sans Medium"/>
                <a:ea typeface="Public Sans Medium"/>
                <a:cs typeface="Public Sans Medium"/>
                <a:sym typeface="Public Sans Medium"/>
              </a:rPr>
              <a:t>Basée sur les technologies cloud pour une solution moderne et accessible.</a:t>
            </a:r>
          </a:p>
        </p:txBody>
      </p:sp>
      <p:sp>
        <p:nvSpPr>
          <p:cNvPr id="9" name="TextBox 9"/>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6201679">
            <a:off x="13021546" y="-1650930"/>
            <a:ext cx="6773271" cy="6773271"/>
          </a:xfrm>
          <a:custGeom>
            <a:avLst/>
            <a:gdLst/>
            <a:ahLst/>
            <a:cxnLst/>
            <a:rect l="l" t="t" r="r" b="b"/>
            <a:pathLst>
              <a:path w="6773271" h="6773271">
                <a:moveTo>
                  <a:pt x="0" y="0"/>
                </a:moveTo>
                <a:lnTo>
                  <a:pt x="6773271" y="0"/>
                </a:lnTo>
                <a:lnTo>
                  <a:pt x="6773271" y="6773271"/>
                </a:lnTo>
                <a:lnTo>
                  <a:pt x="0" y="6773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8167025" y="5972535"/>
            <a:ext cx="3152142" cy="3152142"/>
          </a:xfrm>
          <a:custGeom>
            <a:avLst/>
            <a:gdLst/>
            <a:ahLst/>
            <a:cxnLst/>
            <a:rect l="l" t="t" r="r" b="b"/>
            <a:pathLst>
              <a:path w="3152142" h="3152142">
                <a:moveTo>
                  <a:pt x="0" y="0"/>
                </a:moveTo>
                <a:lnTo>
                  <a:pt x="3152142" y="0"/>
                </a:lnTo>
                <a:lnTo>
                  <a:pt x="3152142" y="3152142"/>
                </a:lnTo>
                <a:lnTo>
                  <a:pt x="0" y="3152142"/>
                </a:lnTo>
                <a:lnTo>
                  <a:pt x="0" y="0"/>
                </a:lnTo>
                <a:close/>
              </a:path>
            </a:pathLst>
          </a:custGeom>
          <a:blipFill>
            <a:blip r:embed="rId5"/>
            <a:stretch>
              <a:fillRect/>
            </a:stretch>
          </a:blipFill>
        </p:spPr>
      </p:sp>
      <p:sp>
        <p:nvSpPr>
          <p:cNvPr id="4" name="TextBox 4"/>
          <p:cNvSpPr txBox="1"/>
          <p:nvPr/>
        </p:nvSpPr>
        <p:spPr>
          <a:xfrm>
            <a:off x="1028700" y="885825"/>
            <a:ext cx="9509428"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Objectifs et contexte</a:t>
            </a:r>
          </a:p>
        </p:txBody>
      </p:sp>
      <p:sp>
        <p:nvSpPr>
          <p:cNvPr id="5" name="TextBox 5"/>
          <p:cNvSpPr txBox="1"/>
          <p:nvPr/>
        </p:nvSpPr>
        <p:spPr>
          <a:xfrm>
            <a:off x="1028700" y="2337612"/>
            <a:ext cx="8714396" cy="2800270"/>
          </a:xfrm>
          <a:prstGeom prst="rect">
            <a:avLst/>
          </a:prstGeom>
        </p:spPr>
        <p:txBody>
          <a:bodyPr lIns="0" tIns="0" rIns="0" bIns="0" rtlCol="0" anchor="t">
            <a:spAutoFit/>
          </a:bodyPr>
          <a:lstStyle/>
          <a:p>
            <a:pPr algn="just">
              <a:lnSpc>
                <a:spcPts val="3679"/>
              </a:lnSpc>
            </a:pPr>
            <a:r>
              <a:rPr lang="en-US" sz="2628" b="1">
                <a:solidFill>
                  <a:srgbClr val="000000"/>
                </a:solidFill>
                <a:latin typeface="Public Sans Medium"/>
                <a:ea typeface="Public Sans Medium"/>
                <a:cs typeface="Public Sans Medium"/>
                <a:sym typeface="Public Sans Medium"/>
              </a:rPr>
              <a:t>De nombreux garages utilisent encore des fichiers Excel pour leur gestion quotidienne.</a:t>
            </a:r>
          </a:p>
          <a:p>
            <a:pPr algn="just">
              <a:lnSpc>
                <a:spcPts val="3679"/>
              </a:lnSpc>
            </a:pPr>
            <a:endParaRPr lang="en-US" sz="2628" b="1">
              <a:solidFill>
                <a:srgbClr val="000000"/>
              </a:solidFill>
              <a:latin typeface="Public Sans Medium"/>
              <a:ea typeface="Public Sans Medium"/>
              <a:cs typeface="Public Sans Medium"/>
              <a:sym typeface="Public Sans Medium"/>
            </a:endParaRPr>
          </a:p>
          <a:p>
            <a:pPr algn="just">
              <a:lnSpc>
                <a:spcPts val="3679"/>
              </a:lnSpc>
            </a:pPr>
            <a:r>
              <a:rPr lang="en-US" sz="2628" b="1">
                <a:solidFill>
                  <a:srgbClr val="000000"/>
                </a:solidFill>
                <a:latin typeface="Public Sans Medium"/>
                <a:ea typeface="Public Sans Medium"/>
                <a:cs typeface="Public Sans Medium"/>
                <a:sym typeface="Public Sans Medium"/>
              </a:rPr>
              <a:t>Cette application vise à simplifier leur travail, éviter les erreurs manuelles et leur offrir un meilleur suivi de leurs données.</a:t>
            </a:r>
          </a:p>
        </p:txBody>
      </p:sp>
      <p:sp>
        <p:nvSpPr>
          <p:cNvPr id="6" name="TextBox 6"/>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889854" y="404140"/>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800100" y="9385383"/>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378242" y="1753605"/>
            <a:ext cx="8431968" cy="8207019"/>
          </a:xfrm>
          <a:custGeom>
            <a:avLst/>
            <a:gdLst/>
            <a:ahLst/>
            <a:cxnLst/>
            <a:rect l="l" t="t" r="r" b="b"/>
            <a:pathLst>
              <a:path w="8431968" h="8207019">
                <a:moveTo>
                  <a:pt x="0" y="0"/>
                </a:moveTo>
                <a:lnTo>
                  <a:pt x="8431968" y="0"/>
                </a:lnTo>
                <a:lnTo>
                  <a:pt x="8431968" y="8207019"/>
                </a:lnTo>
                <a:lnTo>
                  <a:pt x="0" y="8207019"/>
                </a:lnTo>
                <a:lnTo>
                  <a:pt x="0" y="0"/>
                </a:lnTo>
                <a:close/>
              </a:path>
            </a:pathLst>
          </a:custGeom>
          <a:blipFill>
            <a:blip r:embed="rId4"/>
            <a:stretch>
              <a:fillRect t="-745" b="-745"/>
            </a:stretch>
          </a:blipFill>
        </p:spPr>
      </p:sp>
      <p:sp>
        <p:nvSpPr>
          <p:cNvPr id="5" name="TextBox 5"/>
          <p:cNvSpPr txBox="1"/>
          <p:nvPr/>
        </p:nvSpPr>
        <p:spPr>
          <a:xfrm>
            <a:off x="1028700" y="118390"/>
            <a:ext cx="10894822"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 Architecture technique</a:t>
            </a:r>
          </a:p>
        </p:txBody>
      </p:sp>
      <p:sp>
        <p:nvSpPr>
          <p:cNvPr id="6" name="TextBox 6"/>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85825"/>
            <a:ext cx="10894822"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Démo </a:t>
            </a:r>
          </a:p>
        </p:txBody>
      </p:sp>
      <p:sp>
        <p:nvSpPr>
          <p:cNvPr id="3" name="TextBox 3"/>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4</a:t>
            </a:r>
          </a:p>
        </p:txBody>
      </p:sp>
      <p:sp>
        <p:nvSpPr>
          <p:cNvPr id="4" name="Freeform 4"/>
          <p:cNvSpPr/>
          <p:nvPr/>
        </p:nvSpPr>
        <p:spPr>
          <a:xfrm>
            <a:off x="15889854" y="404140"/>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5400000">
            <a:off x="-800100" y="9385383"/>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6263691" y="2263191"/>
            <a:ext cx="5760617" cy="5760617"/>
          </a:xfrm>
          <a:custGeom>
            <a:avLst/>
            <a:gdLst/>
            <a:ahLst/>
            <a:cxnLst/>
            <a:rect l="l" t="t" r="r" b="b"/>
            <a:pathLst>
              <a:path w="5760617" h="5760617">
                <a:moveTo>
                  <a:pt x="0" y="0"/>
                </a:moveTo>
                <a:lnTo>
                  <a:pt x="5760618" y="0"/>
                </a:lnTo>
                <a:lnTo>
                  <a:pt x="5760618" y="5760618"/>
                </a:lnTo>
                <a:lnTo>
                  <a:pt x="0" y="5760618"/>
                </a:lnTo>
                <a:lnTo>
                  <a:pt x="0" y="0"/>
                </a:lnTo>
                <a:close/>
              </a:path>
            </a:pathLst>
          </a:custGeom>
          <a:blipFill>
            <a:blip r:embed="rId4"/>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1070809" y="7755567"/>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rot="-6201679">
            <a:off x="14072535" y="-2797463"/>
            <a:ext cx="6773271" cy="6773271"/>
          </a:xfrm>
          <a:custGeom>
            <a:avLst/>
            <a:gdLst/>
            <a:ahLst/>
            <a:cxnLst/>
            <a:rect l="l" t="t" r="r" b="b"/>
            <a:pathLst>
              <a:path w="6773271" h="6773271">
                <a:moveTo>
                  <a:pt x="0" y="0"/>
                </a:moveTo>
                <a:lnTo>
                  <a:pt x="6773271" y="0"/>
                </a:lnTo>
                <a:lnTo>
                  <a:pt x="6773271" y="6773271"/>
                </a:lnTo>
                <a:lnTo>
                  <a:pt x="0" y="67732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TextBox 4"/>
          <p:cNvSpPr txBox="1"/>
          <p:nvPr/>
        </p:nvSpPr>
        <p:spPr>
          <a:xfrm>
            <a:off x="2198300" y="3149740"/>
            <a:ext cx="10968513" cy="4667170"/>
          </a:xfrm>
          <a:prstGeom prst="rect">
            <a:avLst/>
          </a:prstGeom>
        </p:spPr>
        <p:txBody>
          <a:bodyPr lIns="0" tIns="0" rIns="0" bIns="0" rtlCol="0" anchor="t">
            <a:spAutoFit/>
          </a:bodyPr>
          <a:lstStyle/>
          <a:p>
            <a:pPr algn="just">
              <a:lnSpc>
                <a:spcPts val="3679"/>
              </a:lnSpc>
            </a:pPr>
            <a:r>
              <a:rPr lang="en-US" sz="2628" b="1">
                <a:solidFill>
                  <a:srgbClr val="000000"/>
                </a:solidFill>
                <a:latin typeface="Public Sans Medium"/>
                <a:ea typeface="Public Sans Medium"/>
                <a:cs typeface="Public Sans Medium"/>
                <a:sym typeface="Public Sans Medium"/>
              </a:rPr>
              <a:t>    Application Blazor Server (C#)</a:t>
            </a:r>
          </a:p>
          <a:p>
            <a:pPr algn="just">
              <a:lnSpc>
                <a:spcPts val="3679"/>
              </a:lnSpc>
            </a:pPr>
            <a:r>
              <a:rPr lang="en-US" sz="2628" b="1">
                <a:solidFill>
                  <a:srgbClr val="000000"/>
                </a:solidFill>
                <a:latin typeface="Public Sans Medium"/>
                <a:ea typeface="Public Sans Medium"/>
                <a:cs typeface="Public Sans Medium"/>
                <a:sym typeface="Public Sans Medium"/>
              </a:rPr>
              <a:t>        Hybride : Web (cloud) + Desktop (Electron.NET – Windows &amp; Linux)</a:t>
            </a:r>
          </a:p>
          <a:p>
            <a:pPr algn="just">
              <a:lnSpc>
                <a:spcPts val="3679"/>
              </a:lnSpc>
            </a:pPr>
            <a:r>
              <a:rPr lang="en-US" sz="2628" b="1">
                <a:solidFill>
                  <a:srgbClr val="000000"/>
                </a:solidFill>
                <a:latin typeface="Public Sans Medium"/>
                <a:ea typeface="Public Sans Medium"/>
                <a:cs typeface="Public Sans Medium"/>
                <a:sym typeface="Public Sans Medium"/>
              </a:rPr>
              <a:t>        PWA pour une meilleure expérience</a:t>
            </a:r>
          </a:p>
          <a:p>
            <a:pPr algn="just">
              <a:lnSpc>
                <a:spcPts val="3679"/>
              </a:lnSpc>
            </a:pPr>
            <a:endParaRPr lang="en-US" sz="2628" b="1">
              <a:solidFill>
                <a:srgbClr val="000000"/>
              </a:solidFill>
              <a:latin typeface="Public Sans Medium"/>
              <a:ea typeface="Public Sans Medium"/>
              <a:cs typeface="Public Sans Medium"/>
              <a:sym typeface="Public Sans Medium"/>
            </a:endParaRPr>
          </a:p>
          <a:p>
            <a:pPr algn="just">
              <a:lnSpc>
                <a:spcPts val="3679"/>
              </a:lnSpc>
            </a:pPr>
            <a:r>
              <a:rPr lang="en-US" sz="2628" b="1">
                <a:solidFill>
                  <a:srgbClr val="000000"/>
                </a:solidFill>
                <a:latin typeface="Public Sans Medium"/>
                <a:ea typeface="Public Sans Medium"/>
                <a:cs typeface="Public Sans Medium"/>
                <a:sym typeface="Public Sans Medium"/>
              </a:rPr>
              <a:t>    Cloud : Google Cloud Run</a:t>
            </a:r>
          </a:p>
          <a:p>
            <a:pPr algn="just">
              <a:lnSpc>
                <a:spcPts val="3679"/>
              </a:lnSpc>
            </a:pPr>
            <a:r>
              <a:rPr lang="en-US" sz="2628" b="1">
                <a:solidFill>
                  <a:srgbClr val="000000"/>
                </a:solidFill>
                <a:latin typeface="Public Sans Medium"/>
                <a:ea typeface="Public Sans Medium"/>
                <a:cs typeface="Public Sans Medium"/>
                <a:sym typeface="Public Sans Medium"/>
              </a:rPr>
              <a:t>        Hébergement web avec scalabilité auto</a:t>
            </a:r>
          </a:p>
          <a:p>
            <a:pPr algn="just">
              <a:lnSpc>
                <a:spcPts val="3679"/>
              </a:lnSpc>
            </a:pPr>
            <a:endParaRPr lang="en-US" sz="2628" b="1">
              <a:solidFill>
                <a:srgbClr val="000000"/>
              </a:solidFill>
              <a:latin typeface="Public Sans Medium"/>
              <a:ea typeface="Public Sans Medium"/>
              <a:cs typeface="Public Sans Medium"/>
              <a:sym typeface="Public Sans Medium"/>
            </a:endParaRPr>
          </a:p>
          <a:p>
            <a:pPr algn="just">
              <a:lnSpc>
                <a:spcPts val="3679"/>
              </a:lnSpc>
            </a:pPr>
            <a:r>
              <a:rPr lang="en-US" sz="2628" b="1">
                <a:solidFill>
                  <a:srgbClr val="000000"/>
                </a:solidFill>
                <a:latin typeface="Public Sans Medium"/>
                <a:ea typeface="Public Sans Medium"/>
                <a:cs typeface="Public Sans Medium"/>
                <a:sym typeface="Public Sans Medium"/>
              </a:rPr>
              <a:t>   CI/CD via GitHub Actions :</a:t>
            </a:r>
          </a:p>
          <a:p>
            <a:pPr algn="just">
              <a:lnSpc>
                <a:spcPts val="3679"/>
              </a:lnSpc>
            </a:pPr>
            <a:r>
              <a:rPr lang="en-US" sz="2628" b="1">
                <a:solidFill>
                  <a:srgbClr val="000000"/>
                </a:solidFill>
                <a:latin typeface="Public Sans Medium"/>
                <a:ea typeface="Public Sans Medium"/>
                <a:cs typeface="Public Sans Medium"/>
                <a:sym typeface="Public Sans Medium"/>
              </a:rPr>
              <a:t>            Build Docker → Artifact Registry → Déploiement Cloud Run</a:t>
            </a:r>
          </a:p>
          <a:p>
            <a:pPr algn="just">
              <a:lnSpc>
                <a:spcPts val="3679"/>
              </a:lnSpc>
            </a:pPr>
            <a:r>
              <a:rPr lang="en-US" sz="2628" b="1">
                <a:solidFill>
                  <a:srgbClr val="000000"/>
                </a:solidFill>
                <a:latin typeface="Public Sans Medium"/>
                <a:ea typeface="Public Sans Medium"/>
                <a:cs typeface="Public Sans Medium"/>
                <a:sym typeface="Public Sans Medium"/>
              </a:rPr>
              <a:t>            Compilation Electron.NET (setup Windows/Linux)</a:t>
            </a:r>
          </a:p>
        </p:txBody>
      </p:sp>
      <p:sp>
        <p:nvSpPr>
          <p:cNvPr id="5" name="Freeform 5"/>
          <p:cNvSpPr/>
          <p:nvPr/>
        </p:nvSpPr>
        <p:spPr>
          <a:xfrm>
            <a:off x="13381582" y="5272080"/>
            <a:ext cx="3477034" cy="3477034"/>
          </a:xfrm>
          <a:custGeom>
            <a:avLst/>
            <a:gdLst/>
            <a:ahLst/>
            <a:cxnLst/>
            <a:rect l="l" t="t" r="r" b="b"/>
            <a:pathLst>
              <a:path w="3477034" h="3477034">
                <a:moveTo>
                  <a:pt x="0" y="0"/>
                </a:moveTo>
                <a:lnTo>
                  <a:pt x="3477034" y="0"/>
                </a:lnTo>
                <a:lnTo>
                  <a:pt x="3477034" y="3477034"/>
                </a:lnTo>
                <a:lnTo>
                  <a:pt x="0" y="3477034"/>
                </a:lnTo>
                <a:lnTo>
                  <a:pt x="0" y="0"/>
                </a:lnTo>
                <a:close/>
              </a:path>
            </a:pathLst>
          </a:custGeom>
          <a:blipFill>
            <a:blip r:embed="rId7"/>
            <a:stretch>
              <a:fillRect/>
            </a:stretch>
          </a:blipFill>
        </p:spPr>
      </p:sp>
      <p:sp>
        <p:nvSpPr>
          <p:cNvPr id="6" name="TextBox 6"/>
          <p:cNvSpPr txBox="1"/>
          <p:nvPr/>
        </p:nvSpPr>
        <p:spPr>
          <a:xfrm>
            <a:off x="1028700" y="885825"/>
            <a:ext cx="10894822"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Points techniques </a:t>
            </a:r>
          </a:p>
        </p:txBody>
      </p:sp>
      <p:sp>
        <p:nvSpPr>
          <p:cNvPr id="7" name="TextBox 7"/>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85825"/>
            <a:ext cx="10894822" cy="1194718"/>
          </a:xfrm>
          <a:prstGeom prst="rect">
            <a:avLst/>
          </a:prstGeom>
        </p:spPr>
        <p:txBody>
          <a:bodyPr lIns="0" tIns="0" rIns="0" bIns="0" rtlCol="0" anchor="t">
            <a:spAutoFit/>
          </a:bodyPr>
          <a:lstStyle/>
          <a:p>
            <a:pPr algn="l">
              <a:lnSpc>
                <a:spcPts val="9666"/>
              </a:lnSpc>
            </a:pPr>
            <a:r>
              <a:rPr lang="en-US" sz="6904" b="1">
                <a:solidFill>
                  <a:srgbClr val="000000"/>
                </a:solidFill>
                <a:latin typeface="Public Sans Bold"/>
                <a:ea typeface="Public Sans Bold"/>
                <a:cs typeface="Public Sans Bold"/>
                <a:sym typeface="Public Sans Bold"/>
              </a:rPr>
              <a:t>Conclusion</a:t>
            </a:r>
          </a:p>
        </p:txBody>
      </p:sp>
      <p:sp>
        <p:nvSpPr>
          <p:cNvPr id="3" name="TextBox 3"/>
          <p:cNvSpPr txBox="1"/>
          <p:nvPr/>
        </p:nvSpPr>
        <p:spPr>
          <a:xfrm>
            <a:off x="17584511" y="9694965"/>
            <a:ext cx="528324" cy="464642"/>
          </a:xfrm>
          <a:prstGeom prst="rect">
            <a:avLst/>
          </a:prstGeom>
        </p:spPr>
        <p:txBody>
          <a:bodyPr lIns="0" tIns="0" rIns="0" bIns="0" rtlCol="0" anchor="t">
            <a:spAutoFit/>
          </a:bodyPr>
          <a:lstStyle/>
          <a:p>
            <a:pPr algn="l">
              <a:lnSpc>
                <a:spcPts val="3679"/>
              </a:lnSpc>
            </a:pPr>
            <a:r>
              <a:rPr lang="en-US" sz="2628" b="1">
                <a:solidFill>
                  <a:srgbClr val="000000"/>
                </a:solidFill>
                <a:latin typeface="Public Sans Medium"/>
                <a:ea typeface="Public Sans Medium"/>
                <a:cs typeface="Public Sans Medium"/>
                <a:sym typeface="Public Sans Medium"/>
              </a:rPr>
              <a:t>4</a:t>
            </a:r>
          </a:p>
        </p:txBody>
      </p:sp>
      <p:sp>
        <p:nvSpPr>
          <p:cNvPr id="4" name="Freeform 4"/>
          <p:cNvSpPr/>
          <p:nvPr/>
        </p:nvSpPr>
        <p:spPr>
          <a:xfrm rot="-5400000">
            <a:off x="-1070809" y="7755567"/>
            <a:ext cx="3657600" cy="1150481"/>
          </a:xfrm>
          <a:custGeom>
            <a:avLst/>
            <a:gdLst/>
            <a:ahLst/>
            <a:cxnLst/>
            <a:rect l="l" t="t" r="r" b="b"/>
            <a:pathLst>
              <a:path w="3657600" h="1150481">
                <a:moveTo>
                  <a:pt x="0" y="0"/>
                </a:moveTo>
                <a:lnTo>
                  <a:pt x="3657600" y="0"/>
                </a:lnTo>
                <a:lnTo>
                  <a:pt x="3657600" y="1150481"/>
                </a:lnTo>
                <a:lnTo>
                  <a:pt x="0" y="11504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6201679">
            <a:off x="14072535" y="-2797463"/>
            <a:ext cx="6773271" cy="6773271"/>
          </a:xfrm>
          <a:custGeom>
            <a:avLst/>
            <a:gdLst/>
            <a:ahLst/>
            <a:cxnLst/>
            <a:rect l="l" t="t" r="r" b="b"/>
            <a:pathLst>
              <a:path w="6773271" h="6773271">
                <a:moveTo>
                  <a:pt x="0" y="0"/>
                </a:moveTo>
                <a:lnTo>
                  <a:pt x="6773271" y="0"/>
                </a:lnTo>
                <a:lnTo>
                  <a:pt x="6773271" y="6773271"/>
                </a:lnTo>
                <a:lnTo>
                  <a:pt x="0" y="677327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3659743" y="4312197"/>
            <a:ext cx="10968513" cy="2333545"/>
          </a:xfrm>
          <a:prstGeom prst="rect">
            <a:avLst/>
          </a:prstGeom>
        </p:spPr>
        <p:txBody>
          <a:bodyPr lIns="0" tIns="0" rIns="0" bIns="0" rtlCol="0" anchor="t">
            <a:spAutoFit/>
          </a:bodyPr>
          <a:lstStyle/>
          <a:p>
            <a:pPr algn="just">
              <a:lnSpc>
                <a:spcPts val="3679"/>
              </a:lnSpc>
            </a:pPr>
            <a:r>
              <a:rPr lang="en-US" sz="2628" b="1">
                <a:solidFill>
                  <a:srgbClr val="000000"/>
                </a:solidFill>
                <a:latin typeface="Public Sans Medium"/>
                <a:ea typeface="Public Sans Medium"/>
                <a:cs typeface="Public Sans Medium"/>
                <a:sym typeface="Public Sans Medium"/>
              </a:rPr>
              <a:t>Bilan riche en apprentissages techniques.</a:t>
            </a:r>
          </a:p>
          <a:p>
            <a:pPr algn="just">
              <a:lnSpc>
                <a:spcPts val="3679"/>
              </a:lnSpc>
            </a:pPr>
            <a:endParaRPr lang="en-US" sz="2628" b="1">
              <a:solidFill>
                <a:srgbClr val="000000"/>
              </a:solidFill>
              <a:latin typeface="Public Sans Medium"/>
              <a:ea typeface="Public Sans Medium"/>
              <a:cs typeface="Public Sans Medium"/>
              <a:sym typeface="Public Sans Medium"/>
            </a:endParaRPr>
          </a:p>
          <a:p>
            <a:pPr algn="just">
              <a:lnSpc>
                <a:spcPts val="3679"/>
              </a:lnSpc>
            </a:pPr>
            <a:r>
              <a:rPr lang="en-US" sz="2628" b="1">
                <a:solidFill>
                  <a:srgbClr val="000000"/>
                </a:solidFill>
                <a:latin typeface="Public Sans Medium"/>
                <a:ea typeface="Public Sans Medium"/>
                <a:cs typeface="Public Sans Medium"/>
                <a:sym typeface="Public Sans Medium"/>
              </a:rPr>
              <a:t>Prochaines étapes : déploiement commercial, améliorations fonctionnelles et intégration d'IA.</a:t>
            </a:r>
          </a:p>
          <a:p>
            <a:pPr algn="just">
              <a:lnSpc>
                <a:spcPts val="3679"/>
              </a:lnSpc>
            </a:pPr>
            <a:endParaRPr lang="en-US" sz="2628" b="1">
              <a:solidFill>
                <a:srgbClr val="000000"/>
              </a:solidFill>
              <a:latin typeface="Public Sans Medium"/>
              <a:ea typeface="Public Sans Medium"/>
              <a:cs typeface="Public Sans Medium"/>
              <a:sym typeface="Public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616083"/>
            <a:ext cx="13990326" cy="4014046"/>
          </a:xfrm>
          <a:prstGeom prst="rect">
            <a:avLst/>
          </a:prstGeom>
        </p:spPr>
        <p:txBody>
          <a:bodyPr lIns="0" tIns="0" rIns="0" bIns="0" rtlCol="0" anchor="t">
            <a:spAutoFit/>
          </a:bodyPr>
          <a:lstStyle/>
          <a:p>
            <a:pPr algn="l">
              <a:lnSpc>
                <a:spcPts val="16083"/>
              </a:lnSpc>
            </a:pPr>
            <a:r>
              <a:rPr lang="en-US" sz="11487" b="1">
                <a:solidFill>
                  <a:srgbClr val="000000"/>
                </a:solidFill>
                <a:latin typeface="Public Sans Bold"/>
                <a:ea typeface="Public Sans Bold"/>
                <a:cs typeface="Public Sans Bold"/>
                <a:sym typeface="Public Sans Bold"/>
              </a:rPr>
              <a:t>MERCI POUR VOTRE ATTENTION</a:t>
            </a:r>
          </a:p>
        </p:txBody>
      </p:sp>
      <p:sp>
        <p:nvSpPr>
          <p:cNvPr id="3" name="Freeform 3"/>
          <p:cNvSpPr/>
          <p:nvPr/>
        </p:nvSpPr>
        <p:spPr>
          <a:xfrm>
            <a:off x="7231079" y="1172392"/>
            <a:ext cx="3825843" cy="3825843"/>
          </a:xfrm>
          <a:custGeom>
            <a:avLst/>
            <a:gdLst/>
            <a:ahLst/>
            <a:cxnLst/>
            <a:rect l="l" t="t" r="r" b="b"/>
            <a:pathLst>
              <a:path w="3825843" h="3825843">
                <a:moveTo>
                  <a:pt x="0" y="0"/>
                </a:moveTo>
                <a:lnTo>
                  <a:pt x="3825842" y="0"/>
                </a:lnTo>
                <a:lnTo>
                  <a:pt x="3825842" y="3825843"/>
                </a:lnTo>
                <a:lnTo>
                  <a:pt x="0" y="3825843"/>
                </a:lnTo>
                <a:lnTo>
                  <a:pt x="0" y="0"/>
                </a:lnTo>
                <a:close/>
              </a:path>
            </a:pathLst>
          </a:custGeom>
          <a:blipFill>
            <a:blip r:embed="rId2"/>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xit" presetSubtype="0" fill="hold" nodeType="withEffect">
                                  <p:stCondLst>
                                    <p:cond delay="0"/>
                                  </p:stCondLst>
                                  <p:childTnLst>
                                    <p:animEffect transition="out" filter="wipe(down)">
                                      <p:cBhvr>
                                        <p:cTn id="6" dur="180" accel="50000">
                                          <p:stCondLst>
                                            <p:cond delay="1820"/>
                                          </p:stCondLst>
                                        </p:cTn>
                                        <p:tgtEl>
                                          <p:spTgt spid="3"/>
                                        </p:tgtEl>
                                      </p:cBhvr>
                                    </p:animEffect>
                                    <p:anim calcmode="lin" valueType="num">
                                      <p:cBhvr>
                                        <p:cTn id="7" dur="1822" tmFilter="0,0; 0.14,0.31; 0.43,0.73; 0.71,0.91; 1.0,1.0">
                                          <p:stCondLst>
                                            <p:cond delay="0"/>
                                          </p:stCondLst>
                                        </p:cTn>
                                        <p:tgtEl>
                                          <p:spTgt spid="3"/>
                                        </p:tgtEl>
                                        <p:attrNameLst>
                                          <p:attrName>ppt_x</p:attrName>
                                        </p:attrNameLst>
                                      </p:cBhvr>
                                      <p:tavLst>
                                        <p:tav tm="0">
                                          <p:val>
                                            <p:strVal val="ppt_x"/>
                                          </p:val>
                                        </p:tav>
                                        <p:tav tm="100000">
                                          <p:val>
                                            <p:strVal val="#ppt_x+0.25"/>
                                          </p:val>
                                        </p:tav>
                                      </p:tavLst>
                                    </p:anim>
                                    <p:anim calcmode="lin" valueType="num">
                                      <p:cBhvr>
                                        <p:cTn id="8" dur="178">
                                          <p:stCondLst>
                                            <p:cond delay="1822"/>
                                          </p:stCondLst>
                                        </p:cTn>
                                        <p:tgtEl>
                                          <p:spTgt spid="3"/>
                                        </p:tgtEl>
                                        <p:attrNameLst>
                                          <p:attrName>ppt_x</p:attrName>
                                        </p:attrNameLst>
                                      </p:cBhvr>
                                      <p:tavLst>
                                        <p:tav tm="0">
                                          <p:val>
                                            <p:strVal val="ppt_x"/>
                                          </p:val>
                                        </p:tav>
                                        <p:tav tm="100000">
                                          <p:val>
                                            <p:strVal val="ppt_x"/>
                                          </p:val>
                                        </p:tav>
                                      </p:tavLst>
                                    </p:anim>
                                    <p:anim calcmode="lin" valueType="num">
                                      <p:cBhvr>
                                        <p:cTn id="9" dur="664" tmFilter="0.0,0.0;0.25,0.07;0.50,0.2;0.75,0.467;1.0,1.0">
                                          <p:stCondLst>
                                            <p:cond delay="0"/>
                                          </p:stCondLst>
                                        </p:cTn>
                                        <p:tgtEl>
                                          <p:spTgt spid="3"/>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13" dur="180" accel="50000">
                                          <p:stCondLst>
                                            <p:cond delay="1820"/>
                                          </p:stCondLst>
                                        </p:cTn>
                                        <p:tgtEl>
                                          <p:spTgt spid="3"/>
                                        </p:tgtEl>
                                        <p:attrNameLst>
                                          <p:attrName>ppt_y</p:attrName>
                                        </p:attrNameLst>
                                      </p:cBhvr>
                                      <p:tavLst>
                                        <p:tav tm="0">
                                          <p:val>
                                            <p:strVal val="ppt_y"/>
                                          </p:val>
                                        </p:tav>
                                        <p:tav tm="100000">
                                          <p:val>
                                            <p:strVal val="ppt_y+ppt_h"/>
                                          </p:val>
                                        </p:tav>
                                      </p:tavLst>
                                    </p:anim>
                                    <p:animScale>
                                      <p:cBhvr>
                                        <p:cTn id="14" dur="26">
                                          <p:stCondLst>
                                            <p:cond delay="620"/>
                                          </p:stCondLst>
                                        </p:cTn>
                                        <p:tgtEl>
                                          <p:spTgt spid="3"/>
                                        </p:tgtEl>
                                      </p:cBhvr>
                                      <p:to x="100000" y="60000"/>
                                    </p:animScale>
                                    <p:animScale>
                                      <p:cBhvr>
                                        <p:cTn id="15" dur="166" decel="50000">
                                          <p:stCondLst>
                                            <p:cond delay="646"/>
                                          </p:stCondLst>
                                        </p:cTn>
                                        <p:tgtEl>
                                          <p:spTgt spid="3"/>
                                        </p:tgtEl>
                                      </p:cBhvr>
                                      <p:to x="100000" y="100000"/>
                                    </p:animScale>
                                    <p:animScale>
                                      <p:cBhvr>
                                        <p:cTn id="16" dur="26">
                                          <p:stCondLst>
                                            <p:cond delay="1312"/>
                                          </p:stCondLst>
                                        </p:cTn>
                                        <p:tgtEl>
                                          <p:spTgt spid="3"/>
                                        </p:tgtEl>
                                      </p:cBhvr>
                                      <p:to x="100000" y="80000"/>
                                    </p:animScale>
                                    <p:animScale>
                                      <p:cBhvr>
                                        <p:cTn id="17" dur="166" decel="50000">
                                          <p:stCondLst>
                                            <p:cond delay="1338"/>
                                          </p:stCondLst>
                                        </p:cTn>
                                        <p:tgtEl>
                                          <p:spTgt spid="3"/>
                                        </p:tgtEl>
                                      </p:cBhvr>
                                      <p:to x="100000" y="100000"/>
                                    </p:animScale>
                                    <p:animScale>
                                      <p:cBhvr>
                                        <p:cTn id="18" dur="26">
                                          <p:stCondLst>
                                            <p:cond delay="1642"/>
                                          </p:stCondLst>
                                        </p:cTn>
                                        <p:tgtEl>
                                          <p:spTgt spid="3"/>
                                        </p:tgtEl>
                                      </p:cBhvr>
                                      <p:to x="100000" y="90000"/>
                                    </p:animScale>
                                    <p:animScale>
                                      <p:cBhvr>
                                        <p:cTn id="19" dur="166" decel="50000">
                                          <p:stCondLst>
                                            <p:cond delay="1668"/>
                                          </p:stCondLst>
                                        </p:cTn>
                                        <p:tgtEl>
                                          <p:spTgt spid="3"/>
                                        </p:tgtEl>
                                      </p:cBhvr>
                                      <p:to x="100000" y="100000"/>
                                    </p:animScale>
                                    <p:animScale>
                                      <p:cBhvr>
                                        <p:cTn id="20" dur="26">
                                          <p:stCondLst>
                                            <p:cond delay="1808"/>
                                          </p:stCondLst>
                                        </p:cTn>
                                        <p:tgtEl>
                                          <p:spTgt spid="3"/>
                                        </p:tgtEl>
                                      </p:cBhvr>
                                      <p:to x="100000" y="95000"/>
                                    </p:animScale>
                                    <p:animScale>
                                      <p:cBhvr>
                                        <p:cTn id="21" dur="166" decel="50000">
                                          <p:stCondLst>
                                            <p:cond delay="1834"/>
                                          </p:stCondLst>
                                        </p:cTn>
                                        <p:tgtEl>
                                          <p:spTgt spid="3"/>
                                        </p:tgtEl>
                                      </p:cBhvr>
                                      <p:to x="100000" y="100000"/>
                                    </p:animScale>
                                    <p:set>
                                      <p:cBhvr>
                                        <p:cTn id="22" dur="1" fill="hold">
                                          <p:stCondLst>
                                            <p:cond delay="1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327</Words>
  <Application>Microsoft Office PowerPoint</Application>
  <PresentationFormat>Personnalisé</PresentationFormat>
  <Paragraphs>44</Paragraphs>
  <Slides>8</Slides>
  <Notes>3</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Public Sans Bold</vt:lpstr>
      <vt:lpstr>Calibri</vt:lpstr>
      <vt:lpstr>Public Sans Medium</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dc:title>
  <cp:lastModifiedBy>Dimitri FX</cp:lastModifiedBy>
  <cp:revision>3</cp:revision>
  <dcterms:created xsi:type="dcterms:W3CDTF">2006-08-16T00:00:00Z</dcterms:created>
  <dcterms:modified xsi:type="dcterms:W3CDTF">2025-06-10T14:58:18Z</dcterms:modified>
  <dc:identifier>DAGp3dt0X4M</dc:identifier>
</cp:coreProperties>
</file>