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8288000" cy="10287000"/>
  <p:notesSz cx="6858000" cy="9144000"/>
  <p:embeddedFontLst>
    <p:embeddedFont>
      <p:font typeface="Public Sans Bold" panose="020B0604020202020204" charset="0"/>
      <p:regular r:id="rId13"/>
    </p:embeddedFont>
    <p:embeddedFont>
      <p:font typeface="Public Sans Medium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8378" autoAdjust="0"/>
  </p:normalViewPr>
  <p:slideViewPr>
    <p:cSldViewPr>
      <p:cViewPr varScale="1">
        <p:scale>
          <a:sx n="66" d="100"/>
          <a:sy n="66" d="100"/>
        </p:scale>
        <p:origin x="1014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‹N°›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développé</a:t>
            </a:r>
            <a:r>
              <a:rPr lang="en-US" dirty="0"/>
              <a:t> </a:t>
            </a:r>
            <a:r>
              <a:rPr lang="en-US" dirty="0" err="1"/>
              <a:t>cette</a:t>
            </a:r>
            <a:r>
              <a:rPr lang="en-US" dirty="0"/>
              <a:t> application pour </a:t>
            </a:r>
            <a:r>
              <a:rPr lang="en-US" dirty="0" err="1"/>
              <a:t>répondre</a:t>
            </a:r>
            <a:r>
              <a:rPr lang="en-US" dirty="0"/>
              <a:t> aux </a:t>
            </a:r>
            <a:r>
              <a:rPr lang="en-US" dirty="0" err="1"/>
              <a:t>besoins</a:t>
            </a:r>
            <a:r>
              <a:rPr lang="en-US" dirty="0"/>
              <a:t> </a:t>
            </a:r>
            <a:r>
              <a:rPr lang="en-US" dirty="0" err="1"/>
              <a:t>concrets</a:t>
            </a:r>
            <a:r>
              <a:rPr lang="en-US" dirty="0"/>
              <a:t> des petits garages, </a:t>
            </a:r>
            <a:r>
              <a:rPr lang="en-US" dirty="0" err="1"/>
              <a:t>souvent</a:t>
            </a:r>
            <a:r>
              <a:rPr lang="en-US" dirty="0"/>
              <a:t> mal </a:t>
            </a:r>
            <a:r>
              <a:rPr lang="en-US" dirty="0" err="1"/>
              <a:t>équipés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outils</a:t>
            </a:r>
            <a:r>
              <a:rPr lang="en-US" dirty="0"/>
              <a:t> </a:t>
            </a:r>
            <a:r>
              <a:rPr lang="en-US" dirty="0" err="1"/>
              <a:t>numériques</a:t>
            </a:r>
            <a:r>
              <a:rPr lang="en-US" dirty="0"/>
              <a:t>. Elle </a:t>
            </a:r>
            <a:r>
              <a:rPr lang="en-US" dirty="0" err="1"/>
              <a:t>centralise</a:t>
            </a:r>
            <a:r>
              <a:rPr lang="en-US" dirty="0"/>
              <a:t> les </a:t>
            </a:r>
            <a:r>
              <a:rPr lang="en-US" dirty="0" err="1"/>
              <a:t>fonctions</a:t>
            </a:r>
            <a:r>
              <a:rPr lang="en-US" dirty="0"/>
              <a:t> </a:t>
            </a:r>
            <a:r>
              <a:rPr lang="en-US" dirty="0" err="1"/>
              <a:t>essentielles</a:t>
            </a:r>
            <a:r>
              <a:rPr lang="en-US" dirty="0"/>
              <a:t> de gestion et </a:t>
            </a:r>
            <a:r>
              <a:rPr lang="en-US" dirty="0" err="1"/>
              <a:t>s’appuie</a:t>
            </a:r>
            <a:r>
              <a:rPr lang="en-US" dirty="0"/>
              <a:t> sur des technologies cloud </a:t>
            </a:r>
            <a:r>
              <a:rPr lang="en-US" dirty="0" err="1"/>
              <a:t>modernes</a:t>
            </a:r>
            <a:r>
              <a:rPr lang="en-US" dirty="0"/>
              <a:t>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Beaucoup de garages utilisent Excel, ce qui peut être lourd, peu sécurisé et difficile à maintenir. Mon objectif est de leur proposer une solution intuitive et professionnelle, accessible depuis n’importe quel appareil.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1" dirty="0"/>
              <a:t>Authentification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Utilisation de l'authentification intégrée </a:t>
            </a:r>
            <a:r>
              <a:rPr lang="fr-FR" dirty="0" err="1"/>
              <a:t>Blazor</a:t>
            </a:r>
            <a:r>
              <a:rPr lang="fr-FR" dirty="0"/>
              <a:t> Server (Identity, cookies/session, ou autre).</a:t>
            </a:r>
          </a:p>
          <a:p>
            <a:r>
              <a:rPr lang="fr-FR" b="1" dirty="0"/>
              <a:t>Autorisation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Gestion des rôles (admin, utilisateur, etc.) pour restreindre l'accès à certaines fonctionnalités.</a:t>
            </a:r>
          </a:p>
          <a:p>
            <a:r>
              <a:rPr lang="fr-FR" b="1" dirty="0"/>
              <a:t>Protection des données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Chiffrement des données sensibles (mots de passe, informations clients…).</a:t>
            </a:r>
          </a:p>
          <a:p>
            <a:r>
              <a:rPr lang="fr-FR" b="1" dirty="0"/>
              <a:t>Communication sécurisée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HTTPS obligatoire sur toutes les routes.</a:t>
            </a:r>
          </a:p>
          <a:p>
            <a:r>
              <a:rPr lang="fr-FR" b="1" dirty="0"/>
              <a:t>CI/CD sécurisé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Secrets gérés via GitHub Secrets + déploiement Docker signé.</a:t>
            </a:r>
          </a:p>
          <a:p>
            <a:r>
              <a:rPr lang="fr-FR" b="1" dirty="0"/>
              <a:t>Hébergement Cloud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Services protégés par IAM (Cloud Run), pare-feu, et journaux d’audit activés.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1401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A5A10-CBD2-7D7F-C698-0E9230099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027D34-EB5C-054C-9C1B-9995FC4ADD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653A5-C244-E994-C789-738A4E485C0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E6DBAAD-1941-582F-FD45-D108AA6FAA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635AF71-B473-0402-74BF-F3ADF33EF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 b="1" dirty="0"/>
              <a:t>Pourquoi Electron.NET ?</a:t>
            </a:r>
            <a:endParaRPr lang="fr-FR" dirty="0"/>
          </a:p>
          <a:p>
            <a:r>
              <a:rPr lang="fr-FR" dirty="0"/>
              <a:t>Permet d’exécuter l’application </a:t>
            </a:r>
            <a:r>
              <a:rPr lang="fr-FR" dirty="0" err="1"/>
              <a:t>Blazor</a:t>
            </a:r>
            <a:r>
              <a:rPr lang="fr-FR" dirty="0"/>
              <a:t> Server comme une </a:t>
            </a:r>
            <a:r>
              <a:rPr lang="fr-FR" b="1" dirty="0"/>
              <a:t>application de bureau multiplateforme</a:t>
            </a:r>
            <a:r>
              <a:rPr lang="fr-FR" dirty="0"/>
              <a:t> (Windows &amp; Linux).</a:t>
            </a:r>
          </a:p>
          <a:p>
            <a:r>
              <a:rPr lang="fr-FR" dirty="0"/>
              <a:t>Bénéficie de </a:t>
            </a:r>
            <a:r>
              <a:rPr lang="fr-FR" b="1" dirty="0"/>
              <a:t>l’interface web</a:t>
            </a:r>
            <a:r>
              <a:rPr lang="fr-FR" dirty="0"/>
              <a:t> tout en accédant aux </a:t>
            </a:r>
            <a:r>
              <a:rPr lang="fr-FR" b="1" dirty="0"/>
              <a:t>fonctionnalités natives</a:t>
            </a:r>
            <a:r>
              <a:rPr lang="fr-FR" dirty="0"/>
              <a:t>.</a:t>
            </a:r>
          </a:p>
          <a:p>
            <a:r>
              <a:rPr lang="fr-FR" b="1" dirty="0"/>
              <a:t>Fonctionnalités utilisées</a:t>
            </a:r>
            <a:r>
              <a:rPr lang="fr-FR" dirty="0"/>
              <a:t> :</a:t>
            </a:r>
          </a:p>
          <a:p>
            <a:r>
              <a:rPr lang="fr-FR" dirty="0"/>
              <a:t>Création de setup installable (Windows MSI, Linux DEB…)</a:t>
            </a:r>
          </a:p>
          <a:p>
            <a:r>
              <a:rPr lang="fr-FR" dirty="0"/>
              <a:t>Accès au système de fichiers local</a:t>
            </a:r>
          </a:p>
          <a:p>
            <a:r>
              <a:rPr lang="fr-FR" dirty="0"/>
              <a:t>Notifications système ou intégration menu</a:t>
            </a:r>
          </a:p>
          <a:p>
            <a:r>
              <a:rPr lang="fr-FR" b="1" dirty="0"/>
              <a:t>Avantages</a:t>
            </a:r>
            <a:r>
              <a:rPr lang="fr-FR" dirty="0"/>
              <a:t> :</a:t>
            </a:r>
          </a:p>
          <a:p>
            <a:r>
              <a:rPr lang="fr-FR" dirty="0"/>
              <a:t>Pas besoin de navigateur ni d’installation de serveur local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6DE72-AFC5-390A-FE28-1673D27D37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CD2BD-11A8-6BCF-5D93-C15EE65B72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031121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L’application est développée en Blazor Server et packagée avec Electron.NET, ce qui me permet de générer à la fois une version web et une version desktop. J’ai mis en place un pipeline CI/CD complet avec GitHub Actions pour automatiser le déploiement, que ce soit pour le site de vente ou le backend de l’application, avec une gestion cloud via Cloud Run.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9403" y="942975"/>
            <a:ext cx="6316289" cy="65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8"/>
              </a:lnSpc>
            </a:pPr>
            <a:r>
              <a:rPr lang="en-US" sz="3770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FILLEUX Dimitri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661279" y="942975"/>
            <a:ext cx="3784198" cy="65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78"/>
              </a:lnSpc>
            </a:pPr>
            <a:r>
              <a:rPr lang="en-US" sz="3770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2025</a:t>
            </a:r>
          </a:p>
        </p:txBody>
      </p:sp>
      <p:sp>
        <p:nvSpPr>
          <p:cNvPr id="4" name="AutoShape 4"/>
          <p:cNvSpPr/>
          <p:nvPr/>
        </p:nvSpPr>
        <p:spPr>
          <a:xfrm>
            <a:off x="6280121" y="1333238"/>
            <a:ext cx="927325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87877" y="2082130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53378" y="7647278"/>
            <a:ext cx="2242167" cy="2242167"/>
          </a:xfrm>
          <a:custGeom>
            <a:avLst/>
            <a:gdLst/>
            <a:ahLst/>
            <a:cxnLst/>
            <a:rect l="l" t="t" r="r" b="b"/>
            <a:pathLst>
              <a:path w="2242167" h="2242167">
                <a:moveTo>
                  <a:pt x="0" y="0"/>
                </a:moveTo>
                <a:lnTo>
                  <a:pt x="2242167" y="0"/>
                </a:lnTo>
                <a:lnTo>
                  <a:pt x="2242167" y="2242167"/>
                </a:lnTo>
                <a:lnTo>
                  <a:pt x="0" y="2242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263691" y="2263191"/>
            <a:ext cx="5760617" cy="5760617"/>
          </a:xfrm>
          <a:custGeom>
            <a:avLst/>
            <a:gdLst/>
            <a:ahLst/>
            <a:cxnLst/>
            <a:rect l="l" t="t" r="r" b="b"/>
            <a:pathLst>
              <a:path w="5760617" h="5760617">
                <a:moveTo>
                  <a:pt x="0" y="0"/>
                </a:moveTo>
                <a:lnTo>
                  <a:pt x="5760618" y="0"/>
                </a:lnTo>
                <a:lnTo>
                  <a:pt x="5760618" y="5760618"/>
                </a:lnTo>
                <a:lnTo>
                  <a:pt x="0" y="57606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628900" y="6615249"/>
            <a:ext cx="6730758" cy="2117129"/>
          </a:xfrm>
          <a:custGeom>
            <a:avLst/>
            <a:gdLst/>
            <a:ahLst/>
            <a:cxnLst/>
            <a:rect l="l" t="t" r="r" b="b"/>
            <a:pathLst>
              <a:path w="6730758" h="2117129">
                <a:moveTo>
                  <a:pt x="0" y="0"/>
                </a:moveTo>
                <a:lnTo>
                  <a:pt x="6730758" y="0"/>
                </a:lnTo>
                <a:lnTo>
                  <a:pt x="6730758" y="2117130"/>
                </a:lnTo>
                <a:lnTo>
                  <a:pt x="0" y="2117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520813" y="8589504"/>
            <a:ext cx="3246374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Facilys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616083"/>
            <a:ext cx="13990326" cy="4014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083"/>
              </a:lnSpc>
            </a:pPr>
            <a:r>
              <a:rPr lang="en-US" sz="11487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MERCI POUR VOTRE ATTENTION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7231079" y="1172392"/>
            <a:ext cx="3825843" cy="3825843"/>
          </a:xfrm>
          <a:custGeom>
            <a:avLst/>
            <a:gdLst/>
            <a:ahLst/>
            <a:cxnLst/>
            <a:rect l="l" t="t" r="r" b="b"/>
            <a:pathLst>
              <a:path w="3825843" h="3825843">
                <a:moveTo>
                  <a:pt x="0" y="0"/>
                </a:moveTo>
                <a:lnTo>
                  <a:pt x="3825842" y="0"/>
                </a:lnTo>
                <a:lnTo>
                  <a:pt x="3825842" y="3825843"/>
                </a:lnTo>
                <a:lnTo>
                  <a:pt x="0" y="382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358182" y="6321765"/>
            <a:ext cx="5580400" cy="5580400"/>
          </a:xfrm>
          <a:custGeom>
            <a:avLst/>
            <a:gdLst/>
            <a:ahLst/>
            <a:cxnLst/>
            <a:rect l="l" t="t" r="r" b="b"/>
            <a:pathLst>
              <a:path w="5580400" h="5580400">
                <a:moveTo>
                  <a:pt x="0" y="0"/>
                </a:moveTo>
                <a:lnTo>
                  <a:pt x="5580401" y="0"/>
                </a:lnTo>
                <a:lnTo>
                  <a:pt x="5580401" y="5580400"/>
                </a:lnTo>
                <a:lnTo>
                  <a:pt x="0" y="5580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87843" y="4041178"/>
            <a:ext cx="1637054" cy="1637054"/>
          </a:xfrm>
          <a:custGeom>
            <a:avLst/>
            <a:gdLst/>
            <a:ahLst/>
            <a:cxnLst/>
            <a:rect l="l" t="t" r="r" b="b"/>
            <a:pathLst>
              <a:path w="1637054" h="1637054">
                <a:moveTo>
                  <a:pt x="0" y="0"/>
                </a:moveTo>
                <a:lnTo>
                  <a:pt x="1637053" y="0"/>
                </a:lnTo>
                <a:lnTo>
                  <a:pt x="1637053" y="1637053"/>
                </a:lnTo>
                <a:lnTo>
                  <a:pt x="0" y="16370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924896" y="1945536"/>
            <a:ext cx="1772061" cy="1772061"/>
          </a:xfrm>
          <a:custGeom>
            <a:avLst/>
            <a:gdLst/>
            <a:ahLst/>
            <a:cxnLst/>
            <a:rect l="l" t="t" r="r" b="b"/>
            <a:pathLst>
              <a:path w="1772061" h="1772061">
                <a:moveTo>
                  <a:pt x="0" y="0"/>
                </a:moveTo>
                <a:lnTo>
                  <a:pt x="1772061" y="0"/>
                </a:lnTo>
                <a:lnTo>
                  <a:pt x="1772061" y="1772060"/>
                </a:lnTo>
                <a:lnTo>
                  <a:pt x="0" y="17720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69643" y="3717596"/>
            <a:ext cx="2581036" cy="2284217"/>
          </a:xfrm>
          <a:custGeom>
            <a:avLst/>
            <a:gdLst/>
            <a:ahLst/>
            <a:cxnLst/>
            <a:rect l="l" t="t" r="r" b="b"/>
            <a:pathLst>
              <a:path w="2581036" h="2284217">
                <a:moveTo>
                  <a:pt x="0" y="0"/>
                </a:moveTo>
                <a:lnTo>
                  <a:pt x="2581035" y="0"/>
                </a:lnTo>
                <a:lnTo>
                  <a:pt x="2581035" y="2284217"/>
                </a:lnTo>
                <a:lnTo>
                  <a:pt x="0" y="22842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61999" y="5678231"/>
            <a:ext cx="1634958" cy="1634958"/>
          </a:xfrm>
          <a:custGeom>
            <a:avLst/>
            <a:gdLst/>
            <a:ahLst/>
            <a:cxnLst/>
            <a:rect l="l" t="t" r="r" b="b"/>
            <a:pathLst>
              <a:path w="1634958" h="1634958">
                <a:moveTo>
                  <a:pt x="0" y="0"/>
                </a:moveTo>
                <a:lnTo>
                  <a:pt x="1634958" y="0"/>
                </a:lnTo>
                <a:lnTo>
                  <a:pt x="1634958" y="1634958"/>
                </a:lnTo>
                <a:lnTo>
                  <a:pt x="0" y="1634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85825"/>
            <a:ext cx="5783195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Introduction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337612"/>
            <a:ext cx="8714396" cy="2333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Application de gestion pour petits garages : factures, devis, clients, véhicules et inventaire.</a:t>
            </a:r>
          </a:p>
          <a:p>
            <a:pPr algn="just">
              <a:lnSpc>
                <a:spcPts val="3679"/>
              </a:lnSpc>
            </a:pPr>
            <a:endParaRPr lang="en-US" sz="2628" b="1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just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Basée sur les technologies cloud pour une solution moderne et accessible.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584511" y="9694965"/>
            <a:ext cx="528324" cy="4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201679">
            <a:off x="13021546" y="-1650930"/>
            <a:ext cx="6773271" cy="6773271"/>
          </a:xfrm>
          <a:custGeom>
            <a:avLst/>
            <a:gdLst/>
            <a:ahLst/>
            <a:cxnLst/>
            <a:rect l="l" t="t" r="r" b="b"/>
            <a:pathLst>
              <a:path w="6773271" h="6773271">
                <a:moveTo>
                  <a:pt x="0" y="0"/>
                </a:moveTo>
                <a:lnTo>
                  <a:pt x="6773271" y="0"/>
                </a:lnTo>
                <a:lnTo>
                  <a:pt x="6773271" y="6773271"/>
                </a:lnTo>
                <a:lnTo>
                  <a:pt x="0" y="677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167025" y="5972535"/>
            <a:ext cx="3152142" cy="3152142"/>
          </a:xfrm>
          <a:custGeom>
            <a:avLst/>
            <a:gdLst/>
            <a:ahLst/>
            <a:cxnLst/>
            <a:rect l="l" t="t" r="r" b="b"/>
            <a:pathLst>
              <a:path w="3152142" h="3152142">
                <a:moveTo>
                  <a:pt x="0" y="0"/>
                </a:moveTo>
                <a:lnTo>
                  <a:pt x="3152142" y="0"/>
                </a:lnTo>
                <a:lnTo>
                  <a:pt x="3152142" y="3152142"/>
                </a:lnTo>
                <a:lnTo>
                  <a:pt x="0" y="31521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885825"/>
            <a:ext cx="9509428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Objectifs et contexte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337612"/>
            <a:ext cx="8714396" cy="2800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De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nombreux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garages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utilisent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encore des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fichiers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Excel pour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leur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gestion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quotidienne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.</a:t>
            </a:r>
          </a:p>
          <a:p>
            <a:pPr algn="just">
              <a:lnSpc>
                <a:spcPts val="3679"/>
              </a:lnSpc>
            </a:pPr>
            <a:endParaRPr lang="en-US" sz="2628" b="1" dirty="0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Cette application vise à simplifier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leur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travail,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éviter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les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erreurs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manuelles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et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leur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offrir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un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meilleur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suivi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de </a:t>
            </a:r>
            <a:r>
              <a:rPr lang="en-US" sz="2628" b="1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leurs</a:t>
            </a: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données.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84511" y="9694965"/>
            <a:ext cx="528324" cy="4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889854" y="404140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400000">
            <a:off x="-800100" y="9385383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746521" y="1313108"/>
            <a:ext cx="8794958" cy="8560325"/>
          </a:xfrm>
          <a:custGeom>
            <a:avLst/>
            <a:gdLst/>
            <a:ahLst/>
            <a:cxnLst/>
            <a:rect l="l" t="t" r="r" b="b"/>
            <a:pathLst>
              <a:path w="8431968" h="8207019">
                <a:moveTo>
                  <a:pt x="0" y="0"/>
                </a:moveTo>
                <a:lnTo>
                  <a:pt x="8431968" y="0"/>
                </a:lnTo>
                <a:lnTo>
                  <a:pt x="8431968" y="8207019"/>
                </a:lnTo>
                <a:lnTo>
                  <a:pt x="0" y="82070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 t="-745" b="-74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18390"/>
            <a:ext cx="10894822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Architecture technique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84511" y="9694965"/>
            <a:ext cx="528324" cy="46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B0210-04FF-0E1D-8DB5-67D36CD35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DF05A00-C5B5-52A2-129D-D437960EFD49}"/>
              </a:ext>
            </a:extLst>
          </p:cNvPr>
          <p:cNvSpPr/>
          <p:nvPr/>
        </p:nvSpPr>
        <p:spPr>
          <a:xfrm>
            <a:off x="15889854" y="404140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9166568-F2D4-B734-ACEE-45FBEE831EDD}"/>
              </a:ext>
            </a:extLst>
          </p:cNvPr>
          <p:cNvSpPr/>
          <p:nvPr/>
        </p:nvSpPr>
        <p:spPr>
          <a:xfrm rot="-5400000">
            <a:off x="-800100" y="9385383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3CF179F-DFAA-4333-233D-8AE21905F77E}"/>
              </a:ext>
            </a:extLst>
          </p:cNvPr>
          <p:cNvSpPr txBox="1"/>
          <p:nvPr/>
        </p:nvSpPr>
        <p:spPr>
          <a:xfrm>
            <a:off x="1028700" y="118390"/>
            <a:ext cx="10894822" cy="1136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66"/>
              </a:lnSpc>
            </a:pPr>
            <a:r>
              <a:rPr lang="en-US" sz="690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6904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Sécurité</a:t>
            </a:r>
            <a:r>
              <a:rPr lang="en-US" sz="690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mise </a:t>
            </a:r>
            <a:r>
              <a:rPr lang="en-US" sz="6904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</a:t>
            </a:r>
            <a:r>
              <a:rPr lang="en-US" sz="690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place 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C7F0CF3-0220-9A5C-BDB8-CC7697E62D05}"/>
              </a:ext>
            </a:extLst>
          </p:cNvPr>
          <p:cNvSpPr txBox="1"/>
          <p:nvPr/>
        </p:nvSpPr>
        <p:spPr>
          <a:xfrm>
            <a:off x="17584511" y="9694965"/>
            <a:ext cx="528324" cy="43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4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F6C133B-C0CF-1F48-2A91-09E17D79F0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405341"/>
            <a:ext cx="1829141" cy="182914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E12453-D771-76AD-047A-3C8BE9D2D9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69" y="2298834"/>
            <a:ext cx="5334000" cy="3000375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83469566-4DA4-5DBF-71E3-FDFD4E98F79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0" y="3405341"/>
            <a:ext cx="1752295" cy="175229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3BD3BBC-FBFF-7055-9E51-450128930DB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661" y="5829300"/>
            <a:ext cx="1904678" cy="1904678"/>
          </a:xfrm>
          <a:prstGeom prst="rect">
            <a:avLst/>
          </a:prstGeom>
        </p:spPr>
      </p:pic>
      <p:sp>
        <p:nvSpPr>
          <p:cNvPr id="15" name="TextBox 5">
            <a:extLst>
              <a:ext uri="{FF2B5EF4-FFF2-40B4-BE49-F238E27FC236}">
                <a16:creationId xmlns:a16="http://schemas.microsoft.com/office/drawing/2014/main" id="{65BDC803-6E6F-DDCF-3C5C-E4621EE5FA84}"/>
              </a:ext>
            </a:extLst>
          </p:cNvPr>
          <p:cNvSpPr txBox="1"/>
          <p:nvPr/>
        </p:nvSpPr>
        <p:spPr>
          <a:xfrm>
            <a:off x="3615485" y="8572500"/>
            <a:ext cx="1193246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fr-FR" sz="2800" b="1" dirty="0"/>
              <a:t>Mise en place de bonnes pratiques de sécurité pour garantir la confidentialité, l’intégrité et l’accès contrôlé aux données.</a:t>
            </a:r>
          </a:p>
        </p:txBody>
      </p:sp>
    </p:spTree>
    <p:extLst>
      <p:ext uri="{BB962C8B-B14F-4D97-AF65-F5344CB8AC3E}">
        <p14:creationId xmlns:p14="http://schemas.microsoft.com/office/powerpoint/2010/main" val="353628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802D2-DB7A-7B97-0411-55BBAD5E9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CD7B9C4-4897-DA4D-FB5E-3259B070A2BB}"/>
              </a:ext>
            </a:extLst>
          </p:cNvPr>
          <p:cNvSpPr/>
          <p:nvPr/>
        </p:nvSpPr>
        <p:spPr>
          <a:xfrm rot="-5400000">
            <a:off x="-1070809" y="7755567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8B3D0EF-4FE9-CBD8-0FA7-FCDE859FC8F3}"/>
              </a:ext>
            </a:extLst>
          </p:cNvPr>
          <p:cNvSpPr/>
          <p:nvPr/>
        </p:nvSpPr>
        <p:spPr>
          <a:xfrm rot="5726696">
            <a:off x="14072535" y="-2797463"/>
            <a:ext cx="6773271" cy="6773271"/>
          </a:xfrm>
          <a:custGeom>
            <a:avLst/>
            <a:gdLst/>
            <a:ahLst/>
            <a:cxnLst/>
            <a:rect l="l" t="t" r="r" b="b"/>
            <a:pathLst>
              <a:path w="6773271" h="6773271">
                <a:moveTo>
                  <a:pt x="0" y="0"/>
                </a:moveTo>
                <a:lnTo>
                  <a:pt x="6773271" y="0"/>
                </a:lnTo>
                <a:lnTo>
                  <a:pt x="6773271" y="6773271"/>
                </a:lnTo>
                <a:lnTo>
                  <a:pt x="0" y="67732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C4C2A23-F79B-19B4-AF78-81E814562D28}"/>
              </a:ext>
            </a:extLst>
          </p:cNvPr>
          <p:cNvSpPr txBox="1"/>
          <p:nvPr/>
        </p:nvSpPr>
        <p:spPr>
          <a:xfrm>
            <a:off x="1028700" y="885825"/>
            <a:ext cx="10894822" cy="1136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66"/>
              </a:lnSpc>
            </a:pPr>
            <a:r>
              <a:rPr lang="en-US" sz="6904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Electron.NET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81B20DC-68E1-3CF3-52D7-5A5CBA2A14B4}"/>
              </a:ext>
            </a:extLst>
          </p:cNvPr>
          <p:cNvSpPr txBox="1"/>
          <p:nvPr/>
        </p:nvSpPr>
        <p:spPr>
          <a:xfrm>
            <a:off x="17584511" y="9694965"/>
            <a:ext cx="528324" cy="43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5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855BA7A2-148A-8B73-BC6D-53F535687910}"/>
              </a:ext>
            </a:extLst>
          </p:cNvPr>
          <p:cNvSpPr txBox="1"/>
          <p:nvPr/>
        </p:nvSpPr>
        <p:spPr>
          <a:xfrm>
            <a:off x="3177768" y="8494110"/>
            <a:ext cx="11932461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fr-FR" sz="2800" b="1" dirty="0"/>
              <a:t>Intégration d’Electron.NET pour transformer l’application web en logiciel bureau multiplateforme, simple à déployer.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FB4B0F4-AB8B-A2B6-CFC0-1B67AEBF9A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3848100"/>
            <a:ext cx="6196463" cy="18866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1F2F181-FF8C-538E-5746-07733196DA1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201" y="3477264"/>
            <a:ext cx="2628304" cy="26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8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5825"/>
            <a:ext cx="10894822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Démo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584511" y="9694965"/>
            <a:ext cx="528324" cy="43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6</a:t>
            </a:r>
          </a:p>
        </p:txBody>
      </p:sp>
      <p:sp>
        <p:nvSpPr>
          <p:cNvPr id="4" name="Freeform 4"/>
          <p:cNvSpPr/>
          <p:nvPr/>
        </p:nvSpPr>
        <p:spPr>
          <a:xfrm>
            <a:off x="15889854" y="404140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5400000">
            <a:off x="-800100" y="9385383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263691" y="2263191"/>
            <a:ext cx="5760617" cy="5760617"/>
          </a:xfrm>
          <a:custGeom>
            <a:avLst/>
            <a:gdLst/>
            <a:ahLst/>
            <a:cxnLst/>
            <a:rect l="l" t="t" r="r" b="b"/>
            <a:pathLst>
              <a:path w="5760617" h="5760617">
                <a:moveTo>
                  <a:pt x="0" y="0"/>
                </a:moveTo>
                <a:lnTo>
                  <a:pt x="5760618" y="0"/>
                </a:lnTo>
                <a:lnTo>
                  <a:pt x="5760618" y="5760618"/>
                </a:lnTo>
                <a:lnTo>
                  <a:pt x="0" y="5760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070809" y="7755567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6201679">
            <a:off x="14072535" y="-2797463"/>
            <a:ext cx="6773271" cy="6773271"/>
          </a:xfrm>
          <a:custGeom>
            <a:avLst/>
            <a:gdLst/>
            <a:ahLst/>
            <a:cxnLst/>
            <a:rect l="l" t="t" r="r" b="b"/>
            <a:pathLst>
              <a:path w="6773271" h="6773271">
                <a:moveTo>
                  <a:pt x="0" y="0"/>
                </a:moveTo>
                <a:lnTo>
                  <a:pt x="6773271" y="0"/>
                </a:lnTo>
                <a:lnTo>
                  <a:pt x="6773271" y="6773271"/>
                </a:lnTo>
                <a:lnTo>
                  <a:pt x="0" y="67732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981200" y="3086100"/>
            <a:ext cx="14097000" cy="4229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Application Blazor Server (C#)</a:t>
            </a:r>
          </a:p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    - </a:t>
            </a:r>
            <a:r>
              <a:rPr lang="en-US" sz="2628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Hybride</a:t>
            </a: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: Web (cloud) + Desktop (Electron.NET – Windows &amp; Linux)</a:t>
            </a:r>
          </a:p>
          <a:p>
            <a:pPr algn="just">
              <a:lnSpc>
                <a:spcPts val="3679"/>
              </a:lnSpc>
            </a:pP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    - PWA</a:t>
            </a:r>
            <a:endParaRPr lang="en-US" sz="2628" b="1" dirty="0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Cloud : Google Cloud Run</a:t>
            </a:r>
          </a:p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   - </a:t>
            </a:r>
            <a:r>
              <a:rPr lang="en-US" sz="2628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Hébergement</a:t>
            </a: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web avec </a:t>
            </a:r>
            <a:r>
              <a:rPr lang="en-US" sz="2628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scalabilité</a:t>
            </a: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auto</a:t>
            </a:r>
          </a:p>
          <a:p>
            <a:pPr algn="just">
              <a:lnSpc>
                <a:spcPts val="3679"/>
              </a:lnSpc>
            </a:pPr>
            <a:endParaRPr lang="en-US" sz="2628" b="1" dirty="0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just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CI/CD via GitHub Actions :</a:t>
            </a:r>
          </a:p>
          <a:p>
            <a:pPr algn="just">
              <a:lnSpc>
                <a:spcPts val="3679"/>
              </a:lnSpc>
            </a:pP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        - Build Docker → Artifact Registry → </a:t>
            </a:r>
            <a:r>
              <a:rPr lang="en-US" sz="2628" dirty="0" err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Déploiement</a:t>
            </a: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Cloud Run</a:t>
            </a:r>
          </a:p>
          <a:p>
            <a:pPr algn="just">
              <a:lnSpc>
                <a:spcPts val="3679"/>
              </a:lnSpc>
            </a:pPr>
            <a:r>
              <a:rPr lang="en-US" sz="2628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            - Compilation Electron.NET (setup Windows/Linux)</a:t>
            </a:r>
          </a:p>
        </p:txBody>
      </p:sp>
      <p:sp>
        <p:nvSpPr>
          <p:cNvPr id="5" name="Freeform 5"/>
          <p:cNvSpPr/>
          <p:nvPr/>
        </p:nvSpPr>
        <p:spPr>
          <a:xfrm>
            <a:off x="13575100" y="5672318"/>
            <a:ext cx="3477034" cy="3477034"/>
          </a:xfrm>
          <a:custGeom>
            <a:avLst/>
            <a:gdLst/>
            <a:ahLst/>
            <a:cxnLst/>
            <a:rect l="l" t="t" r="r" b="b"/>
            <a:pathLst>
              <a:path w="3477034" h="3477034">
                <a:moveTo>
                  <a:pt x="0" y="0"/>
                </a:moveTo>
                <a:lnTo>
                  <a:pt x="3477034" y="0"/>
                </a:lnTo>
                <a:lnTo>
                  <a:pt x="3477034" y="3477034"/>
                </a:lnTo>
                <a:lnTo>
                  <a:pt x="0" y="347703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885825"/>
            <a:ext cx="10894822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Points techniques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584511" y="9694965"/>
            <a:ext cx="528324" cy="43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5825"/>
            <a:ext cx="10894822" cy="1194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66"/>
              </a:lnSpc>
            </a:pPr>
            <a:r>
              <a:rPr lang="en-US" sz="6904" b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584511" y="9694965"/>
            <a:ext cx="528324" cy="43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628" b="1" dirty="0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8</a:t>
            </a:r>
          </a:p>
        </p:txBody>
      </p:sp>
      <p:sp>
        <p:nvSpPr>
          <p:cNvPr id="4" name="Freeform 4"/>
          <p:cNvSpPr/>
          <p:nvPr/>
        </p:nvSpPr>
        <p:spPr>
          <a:xfrm rot="-5400000">
            <a:off x="-1070809" y="7755567"/>
            <a:ext cx="3657600" cy="1150481"/>
          </a:xfrm>
          <a:custGeom>
            <a:avLst/>
            <a:gdLst/>
            <a:ahLst/>
            <a:cxnLst/>
            <a:rect l="l" t="t" r="r" b="b"/>
            <a:pathLst>
              <a:path w="3657600" h="1150481">
                <a:moveTo>
                  <a:pt x="0" y="0"/>
                </a:moveTo>
                <a:lnTo>
                  <a:pt x="3657600" y="0"/>
                </a:lnTo>
                <a:lnTo>
                  <a:pt x="3657600" y="1150481"/>
                </a:lnTo>
                <a:lnTo>
                  <a:pt x="0" y="1150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6201679">
            <a:off x="14072535" y="-2797463"/>
            <a:ext cx="6773271" cy="6773271"/>
          </a:xfrm>
          <a:custGeom>
            <a:avLst/>
            <a:gdLst/>
            <a:ahLst/>
            <a:cxnLst/>
            <a:rect l="l" t="t" r="r" b="b"/>
            <a:pathLst>
              <a:path w="6773271" h="6773271">
                <a:moveTo>
                  <a:pt x="0" y="0"/>
                </a:moveTo>
                <a:lnTo>
                  <a:pt x="6773271" y="0"/>
                </a:lnTo>
                <a:lnTo>
                  <a:pt x="6773271" y="6773271"/>
                </a:lnTo>
                <a:lnTo>
                  <a:pt x="0" y="6773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59743" y="4312197"/>
            <a:ext cx="10968513" cy="2333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Bilan riche en apprentissages techniques.</a:t>
            </a:r>
          </a:p>
          <a:p>
            <a:pPr algn="just">
              <a:lnSpc>
                <a:spcPts val="3679"/>
              </a:lnSpc>
            </a:pPr>
            <a:endParaRPr lang="en-US" sz="2628" b="1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  <a:p>
            <a:pPr algn="just">
              <a:lnSpc>
                <a:spcPts val="3679"/>
              </a:lnSpc>
            </a:pPr>
            <a:r>
              <a:rPr lang="en-US" sz="2628" b="1">
                <a:solidFill>
                  <a:srgbClr val="000000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Prochaines étapes : déploiement commercial, améliorations fonctionnelles et intégration d'IA.</a:t>
            </a:r>
          </a:p>
          <a:p>
            <a:pPr algn="just">
              <a:lnSpc>
                <a:spcPts val="3679"/>
              </a:lnSpc>
            </a:pPr>
            <a:endParaRPr lang="en-US" sz="2628" b="1">
              <a:solidFill>
                <a:srgbClr val="000000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542</Words>
  <Application>Microsoft Office PowerPoint</Application>
  <PresentationFormat>Personnalisé</PresentationFormat>
  <Paragraphs>73</Paragraphs>
  <Slides>10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Public Sans Bold</vt:lpstr>
      <vt:lpstr>Arial</vt:lpstr>
      <vt:lpstr>Calibri</vt:lpstr>
      <vt:lpstr>Public Sans Medium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creator>Dimitri</dc:creator>
  <cp:lastModifiedBy>Dimitri FX</cp:lastModifiedBy>
  <cp:revision>33</cp:revision>
  <dcterms:created xsi:type="dcterms:W3CDTF">2006-08-16T00:00:00Z</dcterms:created>
  <dcterms:modified xsi:type="dcterms:W3CDTF">2025-06-16T19:30:18Z</dcterms:modified>
  <dc:identifier>DAGp3dt0X4M</dc:identifier>
</cp:coreProperties>
</file>