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58" r:id="rId5"/>
    <p:sldId id="261" r:id="rId6"/>
    <p:sldId id="263" r:id="rId7"/>
    <p:sldId id="262" r:id="rId8"/>
    <p:sldId id="264" r:id="rId9"/>
    <p:sldId id="265" r:id="rId10"/>
    <p:sldId id="266" r:id="rId11"/>
    <p:sldId id="267" r:id="rId12"/>
    <p:sldId id="268" r:id="rId13"/>
    <p:sldId id="270" r:id="rId14"/>
    <p:sldId id="271" r:id="rId15"/>
    <p:sldId id="272" r:id="rId16"/>
    <p:sldId id="26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FFAF9F"/>
    <a:srgbClr val="2A000F"/>
    <a:srgbClr val="48001A"/>
    <a:srgbClr val="4400EE"/>
    <a:srgbClr val="6C1A00"/>
    <a:srgbClr val="58004E"/>
    <a:srgbClr val="FE9202"/>
    <a:srgbClr val="80008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7631835" cy="198516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487980"/>
            <a:ext cx="7631836" cy="642397"/>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051" y="128470"/>
            <a:ext cx="822960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69389"/>
            <a:ext cx="6252689"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80209"/>
            <a:ext cx="6252689"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7336" y="182923"/>
            <a:ext cx="8076896"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6440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36806"/>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6440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36806"/>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1751573"/>
            <a:ext cx="7631835" cy="1640354"/>
          </a:xfrm>
        </p:spPr>
        <p:txBody>
          <a:bodyPr>
            <a:normAutofit/>
          </a:bodyPr>
          <a:lstStyle/>
          <a:p>
            <a:pPr rtl="0">
              <a:spcBef>
                <a:spcPts val="0"/>
              </a:spcBef>
              <a:spcAft>
                <a:spcPts val="0"/>
              </a:spcAft>
            </a:pPr>
            <a:r>
              <a:rPr lang="en-US" sz="2400" b="1" i="0" u="none" strike="noStrike" dirty="0">
                <a:solidFill>
                  <a:srgbClr val="FFFFFF"/>
                </a:solidFill>
                <a:effectLst/>
                <a:latin typeface="Maven Pro"/>
              </a:rPr>
              <a:t>Analysis on Covid 19 Datasets</a:t>
            </a:r>
            <a:br>
              <a:rPr lang="en-US" sz="2400" b="0" dirty="0">
                <a:effectLst/>
              </a:rPr>
            </a:br>
            <a:br>
              <a:rPr lang="en-US" dirty="0"/>
            </a:br>
            <a:r>
              <a:rPr lang="en-US" sz="2000" dirty="0"/>
              <a:t>New Cases vs Death Rate in 2021</a:t>
            </a:r>
          </a:p>
        </p:txBody>
      </p:sp>
      <p:sp>
        <p:nvSpPr>
          <p:cNvPr id="3" name="Subtitle 2"/>
          <p:cNvSpPr>
            <a:spLocks noGrp="1"/>
          </p:cNvSpPr>
          <p:nvPr>
            <p:ph type="subTitle" idx="1"/>
          </p:nvPr>
        </p:nvSpPr>
        <p:spPr/>
        <p:txBody>
          <a:bodyPr/>
          <a:lstStyle/>
          <a:p>
            <a:r>
              <a:rPr lang="en-US" dirty="0"/>
              <a:t>Team 4</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sz="1800" b="1" i="0" u="none" strike="noStrike" dirty="0">
                <a:solidFill>
                  <a:srgbClr val="374151"/>
                </a:solidFill>
                <a:effectLst/>
                <a:latin typeface="Maven Pro"/>
              </a:rPr>
              <a:t>Monthly Cases by Continents in 2021</a:t>
            </a:r>
            <a:endParaRPr lang="en-US" dirty="0"/>
          </a:p>
        </p:txBody>
      </p:sp>
      <p:sp>
        <p:nvSpPr>
          <p:cNvPr id="5" name="Content Placeholder 4"/>
          <p:cNvSpPr>
            <a:spLocks noGrp="1"/>
          </p:cNvSpPr>
          <p:nvPr>
            <p:ph idx="1"/>
          </p:nvPr>
        </p:nvSpPr>
        <p:spPr>
          <a:xfrm>
            <a:off x="448965" y="1180209"/>
            <a:ext cx="1985165" cy="3511061"/>
          </a:xfrm>
        </p:spPr>
        <p:txBody>
          <a:bodyPr>
            <a:normAutofit fontScale="77500" lnSpcReduction="20000"/>
          </a:bodyPr>
          <a:lstStyle/>
          <a:p>
            <a:pPr rtl="0" fontAlgn="base">
              <a:spcBef>
                <a:spcPts val="0"/>
              </a:spcBef>
              <a:spcAft>
                <a:spcPts val="1200"/>
              </a:spcAft>
              <a:buFont typeface="Arial" panose="020B0604020202020204" pitchFamily="34" charset="0"/>
              <a:buChar char="•"/>
            </a:pPr>
            <a:r>
              <a:rPr lang="en-US" sz="1800" b="0" i="0" u="none" strike="noStrike" dirty="0">
                <a:solidFill>
                  <a:srgbClr val="374151"/>
                </a:solidFill>
                <a:effectLst/>
                <a:latin typeface="Nunito" pitchFamily="2" charset="0"/>
              </a:rPr>
              <a:t>These bar graph illustrates the monthly cases distribution across continents in 2021.</a:t>
            </a:r>
            <a:endParaRPr lang="en-US" sz="18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Nunito" pitchFamily="2" charset="0"/>
              </a:rPr>
              <a:t>Monitoring the distribution of cases by each continent can  help identify the regions that experienced significant COVID-19 cases in specific months.</a:t>
            </a:r>
          </a:p>
          <a:p>
            <a:endParaRPr lang="en-US" dirty="0"/>
          </a:p>
        </p:txBody>
      </p:sp>
      <p:pic>
        <p:nvPicPr>
          <p:cNvPr id="9218" name="Picture 2">
            <a:extLst>
              <a:ext uri="{FF2B5EF4-FFF2-40B4-BE49-F238E27FC236}">
                <a16:creationId xmlns:a16="http://schemas.microsoft.com/office/drawing/2014/main" id="{3CA7CF4E-946D-E816-1E8E-11BDB15BE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130" y="891994"/>
            <a:ext cx="4581150" cy="412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49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sz="1800" b="1" i="0" u="none" strike="noStrike" dirty="0">
                <a:solidFill>
                  <a:srgbClr val="374151"/>
                </a:solidFill>
                <a:effectLst/>
                <a:latin typeface="Maven Pro"/>
              </a:rPr>
              <a:t>Monthly Cases by Country in 2021</a:t>
            </a:r>
            <a:r>
              <a:rPr lang="en-US" dirty="0"/>
              <a:t>a</a:t>
            </a:r>
          </a:p>
        </p:txBody>
      </p:sp>
      <p:sp>
        <p:nvSpPr>
          <p:cNvPr id="5" name="Content Placeholder 4"/>
          <p:cNvSpPr>
            <a:spLocks noGrp="1"/>
          </p:cNvSpPr>
          <p:nvPr>
            <p:ph idx="1"/>
          </p:nvPr>
        </p:nvSpPr>
        <p:spPr>
          <a:xfrm>
            <a:off x="448965" y="1180209"/>
            <a:ext cx="1679755" cy="3511061"/>
          </a:xfrm>
        </p:spPr>
        <p:txBody>
          <a:bodyPr>
            <a:noAutofit/>
          </a:bodyPr>
          <a:lstStyle/>
          <a:p>
            <a:pPr rtl="0" fontAlgn="base">
              <a:spcBef>
                <a:spcPts val="0"/>
              </a:spcBef>
              <a:spcAft>
                <a:spcPts val="1200"/>
              </a:spcAft>
              <a:buFont typeface="Arial" panose="020B0604020202020204" pitchFamily="34" charset="0"/>
              <a:buChar char="•"/>
            </a:pPr>
            <a:r>
              <a:rPr lang="en-US" sz="1200" b="0" i="0" u="none" strike="noStrike" dirty="0">
                <a:solidFill>
                  <a:srgbClr val="374151"/>
                </a:solidFill>
                <a:effectLst/>
                <a:latin typeface="Nunito" pitchFamily="2" charset="0"/>
              </a:rPr>
              <a:t>The box plot graph shows a comparison of monthly COVID-19 cases among 6 selected countries in 2021. </a:t>
            </a:r>
            <a:endParaRPr lang="en-US" sz="1200" b="0" dirty="0">
              <a:effectLst/>
            </a:endParaRPr>
          </a:p>
          <a:p>
            <a:pPr rtl="0" fontAlgn="base">
              <a:spcBef>
                <a:spcPts val="0"/>
              </a:spcBef>
              <a:spcAft>
                <a:spcPts val="0"/>
              </a:spcAft>
              <a:buFont typeface="Arial" panose="020B0604020202020204" pitchFamily="34" charset="0"/>
              <a:buChar char="•"/>
            </a:pPr>
            <a:r>
              <a:rPr lang="en-US" sz="1200" b="0" i="0" u="none" strike="noStrike" dirty="0">
                <a:solidFill>
                  <a:srgbClr val="374151"/>
                </a:solidFill>
                <a:effectLst/>
                <a:latin typeface="Nunito" pitchFamily="2" charset="0"/>
              </a:rPr>
              <a:t>These graph provides more insights into the distribution of monthly cases, pointing out the range, median, and possible outliers for each country.</a:t>
            </a:r>
          </a:p>
          <a:p>
            <a:endParaRPr lang="en-US" sz="1200" dirty="0"/>
          </a:p>
        </p:txBody>
      </p:sp>
      <p:pic>
        <p:nvPicPr>
          <p:cNvPr id="8194" name="Picture 2">
            <a:extLst>
              <a:ext uri="{FF2B5EF4-FFF2-40B4-BE49-F238E27FC236}">
                <a16:creationId xmlns:a16="http://schemas.microsoft.com/office/drawing/2014/main" id="{580B343A-718C-28A4-657B-1F31F9A68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367" y="891995"/>
            <a:ext cx="4920913" cy="412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40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6" y="281175"/>
            <a:ext cx="6252708" cy="725349"/>
          </a:xfrm>
        </p:spPr>
        <p:txBody>
          <a:bodyPr>
            <a:normAutofit/>
          </a:bodyPr>
          <a:lstStyle/>
          <a:p>
            <a:r>
              <a:rPr lang="en-US" sz="1800" b="1" i="0" u="none" strike="noStrike" dirty="0">
                <a:solidFill>
                  <a:srgbClr val="374151"/>
                </a:solidFill>
                <a:effectLst/>
                <a:latin typeface="Maven Pro"/>
              </a:rPr>
              <a:t>Relationship Between Increase Rate and % Death Rate</a:t>
            </a:r>
            <a:endParaRPr lang="en-US" dirty="0"/>
          </a:p>
        </p:txBody>
      </p:sp>
      <p:sp>
        <p:nvSpPr>
          <p:cNvPr id="5" name="Content Placeholder 4"/>
          <p:cNvSpPr>
            <a:spLocks noGrp="1"/>
          </p:cNvSpPr>
          <p:nvPr>
            <p:ph idx="1"/>
          </p:nvPr>
        </p:nvSpPr>
        <p:spPr>
          <a:xfrm>
            <a:off x="448966" y="1180209"/>
            <a:ext cx="2137870" cy="3511061"/>
          </a:xfrm>
        </p:spPr>
        <p:txBody>
          <a:bodyPr>
            <a:normAutofit fontScale="62500" lnSpcReduction="20000"/>
          </a:bodyPr>
          <a:lstStyle/>
          <a:p>
            <a:pPr algn="just" rtl="0" fontAlgn="base">
              <a:spcBef>
                <a:spcPts val="0"/>
              </a:spcBef>
              <a:spcAft>
                <a:spcPts val="1200"/>
              </a:spcAft>
              <a:buFont typeface="Arial" panose="020B0604020202020204" pitchFamily="34" charset="0"/>
              <a:buChar char="•"/>
            </a:pPr>
            <a:r>
              <a:rPr lang="en-US" sz="1800" b="0" i="0" u="none" strike="noStrike" dirty="0">
                <a:solidFill>
                  <a:srgbClr val="374151"/>
                </a:solidFill>
                <a:effectLst/>
                <a:latin typeface="Nunito" pitchFamily="2" charset="0"/>
              </a:rPr>
              <a:t>The graph shows a scatter plot of the data points and a regression line that represents the best-fit line for the data.</a:t>
            </a:r>
            <a:endParaRPr lang="en-US" b="0" dirty="0">
              <a:effectLst/>
            </a:endParaRPr>
          </a:p>
          <a:p>
            <a:pPr rtl="0" fontAlgn="base">
              <a:spcBef>
                <a:spcPts val="0"/>
              </a:spcBef>
              <a:spcAft>
                <a:spcPts val="1200"/>
              </a:spcAft>
              <a:buFont typeface="Arial" panose="020B0604020202020204" pitchFamily="34" charset="0"/>
              <a:buChar char="•"/>
            </a:pPr>
            <a:r>
              <a:rPr lang="en-US" sz="1800" b="0" i="0" u="none" strike="noStrike" dirty="0">
                <a:solidFill>
                  <a:srgbClr val="374151"/>
                </a:solidFill>
                <a:effectLst/>
                <a:latin typeface="Nunito" pitchFamily="2" charset="0"/>
              </a:rPr>
              <a:t>As the increase rate % of COVID-19 cases increases, there tends to be a corresponding increase in the % death rate.</a:t>
            </a:r>
            <a:endParaRPr lang="en-US" b="0" dirty="0">
              <a:effectLst/>
            </a:endParaRPr>
          </a:p>
          <a:p>
            <a:pPr algn="just" rtl="0" fontAlgn="base">
              <a:spcBef>
                <a:spcPts val="0"/>
              </a:spcBef>
              <a:spcAft>
                <a:spcPts val="1200"/>
              </a:spcAft>
              <a:buFont typeface="Arial" panose="020B0604020202020204" pitchFamily="34" charset="0"/>
              <a:buChar char="•"/>
            </a:pPr>
            <a:r>
              <a:rPr lang="en-US" sz="1800" b="0" i="0" u="none" strike="noStrike" dirty="0">
                <a:solidFill>
                  <a:srgbClr val="374151"/>
                </a:solidFill>
                <a:effectLst/>
                <a:latin typeface="Nunito" pitchFamily="2" charset="0"/>
              </a:rPr>
              <a:t>The positive slope of the equation (0.44) suggests a moderate positive relationship between the increase rate % and the % death rate. </a:t>
            </a:r>
            <a:endParaRPr lang="en-US" b="0" dirty="0">
              <a:effectLst/>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Nunito" pitchFamily="2" charset="0"/>
              </a:rPr>
              <a:t>The </a:t>
            </a:r>
            <a:r>
              <a:rPr lang="en-US" sz="1800" b="0" i="0" u="none" strike="noStrike" dirty="0" err="1">
                <a:solidFill>
                  <a:srgbClr val="374151"/>
                </a:solidFill>
                <a:effectLst/>
                <a:latin typeface="Nunito" pitchFamily="2" charset="0"/>
              </a:rPr>
              <a:t>r-value</a:t>
            </a:r>
            <a:r>
              <a:rPr lang="en-US" sz="1800" b="0" i="0" u="none" strike="noStrike" dirty="0">
                <a:solidFill>
                  <a:srgbClr val="374151"/>
                </a:solidFill>
                <a:effectLst/>
                <a:latin typeface="Nunito" pitchFamily="2" charset="0"/>
              </a:rPr>
              <a:t> = 0.58 suggests a moderate positive correlation </a:t>
            </a:r>
          </a:p>
          <a:p>
            <a:endParaRPr lang="en-US" dirty="0"/>
          </a:p>
        </p:txBody>
      </p:sp>
      <p:pic>
        <p:nvPicPr>
          <p:cNvPr id="7170" name="Picture 2">
            <a:extLst>
              <a:ext uri="{FF2B5EF4-FFF2-40B4-BE49-F238E27FC236}">
                <a16:creationId xmlns:a16="http://schemas.microsoft.com/office/drawing/2014/main" id="{D6565AA1-EFFE-0F2F-4E0D-598593066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835" y="891995"/>
            <a:ext cx="4428445" cy="383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2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CA" sz="1800" b="1" i="0" u="none" strike="noStrike" dirty="0">
                <a:solidFill>
                  <a:srgbClr val="000000"/>
                </a:solidFill>
                <a:effectLst/>
                <a:latin typeface="Maven Pro"/>
              </a:rPr>
              <a:t>Limitation of the dataset </a:t>
            </a:r>
            <a:endParaRPr lang="en-US" dirty="0"/>
          </a:p>
        </p:txBody>
      </p:sp>
      <p:sp>
        <p:nvSpPr>
          <p:cNvPr id="5" name="Content Placeholder 4"/>
          <p:cNvSpPr>
            <a:spLocks noGrp="1"/>
          </p:cNvSpPr>
          <p:nvPr>
            <p:ph idx="1"/>
          </p:nvPr>
        </p:nvSpPr>
        <p:spPr>
          <a:xfrm>
            <a:off x="448965" y="1044701"/>
            <a:ext cx="6252689" cy="3646570"/>
          </a:xfrm>
        </p:spPr>
        <p:txBody>
          <a:bodyPr>
            <a:noAutofit/>
          </a:bodyPr>
          <a:lstStyle/>
          <a:p>
            <a:pPr rtl="0" fontAlgn="base">
              <a:spcBef>
                <a:spcPts val="1500"/>
              </a:spcBef>
              <a:spcAft>
                <a:spcPts val="0"/>
              </a:spcAft>
              <a:buFont typeface="Arial" panose="020B0604020202020204" pitchFamily="34" charset="0"/>
              <a:buChar char="•"/>
            </a:pPr>
            <a:r>
              <a:rPr lang="en-US" sz="900" b="1" i="0" u="none" strike="noStrike" dirty="0">
                <a:solidFill>
                  <a:srgbClr val="374151"/>
                </a:solidFill>
                <a:effectLst/>
                <a:latin typeface="Roboto" panose="02000000000000000000" pitchFamily="2" charset="0"/>
              </a:rPr>
              <a:t>Sample Size and Representativeness:</a:t>
            </a:r>
            <a:r>
              <a:rPr lang="en-US" sz="900" b="0" i="0" u="none" strike="noStrike" dirty="0">
                <a:solidFill>
                  <a:srgbClr val="374151"/>
                </a:solidFill>
                <a:effectLst/>
                <a:latin typeface="Roboto" panose="02000000000000000000" pitchFamily="2" charset="0"/>
              </a:rPr>
              <a:t> The study uses a relatively small sample size of six randomly selected countries, one from each continent. This limited sample size may not be fully representative of the global population, potentially impacting the generalizability of the findings.</a:t>
            </a:r>
            <a:br>
              <a:rPr lang="en-US" sz="900" b="0" i="0" u="none" strike="noStrike" dirty="0">
                <a:solidFill>
                  <a:srgbClr val="374151"/>
                </a:solidFill>
                <a:effectLst/>
                <a:latin typeface="Roboto" panose="02000000000000000000" pitchFamily="2" charset="0"/>
              </a:rPr>
            </a:br>
            <a:br>
              <a:rPr lang="en-US" sz="900" b="0" i="0" u="none" strike="noStrike" dirty="0">
                <a:solidFill>
                  <a:srgbClr val="374151"/>
                </a:solidFill>
                <a:effectLst/>
                <a:latin typeface="Roboto" panose="02000000000000000000" pitchFamily="2" charset="0"/>
              </a:rPr>
            </a:br>
            <a:endParaRPr lang="en-US" sz="900" b="0" i="0" u="none" strike="noStrike" dirty="0">
              <a:solidFill>
                <a:srgbClr val="37415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en-US" sz="900" b="1" i="0" u="none" strike="noStrike" dirty="0">
                <a:solidFill>
                  <a:srgbClr val="374151"/>
                </a:solidFill>
                <a:effectLst/>
                <a:latin typeface="Roboto" panose="02000000000000000000" pitchFamily="2" charset="0"/>
              </a:rPr>
              <a:t>Selection Bias:</a:t>
            </a:r>
            <a:r>
              <a:rPr lang="en-US" sz="900" b="0" i="0" u="none" strike="noStrike" dirty="0">
                <a:solidFill>
                  <a:srgbClr val="374151"/>
                </a:solidFill>
                <a:effectLst/>
                <a:latin typeface="Roboto" panose="02000000000000000000" pitchFamily="2" charset="0"/>
              </a:rPr>
              <a:t> The selection of countries from each continent may introduce bias, as certain countries might have different COVID-19 dynamics compared to others within the same continent. This bias can affect the accuracy of the correlation analysis.</a:t>
            </a:r>
            <a:br>
              <a:rPr lang="en-US" sz="900" b="0" i="0" u="none" strike="noStrike" dirty="0">
                <a:solidFill>
                  <a:srgbClr val="374151"/>
                </a:solidFill>
                <a:effectLst/>
                <a:latin typeface="Roboto" panose="02000000000000000000" pitchFamily="2" charset="0"/>
              </a:rPr>
            </a:br>
            <a:br>
              <a:rPr lang="en-US" sz="900" b="0" i="0" u="none" strike="noStrike" dirty="0">
                <a:solidFill>
                  <a:srgbClr val="374151"/>
                </a:solidFill>
                <a:effectLst/>
                <a:latin typeface="Roboto" panose="02000000000000000000" pitchFamily="2" charset="0"/>
              </a:rPr>
            </a:br>
            <a:endParaRPr lang="en-US" sz="900" b="0" i="0" u="none" strike="noStrike" dirty="0">
              <a:solidFill>
                <a:srgbClr val="37415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en-US" sz="900" b="1" i="0" u="none" strike="noStrike" dirty="0">
                <a:solidFill>
                  <a:srgbClr val="374151"/>
                </a:solidFill>
                <a:effectLst/>
                <a:latin typeface="Roboto" panose="02000000000000000000" pitchFamily="2" charset="0"/>
              </a:rPr>
              <a:t>Data Accuracy and Reliability: </a:t>
            </a:r>
            <a:r>
              <a:rPr lang="en-US" sz="900" b="0" i="0" u="none" strike="noStrike" dirty="0">
                <a:solidFill>
                  <a:srgbClr val="374151"/>
                </a:solidFill>
                <a:effectLst/>
                <a:latin typeface="Roboto" panose="02000000000000000000" pitchFamily="2" charset="0"/>
              </a:rPr>
              <a:t>The study relies on data accuracy and reliability, as the analysis is based on COVID-19 data sets. Potential data inconsistencies, reporting errors, or variations in data collection methodologies across countries may impact the validity of the results.</a:t>
            </a:r>
            <a:br>
              <a:rPr lang="en-US" sz="900" b="0" i="0" u="none" strike="noStrike" dirty="0">
                <a:solidFill>
                  <a:srgbClr val="374151"/>
                </a:solidFill>
                <a:effectLst/>
                <a:latin typeface="Roboto" panose="02000000000000000000" pitchFamily="2" charset="0"/>
              </a:rPr>
            </a:br>
            <a:br>
              <a:rPr lang="en-US" sz="900" b="0" i="0" u="none" strike="noStrike" dirty="0">
                <a:solidFill>
                  <a:srgbClr val="374151"/>
                </a:solidFill>
                <a:effectLst/>
                <a:latin typeface="Roboto" panose="02000000000000000000" pitchFamily="2" charset="0"/>
              </a:rPr>
            </a:br>
            <a:endParaRPr lang="en-US" sz="900" b="0" i="0" u="none" strike="noStrike" dirty="0">
              <a:solidFill>
                <a:srgbClr val="37415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en-US" sz="900" b="1" i="0" u="none" strike="noStrike" dirty="0">
                <a:solidFill>
                  <a:srgbClr val="374151"/>
                </a:solidFill>
                <a:effectLst/>
                <a:latin typeface="Roboto" panose="02000000000000000000" pitchFamily="2" charset="0"/>
              </a:rPr>
              <a:t>Causality vs. Correlation:</a:t>
            </a:r>
            <a:r>
              <a:rPr lang="en-US" sz="900" b="0" i="0" u="none" strike="noStrike" dirty="0">
                <a:solidFill>
                  <a:srgbClr val="374151"/>
                </a:solidFill>
                <a:effectLst/>
                <a:latin typeface="Roboto" panose="02000000000000000000" pitchFamily="2" charset="0"/>
              </a:rPr>
              <a:t> The hypothesis explores the correlation between new COVID-19 cases and the death rate. It is important to note that correlation does not imply causation. Other factors, such as healthcare infrastructure, testing capabilities, and government response, could influence both the number of cases and the death rate.</a:t>
            </a:r>
            <a:br>
              <a:rPr lang="en-US" sz="900" b="0" i="0" u="none" strike="noStrike" dirty="0">
                <a:solidFill>
                  <a:srgbClr val="374151"/>
                </a:solidFill>
                <a:effectLst/>
                <a:latin typeface="Roboto" panose="02000000000000000000" pitchFamily="2" charset="0"/>
              </a:rPr>
            </a:br>
            <a:br>
              <a:rPr lang="en-US" sz="900" b="0" i="0" u="none" strike="noStrike" dirty="0">
                <a:solidFill>
                  <a:srgbClr val="374151"/>
                </a:solidFill>
                <a:effectLst/>
                <a:latin typeface="Roboto" panose="02000000000000000000" pitchFamily="2" charset="0"/>
              </a:rPr>
            </a:br>
            <a:endParaRPr lang="en-US" sz="900" b="0" i="0" u="none" strike="noStrike" dirty="0">
              <a:solidFill>
                <a:srgbClr val="37415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en-US" sz="900" b="1" i="0" u="none" strike="noStrike" dirty="0">
                <a:solidFill>
                  <a:srgbClr val="374151"/>
                </a:solidFill>
                <a:effectLst/>
                <a:latin typeface="Roboto" panose="02000000000000000000" pitchFamily="2" charset="0"/>
              </a:rPr>
              <a:t>Temporal Limitation: </a:t>
            </a:r>
            <a:r>
              <a:rPr lang="en-US" sz="900" b="0" i="0" u="none" strike="noStrike" dirty="0">
                <a:solidFill>
                  <a:srgbClr val="374151"/>
                </a:solidFill>
                <a:effectLst/>
                <a:latin typeface="Roboto" panose="02000000000000000000" pitchFamily="2" charset="0"/>
              </a:rPr>
              <a:t>The analysis is limited to the year 2021, which may not capture the complete impact of the COVID-19 pandemic. The dynamics of the virus and its effects may have evolved over time, potentially affecting the observed correlation.</a:t>
            </a:r>
            <a:br>
              <a:rPr lang="en-US" sz="900" b="0" i="0" u="none" strike="noStrike" dirty="0">
                <a:solidFill>
                  <a:srgbClr val="374151"/>
                </a:solidFill>
                <a:effectLst/>
                <a:latin typeface="Roboto" panose="02000000000000000000" pitchFamily="2" charset="0"/>
              </a:rPr>
            </a:br>
            <a:br>
              <a:rPr lang="en-US" sz="900" b="0" i="0" u="none" strike="noStrike" dirty="0">
                <a:solidFill>
                  <a:srgbClr val="374151"/>
                </a:solidFill>
                <a:effectLst/>
                <a:latin typeface="Roboto" panose="02000000000000000000" pitchFamily="2" charset="0"/>
              </a:rPr>
            </a:br>
            <a:endParaRPr lang="en-US" sz="900" b="0" i="0" u="none" strike="noStrike" dirty="0">
              <a:solidFill>
                <a:srgbClr val="374151"/>
              </a:solidFill>
              <a:effectLst/>
              <a:latin typeface="Roboto" panose="02000000000000000000" pitchFamily="2" charset="0"/>
            </a:endParaRPr>
          </a:p>
          <a:p>
            <a:pPr rtl="0" fontAlgn="base">
              <a:spcBef>
                <a:spcPts val="0"/>
              </a:spcBef>
              <a:spcAft>
                <a:spcPts val="1500"/>
              </a:spcAft>
              <a:buFont typeface="Arial" panose="020B0604020202020204" pitchFamily="34" charset="0"/>
              <a:buChar char="•"/>
            </a:pPr>
            <a:r>
              <a:rPr lang="en-US" sz="900" b="1" i="0" u="none" strike="noStrike" dirty="0">
                <a:solidFill>
                  <a:srgbClr val="374151"/>
                </a:solidFill>
                <a:effectLst/>
                <a:latin typeface="Roboto" panose="02000000000000000000" pitchFamily="2" charset="0"/>
              </a:rPr>
              <a:t>Python Code Limitation:</a:t>
            </a:r>
            <a:r>
              <a:rPr lang="en-US" sz="900" b="0" i="0" u="none" strike="noStrike" dirty="0">
                <a:solidFill>
                  <a:srgbClr val="374151"/>
                </a:solidFill>
                <a:effectLst/>
                <a:latin typeface="Roboto" panose="02000000000000000000" pitchFamily="2" charset="0"/>
              </a:rPr>
              <a:t> The hypothesis assumes that the Python code used for analysis is accurate and free from errors. However, if there are issues with the code implementation, it could affect the reliability of the results.</a:t>
            </a:r>
            <a:br>
              <a:rPr lang="en-US" sz="900" b="0" i="0" u="none" strike="noStrike" dirty="0">
                <a:solidFill>
                  <a:srgbClr val="374151"/>
                </a:solidFill>
                <a:effectLst/>
                <a:latin typeface="Roboto" panose="02000000000000000000" pitchFamily="2" charset="0"/>
              </a:rPr>
            </a:br>
            <a:br>
              <a:rPr lang="en-US" sz="900" b="0" i="0" u="none" strike="noStrike" dirty="0">
                <a:solidFill>
                  <a:srgbClr val="374151"/>
                </a:solidFill>
                <a:effectLst/>
                <a:latin typeface="Roboto" panose="02000000000000000000" pitchFamily="2" charset="0"/>
              </a:rPr>
            </a:br>
            <a:endParaRPr lang="en-US" sz="900" b="0" i="0" u="none" strike="noStrike" dirty="0">
              <a:solidFill>
                <a:srgbClr val="374151"/>
              </a:solidFill>
              <a:effectLst/>
              <a:latin typeface="Roboto" panose="02000000000000000000" pitchFamily="2" charset="0"/>
            </a:endParaRPr>
          </a:p>
          <a:p>
            <a:r>
              <a:rPr lang="en-US" sz="900" b="1" i="0" u="none" strike="noStrike" dirty="0">
                <a:solidFill>
                  <a:srgbClr val="374151"/>
                </a:solidFill>
                <a:effectLst/>
                <a:latin typeface="Roboto" panose="02000000000000000000" pitchFamily="2" charset="0"/>
              </a:rPr>
              <a:t>Data Availability and Completeness:</a:t>
            </a:r>
            <a:r>
              <a:rPr lang="en-US" sz="900" b="0" i="0" u="none" strike="noStrike" dirty="0">
                <a:solidFill>
                  <a:srgbClr val="374151"/>
                </a:solidFill>
                <a:effectLst/>
                <a:latin typeface="Roboto" panose="02000000000000000000" pitchFamily="2" charset="0"/>
              </a:rPr>
              <a:t> The study relies on the availability and completeness of the data set used for analysis. Incomplete or missing data for certain countries or time periods could affect the accuracy and robustness of the findings.</a:t>
            </a:r>
            <a:endParaRPr lang="en-US" sz="900" dirty="0"/>
          </a:p>
        </p:txBody>
      </p:sp>
    </p:spTree>
    <p:extLst>
      <p:ext uri="{BB962C8B-B14F-4D97-AF65-F5344CB8AC3E}">
        <p14:creationId xmlns:p14="http://schemas.microsoft.com/office/powerpoint/2010/main" val="59915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dirty="0"/>
              <a:t>Conclusion</a:t>
            </a:r>
          </a:p>
        </p:txBody>
      </p:sp>
      <p:sp>
        <p:nvSpPr>
          <p:cNvPr id="5" name="Content Placeholder 4"/>
          <p:cNvSpPr>
            <a:spLocks noGrp="1"/>
          </p:cNvSpPr>
          <p:nvPr>
            <p:ph idx="1"/>
          </p:nvPr>
        </p:nvSpPr>
        <p:spPr/>
        <p:txBody>
          <a:bodyPr>
            <a:normAutofit fontScale="70000" lnSpcReduction="20000"/>
          </a:bodyPr>
          <a:lstStyle/>
          <a:p>
            <a:pPr marL="0" marR="38100" indent="0" rtl="0" fontAlgn="base">
              <a:spcBef>
                <a:spcPts val="0"/>
              </a:spcBef>
              <a:spcAft>
                <a:spcPts val="0"/>
              </a:spcAft>
              <a:buNone/>
            </a:pPr>
            <a:endParaRPr lang="en-US" b="0" dirty="0">
              <a:effectLst/>
            </a:endParaRPr>
          </a:p>
          <a:p>
            <a:pPr marR="381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Null Hypothesis is rejected in favor of the alternate hypothesis.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Nunito" pitchFamily="2" charset="0"/>
            </a:endParaRPr>
          </a:p>
          <a:p>
            <a:pPr marR="381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Differences in the mean monthly cases among the countries are statistically significant.</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Nunito" pitchFamily="2" charset="0"/>
            </a:endParaRPr>
          </a:p>
          <a:p>
            <a:pPr marR="381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With its insightful analysis of the COVID-19 pandemic’s global effects, this research advances knowledge of the corona virus.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Nunito" pitchFamily="2" charset="0"/>
            </a:endParaRPr>
          </a:p>
          <a:p>
            <a:pPr marR="381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result can promote the creation of measures to reduce the spread of the virus and can help decision making process.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Nunito" pitchFamily="2" charset="0"/>
            </a:endParaRPr>
          </a:p>
          <a:p>
            <a:pPr marR="381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COVID-19 and population datasets were generously provided by the World Bank and </a:t>
            </a:r>
            <a:r>
              <a:rPr lang="en-US" sz="1800" b="0" i="0" u="none" strike="noStrike" dirty="0" err="1">
                <a:solidFill>
                  <a:srgbClr val="000000"/>
                </a:solidFill>
                <a:effectLst/>
                <a:latin typeface="Arial" panose="020B0604020202020204" pitchFamily="34" charset="0"/>
              </a:rPr>
              <a:t>Worldometer</a:t>
            </a:r>
            <a:r>
              <a:rPr lang="en-US" sz="1800" b="0" i="0" u="none" strike="noStrike" dirty="0">
                <a:solidFill>
                  <a:srgbClr val="000000"/>
                </a:solidFill>
                <a:effectLst/>
                <a:latin typeface="Arial" panose="020B0604020202020204" pitchFamily="34" charset="0"/>
              </a:rPr>
              <a:t>, respectively. Their efforts in gathering and storing this data have significantly advanced knowledge of the epidemic and study into it.</a:t>
            </a:r>
            <a:endParaRPr lang="en-US" sz="1800" b="0" i="0" u="none" strike="noStrike" dirty="0">
              <a:solidFill>
                <a:srgbClr val="000000"/>
              </a:solidFill>
              <a:effectLst/>
              <a:latin typeface="Nunito" pitchFamily="2" charset="0"/>
            </a:endParaRPr>
          </a:p>
          <a:p>
            <a:endParaRPr lang="en-US" dirty="0"/>
          </a:p>
        </p:txBody>
      </p:sp>
    </p:spTree>
    <p:extLst>
      <p:ext uri="{BB962C8B-B14F-4D97-AF65-F5344CB8AC3E}">
        <p14:creationId xmlns:p14="http://schemas.microsoft.com/office/powerpoint/2010/main" val="146832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sz="1800" b="1" i="0" u="none" strike="noStrike" dirty="0">
                <a:solidFill>
                  <a:srgbClr val="424242"/>
                </a:solidFill>
                <a:effectLst/>
                <a:latin typeface="Maven Pro"/>
              </a:rPr>
              <a:t>EXTRA (NY TIMES API REQUEST)</a:t>
            </a:r>
            <a:endParaRPr lang="en-US" dirty="0"/>
          </a:p>
        </p:txBody>
      </p:sp>
      <p:sp>
        <p:nvSpPr>
          <p:cNvPr id="5" name="Content Placeholder 4"/>
          <p:cNvSpPr>
            <a:spLocks noGrp="1"/>
          </p:cNvSpPr>
          <p:nvPr>
            <p:ph idx="1"/>
          </p:nvPr>
        </p:nvSpPr>
        <p:spPr>
          <a:xfrm>
            <a:off x="448966" y="1180209"/>
            <a:ext cx="3054100" cy="3511061"/>
          </a:xfrm>
        </p:spPr>
        <p:txBody>
          <a:bodyPr>
            <a:normAutofit fontScale="47500" lnSpcReduction="20000"/>
          </a:bodyPr>
          <a:lstStyle/>
          <a:p>
            <a:pPr rtl="0">
              <a:spcBef>
                <a:spcPts val="0"/>
              </a:spcBef>
              <a:spcAft>
                <a:spcPts val="1200"/>
              </a:spcAft>
            </a:pPr>
            <a:r>
              <a:rPr lang="en-US" sz="1800" b="1" i="0" u="none" strike="noStrike" dirty="0">
                <a:solidFill>
                  <a:srgbClr val="374151"/>
                </a:solidFill>
                <a:effectLst/>
                <a:latin typeface="Nunito" pitchFamily="2" charset="0"/>
              </a:rPr>
              <a:t>News related to Algeria and COVID:</a:t>
            </a:r>
            <a:endParaRPr lang="en-US" b="0" dirty="0">
              <a:effectLst/>
            </a:endParaRPr>
          </a:p>
          <a:p>
            <a:pPr rtl="0">
              <a:spcBef>
                <a:spcPts val="0"/>
              </a:spcBef>
              <a:spcAft>
                <a:spcPts val="1200"/>
              </a:spcAft>
            </a:pPr>
            <a:r>
              <a:rPr lang="en-US" sz="1800" b="0" i="0" u="none" strike="noStrike" dirty="0" err="1">
                <a:solidFill>
                  <a:srgbClr val="374151"/>
                </a:solidFill>
                <a:effectLst/>
                <a:latin typeface="Nunito" pitchFamily="2" charset="0"/>
              </a:rPr>
              <a:t>Headline:Algeria</a:t>
            </a:r>
            <a:r>
              <a:rPr lang="en-US" sz="1800" b="0" i="0" u="none" strike="noStrike" dirty="0">
                <a:solidFill>
                  <a:srgbClr val="374151"/>
                </a:solidFill>
                <a:effectLst/>
                <a:latin typeface="Nunito" pitchFamily="2" charset="0"/>
              </a:rPr>
              <a:t> Raises Oil Price</a:t>
            </a:r>
            <a:endParaRPr lang="en-US" b="0" dirty="0">
              <a:effectLst/>
            </a:endParaRPr>
          </a:p>
          <a:p>
            <a:pPr rtl="0">
              <a:spcBef>
                <a:spcPts val="0"/>
              </a:spcBef>
              <a:spcAft>
                <a:spcPts val="1200"/>
              </a:spcAft>
            </a:pPr>
            <a:r>
              <a:rPr lang="en-US" sz="1800" b="0" i="0" u="none" strike="noStrike" dirty="0">
                <a:solidFill>
                  <a:srgbClr val="374151"/>
                </a:solidFill>
                <a:effectLst/>
                <a:latin typeface="Nunito" pitchFamily="2" charset="0"/>
              </a:rPr>
              <a:t>Snippet:</a:t>
            </a:r>
            <a:endParaRPr lang="en-US" b="0" dirty="0">
              <a:effectLst/>
            </a:endParaRPr>
          </a:p>
          <a:p>
            <a:pPr rtl="0">
              <a:spcBef>
                <a:spcPts val="0"/>
              </a:spcBef>
              <a:spcAft>
                <a:spcPts val="1200"/>
              </a:spcAft>
            </a:pPr>
            <a:r>
              <a:rPr lang="en-US" sz="1800" b="1" i="0" u="none" strike="noStrike" dirty="0">
                <a:solidFill>
                  <a:srgbClr val="374151"/>
                </a:solidFill>
                <a:effectLst/>
                <a:latin typeface="Nunito" pitchFamily="2" charset="0"/>
              </a:rPr>
              <a:t>News related to Russia and COVID:</a:t>
            </a:r>
            <a:endParaRPr lang="en-US" b="0" dirty="0">
              <a:effectLst/>
            </a:endParaRPr>
          </a:p>
          <a:p>
            <a:pPr rtl="0">
              <a:spcBef>
                <a:spcPts val="0"/>
              </a:spcBef>
              <a:spcAft>
                <a:spcPts val="1200"/>
              </a:spcAft>
            </a:pPr>
            <a:r>
              <a:rPr lang="en-US" sz="1800" b="0" i="0" u="none" strike="noStrike" dirty="0" err="1">
                <a:solidFill>
                  <a:srgbClr val="374151"/>
                </a:solidFill>
                <a:effectLst/>
                <a:latin typeface="Nunito" pitchFamily="2" charset="0"/>
              </a:rPr>
              <a:t>Headline:Why</a:t>
            </a:r>
            <a:r>
              <a:rPr lang="en-US" sz="1800" b="0" i="0" u="none" strike="noStrike" dirty="0">
                <a:solidFill>
                  <a:srgbClr val="374151"/>
                </a:solidFill>
                <a:effectLst/>
                <a:latin typeface="Nunito" pitchFamily="2" charset="0"/>
              </a:rPr>
              <a:t> It Seems Everything We Knew About the Global Economy Is No Longer True</a:t>
            </a:r>
            <a:endParaRPr lang="en-US" b="0" dirty="0">
              <a:effectLst/>
            </a:endParaRPr>
          </a:p>
          <a:p>
            <a:pPr rtl="0">
              <a:spcBef>
                <a:spcPts val="0"/>
              </a:spcBef>
              <a:spcAft>
                <a:spcPts val="1200"/>
              </a:spcAft>
            </a:pPr>
            <a:r>
              <a:rPr lang="en-US" sz="1800" b="0" i="0" u="none" strike="noStrike" dirty="0" err="1">
                <a:solidFill>
                  <a:srgbClr val="374151"/>
                </a:solidFill>
                <a:effectLst/>
                <a:latin typeface="Nunito" pitchFamily="2" charset="0"/>
              </a:rPr>
              <a:t>Snippet:While</a:t>
            </a:r>
            <a:r>
              <a:rPr lang="en-US" sz="1800" b="0" i="0" u="none" strike="noStrike" dirty="0">
                <a:solidFill>
                  <a:srgbClr val="374151"/>
                </a:solidFill>
                <a:effectLst/>
                <a:latin typeface="Nunito" pitchFamily="2" charset="0"/>
              </a:rPr>
              <a:t> the world’s eyes were on the pandemic, China and the war in Ukraine, the paths to prosperity and shared interests have grown murkier.</a:t>
            </a:r>
            <a:endParaRPr lang="en-US" b="0" dirty="0">
              <a:effectLst/>
            </a:endParaRPr>
          </a:p>
          <a:p>
            <a:pPr rtl="0">
              <a:spcBef>
                <a:spcPts val="0"/>
              </a:spcBef>
              <a:spcAft>
                <a:spcPts val="1200"/>
              </a:spcAft>
            </a:pPr>
            <a:r>
              <a:rPr lang="en-US" sz="1800" b="1" i="0" u="none" strike="noStrike" dirty="0">
                <a:solidFill>
                  <a:srgbClr val="374151"/>
                </a:solidFill>
                <a:effectLst/>
                <a:latin typeface="Nunito" pitchFamily="2" charset="0"/>
              </a:rPr>
              <a:t>News related to France and COVID:</a:t>
            </a:r>
            <a:endParaRPr lang="en-US" b="0" dirty="0">
              <a:effectLst/>
            </a:endParaRPr>
          </a:p>
          <a:p>
            <a:pPr rtl="0">
              <a:spcBef>
                <a:spcPts val="0"/>
              </a:spcBef>
              <a:spcAft>
                <a:spcPts val="1200"/>
              </a:spcAft>
            </a:pPr>
            <a:r>
              <a:rPr lang="en-US" sz="1800" b="0" i="0" u="none" strike="noStrike" dirty="0" err="1">
                <a:solidFill>
                  <a:srgbClr val="374151"/>
                </a:solidFill>
                <a:effectLst/>
                <a:latin typeface="Nunito" pitchFamily="2" charset="0"/>
              </a:rPr>
              <a:t>Headline:Thousands</a:t>
            </a:r>
            <a:r>
              <a:rPr lang="en-US" sz="1800" b="0" i="0" u="none" strike="noStrike" dirty="0">
                <a:solidFill>
                  <a:srgbClr val="374151"/>
                </a:solidFill>
                <a:effectLst/>
                <a:latin typeface="Nunito" pitchFamily="2" charset="0"/>
              </a:rPr>
              <a:t> Join Convoy to Paris to Protest France’s Covid Measures</a:t>
            </a:r>
            <a:endParaRPr lang="en-US" b="0" dirty="0">
              <a:effectLst/>
            </a:endParaRPr>
          </a:p>
          <a:p>
            <a:pPr rtl="0">
              <a:spcBef>
                <a:spcPts val="0"/>
              </a:spcBef>
              <a:spcAft>
                <a:spcPts val="1200"/>
              </a:spcAft>
            </a:pPr>
            <a:r>
              <a:rPr lang="en-US" sz="1800" b="0" i="0" u="none" strike="noStrike" dirty="0" err="1">
                <a:solidFill>
                  <a:srgbClr val="374151"/>
                </a:solidFill>
                <a:effectLst/>
                <a:latin typeface="Nunito" pitchFamily="2" charset="0"/>
              </a:rPr>
              <a:t>Snippet:Inspired</a:t>
            </a:r>
            <a:r>
              <a:rPr lang="en-US" sz="1800" b="0" i="0" u="none" strike="noStrike" dirty="0">
                <a:solidFill>
                  <a:srgbClr val="374151"/>
                </a:solidFill>
                <a:effectLst/>
                <a:latin typeface="Nunito" pitchFamily="2" charset="0"/>
              </a:rPr>
              <a:t> by trucker-led protests in Canada, French demonstrators set out from cities across the country in thousands of vehicles to oppose virus restrictions.</a:t>
            </a:r>
            <a:endParaRPr lang="en-US" b="0" dirty="0">
              <a:effectLst/>
            </a:endParaRPr>
          </a:p>
          <a:p>
            <a:pPr marL="0" indent="0">
              <a:buNone/>
            </a:pPr>
            <a:endParaRPr lang="en-US" dirty="0"/>
          </a:p>
        </p:txBody>
      </p:sp>
      <p:sp>
        <p:nvSpPr>
          <p:cNvPr id="3" name="TextBox 2">
            <a:extLst>
              <a:ext uri="{FF2B5EF4-FFF2-40B4-BE49-F238E27FC236}">
                <a16:creationId xmlns:a16="http://schemas.microsoft.com/office/drawing/2014/main" id="{A5E6A362-67BC-B170-BCA2-F9A3965A40C4}"/>
              </a:ext>
            </a:extLst>
          </p:cNvPr>
          <p:cNvSpPr txBox="1"/>
          <p:nvPr/>
        </p:nvSpPr>
        <p:spPr>
          <a:xfrm>
            <a:off x="3350360" y="1180209"/>
            <a:ext cx="3664920" cy="3570208"/>
          </a:xfrm>
          <a:prstGeom prst="rect">
            <a:avLst/>
          </a:prstGeom>
          <a:noFill/>
        </p:spPr>
        <p:txBody>
          <a:bodyPr wrap="square">
            <a:spAutoFit/>
          </a:bodyPr>
          <a:lstStyle/>
          <a:p>
            <a:pPr rtl="0">
              <a:spcBef>
                <a:spcPts val="0"/>
              </a:spcBef>
              <a:spcAft>
                <a:spcPts val="1200"/>
              </a:spcAft>
            </a:pPr>
            <a:r>
              <a:rPr lang="en-US" sz="1000" b="1" i="0" u="none" strike="noStrike" dirty="0">
                <a:solidFill>
                  <a:srgbClr val="000000"/>
                </a:solidFill>
                <a:effectLst/>
                <a:latin typeface="Nunito" pitchFamily="2" charset="0"/>
              </a:rPr>
              <a:t>News related to Canada and COVID:</a:t>
            </a:r>
            <a:endParaRPr lang="en-US" sz="1000" b="0" dirty="0">
              <a:effectLst/>
            </a:endParaRPr>
          </a:p>
          <a:p>
            <a:pPr rtl="0">
              <a:spcBef>
                <a:spcPts val="0"/>
              </a:spcBef>
              <a:spcAft>
                <a:spcPts val="1200"/>
              </a:spcAft>
            </a:pPr>
            <a:r>
              <a:rPr lang="en-US" sz="1000" b="0" i="0" u="none" strike="noStrike" dirty="0" err="1">
                <a:solidFill>
                  <a:srgbClr val="000000"/>
                </a:solidFill>
                <a:effectLst/>
                <a:latin typeface="Nunito" pitchFamily="2" charset="0"/>
              </a:rPr>
              <a:t>Headline:Alberta’s</a:t>
            </a:r>
            <a:r>
              <a:rPr lang="en-US" sz="1000" b="0" i="0" u="none" strike="noStrike" dirty="0">
                <a:solidFill>
                  <a:srgbClr val="000000"/>
                </a:solidFill>
                <a:effectLst/>
                <a:latin typeface="Nunito" pitchFamily="2" charset="0"/>
              </a:rPr>
              <a:t> Vote Will Test American-Style Far-Right Politics</a:t>
            </a:r>
            <a:endParaRPr lang="en-US" sz="1000" b="0" dirty="0">
              <a:effectLst/>
            </a:endParaRPr>
          </a:p>
          <a:p>
            <a:pPr rtl="0">
              <a:spcBef>
                <a:spcPts val="0"/>
              </a:spcBef>
              <a:spcAft>
                <a:spcPts val="1200"/>
              </a:spcAft>
            </a:pPr>
            <a:r>
              <a:rPr lang="en-US" sz="1000" b="0" i="0" u="none" strike="noStrike" dirty="0" err="1">
                <a:solidFill>
                  <a:srgbClr val="000000"/>
                </a:solidFill>
                <a:effectLst/>
                <a:latin typeface="Nunito" pitchFamily="2" charset="0"/>
              </a:rPr>
              <a:t>Snippet:An</a:t>
            </a:r>
            <a:r>
              <a:rPr lang="en-US" sz="1000" b="0" i="0" u="none" strike="noStrike" dirty="0">
                <a:solidFill>
                  <a:srgbClr val="000000"/>
                </a:solidFill>
                <a:effectLst/>
                <a:latin typeface="Nunito" pitchFamily="2" charset="0"/>
              </a:rPr>
              <a:t> election in Alberta will be a test of a premier who has said that she models her politics after those of prominent right-wing U.S. politicians.</a:t>
            </a:r>
            <a:endParaRPr lang="en-US" sz="1000" b="0" dirty="0">
              <a:effectLst/>
            </a:endParaRPr>
          </a:p>
          <a:p>
            <a:pPr rtl="0">
              <a:spcBef>
                <a:spcPts val="0"/>
              </a:spcBef>
              <a:spcAft>
                <a:spcPts val="1200"/>
              </a:spcAft>
            </a:pPr>
            <a:r>
              <a:rPr lang="en-US" sz="1000" b="1" i="0" u="none" strike="noStrike" dirty="0">
                <a:solidFill>
                  <a:srgbClr val="000000"/>
                </a:solidFill>
                <a:effectLst/>
                <a:latin typeface="Nunito" pitchFamily="2" charset="0"/>
              </a:rPr>
              <a:t>News related to Peru and COVID:</a:t>
            </a:r>
            <a:endParaRPr lang="en-US" sz="1000" b="0" dirty="0">
              <a:effectLst/>
            </a:endParaRPr>
          </a:p>
          <a:p>
            <a:pPr rtl="0">
              <a:spcBef>
                <a:spcPts val="0"/>
              </a:spcBef>
              <a:spcAft>
                <a:spcPts val="1200"/>
              </a:spcAft>
            </a:pPr>
            <a:r>
              <a:rPr lang="en-US" sz="1000" b="0" i="0" u="none" strike="noStrike" dirty="0" err="1">
                <a:solidFill>
                  <a:srgbClr val="000000"/>
                </a:solidFill>
                <a:effectLst/>
                <a:latin typeface="Nunito" pitchFamily="2" charset="0"/>
              </a:rPr>
              <a:t>Headline:Two</a:t>
            </a:r>
            <a:r>
              <a:rPr lang="en-US" sz="1000" b="0" i="0" u="none" strike="noStrike" dirty="0">
                <a:solidFill>
                  <a:srgbClr val="000000"/>
                </a:solidFill>
                <a:effectLst/>
                <a:latin typeface="Nunito" pitchFamily="2" charset="0"/>
              </a:rPr>
              <a:t> Former Peruvian Leaders Share the Same Jail. Another May Soon Join Them.</a:t>
            </a:r>
            <a:endParaRPr lang="en-US" sz="1000" b="0" dirty="0">
              <a:effectLst/>
            </a:endParaRPr>
          </a:p>
          <a:p>
            <a:pPr rtl="0">
              <a:spcBef>
                <a:spcPts val="0"/>
              </a:spcBef>
              <a:spcAft>
                <a:spcPts val="1200"/>
              </a:spcAft>
            </a:pPr>
            <a:r>
              <a:rPr lang="en-US" sz="1000" b="0" i="0" u="none" strike="noStrike" dirty="0" err="1">
                <a:solidFill>
                  <a:srgbClr val="000000"/>
                </a:solidFill>
                <a:effectLst/>
                <a:latin typeface="Nunito" pitchFamily="2" charset="0"/>
              </a:rPr>
              <a:t>Snippet:Alejandro</a:t>
            </a:r>
            <a:r>
              <a:rPr lang="en-US" sz="1000" b="0" i="0" u="none" strike="noStrike" dirty="0">
                <a:solidFill>
                  <a:srgbClr val="000000"/>
                </a:solidFill>
                <a:effectLst/>
                <a:latin typeface="Nunito" pitchFamily="2" charset="0"/>
              </a:rPr>
              <a:t> Toledo, who ruled Peru two decades ago, will be extradited from the United States. He has been charged in one of Latin America’s biggest corruption scandals.</a:t>
            </a:r>
            <a:endParaRPr lang="en-US" sz="1000" b="0" dirty="0">
              <a:effectLst/>
            </a:endParaRPr>
          </a:p>
          <a:p>
            <a:br>
              <a:rPr lang="en-US" dirty="0"/>
            </a:br>
            <a:endParaRPr lang="en-CA" dirty="0"/>
          </a:p>
        </p:txBody>
      </p:sp>
    </p:spTree>
    <p:extLst>
      <p:ext uri="{BB962C8B-B14F-4D97-AF65-F5344CB8AC3E}">
        <p14:creationId xmlns:p14="http://schemas.microsoft.com/office/powerpoint/2010/main" val="142806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3986F-0668-DD2B-2EB3-3ADE50B183C0}"/>
              </a:ext>
            </a:extLst>
          </p:cNvPr>
          <p:cNvSpPr txBox="1"/>
          <p:nvPr/>
        </p:nvSpPr>
        <p:spPr>
          <a:xfrm>
            <a:off x="1976015" y="1808225"/>
            <a:ext cx="4886560" cy="369332"/>
          </a:xfrm>
          <a:prstGeom prst="rect">
            <a:avLst/>
          </a:prstGeom>
          <a:noFill/>
        </p:spPr>
        <p:txBody>
          <a:bodyPr wrap="square" rtlCol="0">
            <a:spAutoFit/>
          </a:bodyPr>
          <a:lstStyle/>
          <a:p>
            <a:r>
              <a:rPr lang="en-CA" dirty="0"/>
              <a:t>Thank you</a:t>
            </a:r>
          </a:p>
        </p:txBody>
      </p:sp>
      <p:sp>
        <p:nvSpPr>
          <p:cNvPr id="4" name="TextBox 3">
            <a:extLst>
              <a:ext uri="{FF2B5EF4-FFF2-40B4-BE49-F238E27FC236}">
                <a16:creationId xmlns:a16="http://schemas.microsoft.com/office/drawing/2014/main" id="{80E8C765-275E-87E4-CA15-FADFB4E0F984}"/>
              </a:ext>
            </a:extLst>
          </p:cNvPr>
          <p:cNvSpPr txBox="1"/>
          <p:nvPr/>
        </p:nvSpPr>
        <p:spPr>
          <a:xfrm>
            <a:off x="2892245" y="3640685"/>
            <a:ext cx="2901395" cy="369332"/>
          </a:xfrm>
          <a:prstGeom prst="rect">
            <a:avLst/>
          </a:prstGeom>
          <a:noFill/>
        </p:spPr>
        <p:txBody>
          <a:bodyPr wrap="square" rtlCol="0">
            <a:spAutoFit/>
          </a:bodyPr>
          <a:lstStyle/>
          <a:p>
            <a:r>
              <a:rPr lang="en-CA" dirty="0"/>
              <a:t>Questions?</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128470"/>
            <a:ext cx="8076894" cy="920985"/>
          </a:xfrm>
        </p:spPr>
        <p:txBody>
          <a:bodyPr>
            <a:normAutofit/>
          </a:bodyPr>
          <a:lstStyle/>
          <a:p>
            <a:r>
              <a:rPr lang="en-US" dirty="0"/>
              <a:t>Background</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TextBox 4">
            <a:extLst>
              <a:ext uri="{FF2B5EF4-FFF2-40B4-BE49-F238E27FC236}">
                <a16:creationId xmlns:a16="http://schemas.microsoft.com/office/drawing/2014/main" id="{20D15487-F50B-7EA4-8F93-03CACB617A5B}"/>
              </a:ext>
            </a:extLst>
          </p:cNvPr>
          <p:cNvSpPr txBox="1"/>
          <p:nvPr/>
        </p:nvSpPr>
        <p:spPr>
          <a:xfrm>
            <a:off x="-161855" y="1894641"/>
            <a:ext cx="4586868" cy="1354217"/>
          </a:xfrm>
          <a:prstGeom prst="rect">
            <a:avLst/>
          </a:prstGeom>
          <a:noFill/>
        </p:spPr>
        <p:txBody>
          <a:bodyPr wrap="square">
            <a:spAutoFit/>
          </a:bodyPr>
          <a:lstStyle/>
          <a:p>
            <a:pPr algn="ctr" rtl="0">
              <a:spcBef>
                <a:spcPts val="0"/>
              </a:spcBef>
              <a:spcAft>
                <a:spcPts val="0"/>
              </a:spcAft>
            </a:pPr>
            <a:r>
              <a:rPr lang="en-CA" sz="1800" b="0" i="0" u="none" strike="noStrike" dirty="0">
                <a:solidFill>
                  <a:srgbClr val="555555"/>
                </a:solidFill>
                <a:effectLst/>
                <a:latin typeface="Arial" panose="020B0604020202020204" pitchFamily="34" charset="0"/>
              </a:rPr>
              <a:t>Coronavirus Cases:</a:t>
            </a:r>
            <a:endParaRPr lang="en-CA" b="0" dirty="0">
              <a:effectLst/>
            </a:endParaRPr>
          </a:p>
          <a:p>
            <a:pPr algn="ctr" rtl="0">
              <a:spcBef>
                <a:spcPts val="0"/>
              </a:spcBef>
              <a:spcAft>
                <a:spcPts val="0"/>
              </a:spcAft>
            </a:pPr>
            <a:r>
              <a:rPr lang="en-CA" sz="2800" b="1" i="0" u="none" strike="noStrike" dirty="0">
                <a:solidFill>
                  <a:srgbClr val="AAAAAA"/>
                </a:solidFill>
                <a:effectLst/>
                <a:latin typeface="Arial" panose="020B0604020202020204" pitchFamily="34" charset="0"/>
              </a:rPr>
              <a:t>690,596,621</a:t>
            </a:r>
            <a:endParaRPr lang="en-CA" b="0" dirty="0">
              <a:effectLst/>
            </a:endParaRPr>
          </a:p>
          <a:p>
            <a:br>
              <a:rPr lang="en-CA" dirty="0"/>
            </a:br>
            <a:endParaRPr lang="en-CA" dirty="0"/>
          </a:p>
        </p:txBody>
      </p:sp>
      <p:sp>
        <p:nvSpPr>
          <p:cNvPr id="7" name="TextBox 6">
            <a:extLst>
              <a:ext uri="{FF2B5EF4-FFF2-40B4-BE49-F238E27FC236}">
                <a16:creationId xmlns:a16="http://schemas.microsoft.com/office/drawing/2014/main" id="{93332312-DD23-90A4-B307-74390C46C4EA}"/>
              </a:ext>
            </a:extLst>
          </p:cNvPr>
          <p:cNvSpPr txBox="1"/>
          <p:nvPr/>
        </p:nvSpPr>
        <p:spPr>
          <a:xfrm>
            <a:off x="4113885" y="3106216"/>
            <a:ext cx="4586868" cy="1107996"/>
          </a:xfrm>
          <a:prstGeom prst="rect">
            <a:avLst/>
          </a:prstGeom>
          <a:noFill/>
        </p:spPr>
        <p:txBody>
          <a:bodyPr wrap="square">
            <a:spAutoFit/>
          </a:bodyPr>
          <a:lstStyle/>
          <a:p>
            <a:pPr algn="ctr" rtl="0">
              <a:spcBef>
                <a:spcPts val="0"/>
              </a:spcBef>
              <a:spcAft>
                <a:spcPts val="0"/>
              </a:spcAft>
            </a:pPr>
            <a:r>
              <a:rPr lang="en-CA" sz="1200" b="0" i="0" u="none" strike="noStrike" dirty="0">
                <a:solidFill>
                  <a:srgbClr val="555555"/>
                </a:solidFill>
                <a:effectLst/>
                <a:latin typeface="Arial" panose="020B0604020202020204" pitchFamily="34" charset="0"/>
              </a:rPr>
              <a:t>Deaths:</a:t>
            </a:r>
            <a:endParaRPr lang="en-CA" b="0" dirty="0">
              <a:effectLst/>
            </a:endParaRPr>
          </a:p>
          <a:p>
            <a:pPr algn="ctr" rtl="0">
              <a:spcBef>
                <a:spcPts val="0"/>
              </a:spcBef>
              <a:spcAft>
                <a:spcPts val="0"/>
              </a:spcAft>
            </a:pPr>
            <a:r>
              <a:rPr lang="en-CA" sz="1800" b="1" i="0" u="none" strike="noStrike" dirty="0">
                <a:solidFill>
                  <a:srgbClr val="696969"/>
                </a:solidFill>
                <a:effectLst/>
                <a:latin typeface="Arial" panose="020B0604020202020204" pitchFamily="34" charset="0"/>
              </a:rPr>
              <a:t>6,892,673</a:t>
            </a:r>
            <a:endParaRPr lang="en-CA" b="0" dirty="0">
              <a:effectLst/>
            </a:endParaRPr>
          </a:p>
          <a:p>
            <a:br>
              <a:rPr lang="en-CA" dirty="0"/>
            </a:br>
            <a:endParaRPr lang="en-CA" dirty="0"/>
          </a:p>
        </p:txBody>
      </p:sp>
      <p:pic>
        <p:nvPicPr>
          <p:cNvPr id="1026" name="Picture 2">
            <a:extLst>
              <a:ext uri="{FF2B5EF4-FFF2-40B4-BE49-F238E27FC236}">
                <a16:creationId xmlns:a16="http://schemas.microsoft.com/office/drawing/2014/main" id="{74639F7A-6EFC-2DEF-1E8A-CD817F648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899" y="2608020"/>
            <a:ext cx="1374345" cy="13743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02DE50-8703-243F-D734-2FF320DC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142" y="1647914"/>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dirty="0"/>
              <a:t>Agenda</a:t>
            </a:r>
          </a:p>
        </p:txBody>
      </p:sp>
      <p:sp>
        <p:nvSpPr>
          <p:cNvPr id="5" name="Content Placeholder 4"/>
          <p:cNvSpPr>
            <a:spLocks noGrp="1"/>
          </p:cNvSpPr>
          <p:nvPr>
            <p:ph idx="1"/>
          </p:nvPr>
        </p:nvSpPr>
        <p:spPr/>
        <p:txBody>
          <a:bodyPr/>
          <a:lstStyle/>
          <a:p>
            <a:r>
              <a:rPr lang="en-US" dirty="0"/>
              <a:t>Introduce datasets/How we clean and prepared the datasets</a:t>
            </a:r>
          </a:p>
          <a:p>
            <a:r>
              <a:rPr lang="en-US" dirty="0"/>
              <a:t>Hypothesis</a:t>
            </a:r>
          </a:p>
          <a:p>
            <a:r>
              <a:rPr lang="en-US" dirty="0"/>
              <a:t>Summary of our finding</a:t>
            </a:r>
          </a:p>
          <a:p>
            <a:r>
              <a:rPr lang="en-US" dirty="0"/>
              <a:t>Limitation of dataset</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9595" y="190006"/>
            <a:ext cx="8164810" cy="763525"/>
          </a:xfrm>
        </p:spPr>
        <p:txBody>
          <a:bodyPr>
            <a:normAutofit/>
          </a:bodyPr>
          <a:lstStyle/>
          <a:p>
            <a:r>
              <a:rPr lang="en-US" dirty="0"/>
              <a:t>Introduce </a:t>
            </a:r>
            <a:r>
              <a:rPr lang="en-US" dirty="0" err="1"/>
              <a:t>Datsets</a:t>
            </a:r>
            <a:endParaRPr lang="en-US" dirty="0"/>
          </a:p>
        </p:txBody>
      </p:sp>
      <p:sp>
        <p:nvSpPr>
          <p:cNvPr id="6" name="Content Placeholder 5"/>
          <p:cNvSpPr>
            <a:spLocks noGrp="1"/>
          </p:cNvSpPr>
          <p:nvPr>
            <p:ph sz="half" idx="2"/>
          </p:nvPr>
        </p:nvSpPr>
        <p:spPr/>
        <p:txBody>
          <a:bodyPr>
            <a:normAutofit/>
          </a:bodyPr>
          <a:lstStyle/>
          <a:p>
            <a:pPr algn="l"/>
            <a:r>
              <a:rPr lang="en-US" sz="1900" dirty="0" err="1"/>
              <a:t>worldometer_coronavirus_daily_d</a:t>
            </a:r>
            <a:endParaRPr lang="en-US" sz="1900" dirty="0"/>
          </a:p>
          <a:p>
            <a:pPr algn="l"/>
            <a:r>
              <a:rPr lang="en-US" sz="1900" dirty="0" err="1"/>
              <a:t>cumulative_total_cases</a:t>
            </a:r>
            <a:endParaRPr lang="en-US" sz="1900" dirty="0"/>
          </a:p>
          <a:p>
            <a:pPr algn="l"/>
            <a:r>
              <a:rPr lang="en-US" sz="1900" dirty="0" err="1"/>
              <a:t>Daily_new_case</a:t>
            </a:r>
            <a:endParaRPr lang="en-US" sz="1900" dirty="0"/>
          </a:p>
          <a:p>
            <a:pPr algn="l"/>
            <a:r>
              <a:rPr lang="en-US" sz="1900" dirty="0" err="1"/>
              <a:t>Active_case</a:t>
            </a:r>
            <a:endParaRPr lang="en-US" sz="1900" dirty="0"/>
          </a:p>
          <a:p>
            <a:pPr algn="l"/>
            <a:r>
              <a:rPr lang="en-US" sz="1900" dirty="0" err="1"/>
              <a:t>Cumulative_total_deats</a:t>
            </a:r>
            <a:endParaRPr lang="en-US" sz="1900" dirty="0"/>
          </a:p>
          <a:p>
            <a:pPr marL="0" indent="0">
              <a:buNone/>
            </a:pPr>
            <a:endParaRPr lang="en-US" dirty="0"/>
          </a:p>
        </p:txBody>
      </p:sp>
      <p:sp>
        <p:nvSpPr>
          <p:cNvPr id="8" name="Content Placeholder 7"/>
          <p:cNvSpPr>
            <a:spLocks noGrp="1"/>
          </p:cNvSpPr>
          <p:nvPr>
            <p:ph sz="quarter" idx="4"/>
          </p:nvPr>
        </p:nvSpPr>
        <p:spPr>
          <a:xfrm>
            <a:off x="4572000" y="1655520"/>
            <a:ext cx="4041775" cy="2657580"/>
          </a:xfrm>
        </p:spPr>
        <p:txBody>
          <a:bodyPr>
            <a:normAutofit/>
          </a:bodyPr>
          <a:lstStyle/>
          <a:p>
            <a:endParaRPr lang="en-US" dirty="0"/>
          </a:p>
          <a:p>
            <a:pPr algn="l"/>
            <a:r>
              <a:rPr lang="en-US" sz="1800" dirty="0" err="1"/>
              <a:t>worldometer_coronavirus_daily_d</a:t>
            </a:r>
            <a:endParaRPr lang="en-US" sz="1800" dirty="0"/>
          </a:p>
          <a:p>
            <a:pPr algn="l"/>
            <a:r>
              <a:rPr lang="en-US" sz="1800" dirty="0"/>
              <a:t>continent</a:t>
            </a:r>
          </a:p>
          <a:p>
            <a:pPr algn="l"/>
            <a:r>
              <a:rPr lang="en-US" sz="1800" dirty="0" err="1"/>
              <a:t>total_confirmed</a:t>
            </a:r>
            <a:endParaRPr lang="en-US" sz="1800" dirty="0"/>
          </a:p>
          <a:p>
            <a:pPr algn="l"/>
            <a:r>
              <a:rPr lang="en-US" sz="1800" dirty="0" err="1"/>
              <a:t>total_recovered</a:t>
            </a:r>
            <a:endParaRPr lang="en-US" sz="1800" dirty="0"/>
          </a:p>
          <a:p>
            <a:pPr algn="l"/>
            <a:r>
              <a:rPr lang="en-US" sz="1800" dirty="0" err="1"/>
              <a:t>active_cases</a:t>
            </a:r>
            <a:endParaRPr lang="en-US" sz="1800" dirty="0"/>
          </a:p>
          <a:p>
            <a:pPr marL="0" indent="0">
              <a:buNone/>
            </a:pPr>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dirty="0"/>
              <a:t>Cleaning the dataset</a:t>
            </a:r>
          </a:p>
        </p:txBody>
      </p:sp>
      <p:sp>
        <p:nvSpPr>
          <p:cNvPr id="5" name="Content Placeholder 4"/>
          <p:cNvSpPr>
            <a:spLocks noGrp="1"/>
          </p:cNvSpPr>
          <p:nvPr>
            <p:ph idx="1"/>
          </p:nvPr>
        </p:nvSpPr>
        <p:spPr/>
        <p:txBody>
          <a:bodyPr>
            <a:normAutofit fontScale="77500" lnSpcReduction="20000"/>
          </a:bodyPr>
          <a:lstStyle/>
          <a:p>
            <a:pPr rtl="0" fontAlgn="base">
              <a:spcBef>
                <a:spcPts val="0"/>
              </a:spcBef>
              <a:spcAft>
                <a:spcPts val="0"/>
              </a:spcAft>
              <a:buFont typeface="Arial" panose="020B0604020202020204" pitchFamily="34" charset="0"/>
              <a:buChar char="•"/>
            </a:pPr>
            <a:r>
              <a:rPr lang="en-US" sz="1800" b="0" i="0" u="none" strike="noStrike" dirty="0">
                <a:solidFill>
                  <a:schemeClr val="bg1"/>
                </a:solidFill>
                <a:effectLst/>
                <a:latin typeface="Nunito" pitchFamily="2" charset="0"/>
              </a:rPr>
              <a:t>Read the daily dataset from csv files to </a:t>
            </a:r>
            <a:r>
              <a:rPr lang="en-US" sz="1800" b="0" i="0" u="none" strike="noStrike" dirty="0" err="1">
                <a:solidFill>
                  <a:schemeClr val="bg1"/>
                </a:solidFill>
                <a:effectLst/>
                <a:latin typeface="Nunito" pitchFamily="2" charset="0"/>
              </a:rPr>
              <a:t>Dataframes</a:t>
            </a:r>
            <a:br>
              <a:rPr lang="en-US" sz="1800" b="0" i="0" u="none" strike="noStrike" dirty="0">
                <a:solidFill>
                  <a:schemeClr val="bg1"/>
                </a:solidFill>
                <a:effectLst/>
                <a:latin typeface="Nunito" pitchFamily="2" charset="0"/>
              </a:rPr>
            </a:br>
            <a:br>
              <a:rPr lang="en-US" sz="1800" b="0" i="0" u="none" strike="noStrike" dirty="0">
                <a:solidFill>
                  <a:schemeClr val="bg1"/>
                </a:solidFill>
                <a:effectLst/>
                <a:latin typeface="Nunito" pitchFamily="2" charset="0"/>
              </a:rPr>
            </a:br>
            <a:endParaRPr lang="en-US" sz="1800" b="0" i="0" u="none" strike="noStrike" dirty="0">
              <a:solidFill>
                <a:schemeClr val="bg1"/>
              </a:solidFill>
              <a:effectLst/>
              <a:latin typeface="Nunito" pitchFamily="2" charset="0"/>
            </a:endParaRPr>
          </a:p>
          <a:p>
            <a:pPr rtl="0" fontAlgn="base">
              <a:spcBef>
                <a:spcPts val="0"/>
              </a:spcBef>
              <a:spcAft>
                <a:spcPts val="0"/>
              </a:spcAft>
              <a:buFont typeface="Arial" panose="020B0604020202020204" pitchFamily="34" charset="0"/>
              <a:buChar char="•"/>
            </a:pPr>
            <a:r>
              <a:rPr lang="en-US" sz="1800" b="0" i="0" u="none" strike="noStrike" dirty="0">
                <a:solidFill>
                  <a:schemeClr val="bg1"/>
                </a:solidFill>
                <a:effectLst/>
                <a:latin typeface="Nunito" pitchFamily="2" charset="0"/>
              </a:rPr>
              <a:t>For narrow down the dataset, we randomly chose one country from each continent</a:t>
            </a:r>
            <a:br>
              <a:rPr lang="en-US" sz="1800" b="0" i="0" u="none" strike="noStrike" dirty="0">
                <a:solidFill>
                  <a:schemeClr val="bg1"/>
                </a:solidFill>
                <a:effectLst/>
                <a:latin typeface="Nunito" pitchFamily="2" charset="0"/>
              </a:rPr>
            </a:br>
            <a:br>
              <a:rPr lang="en-US" sz="1800" b="0" i="0" u="none" strike="noStrike" dirty="0">
                <a:solidFill>
                  <a:schemeClr val="bg1"/>
                </a:solidFill>
                <a:effectLst/>
                <a:latin typeface="Nunito" pitchFamily="2" charset="0"/>
              </a:rPr>
            </a:br>
            <a:endParaRPr lang="en-US" sz="1800" b="0" i="0" u="none" strike="noStrike" dirty="0">
              <a:solidFill>
                <a:schemeClr val="bg1"/>
              </a:solidFill>
              <a:effectLst/>
              <a:latin typeface="Nunito" pitchFamily="2" charset="0"/>
            </a:endParaRPr>
          </a:p>
          <a:p>
            <a:pPr rtl="0" fontAlgn="base">
              <a:spcBef>
                <a:spcPts val="0"/>
              </a:spcBef>
              <a:spcAft>
                <a:spcPts val="0"/>
              </a:spcAft>
              <a:buFont typeface="Arial" panose="020B0604020202020204" pitchFamily="34" charset="0"/>
              <a:buChar char="•"/>
            </a:pPr>
            <a:r>
              <a:rPr lang="en-US" sz="1800" b="0" i="0" u="none" strike="noStrike" dirty="0">
                <a:solidFill>
                  <a:schemeClr val="bg1"/>
                </a:solidFill>
                <a:effectLst/>
                <a:latin typeface="Nunito" pitchFamily="2" charset="0"/>
              </a:rPr>
              <a:t>Separate the date from original data to year, month and date</a:t>
            </a:r>
            <a:br>
              <a:rPr lang="en-US" sz="1800" b="0" i="0" u="none" strike="noStrike" dirty="0">
                <a:solidFill>
                  <a:schemeClr val="bg1"/>
                </a:solidFill>
                <a:effectLst/>
                <a:latin typeface="Nunito" pitchFamily="2" charset="0"/>
              </a:rPr>
            </a:br>
            <a:br>
              <a:rPr lang="en-US" sz="1800" b="0" i="0" u="none" strike="noStrike" dirty="0">
                <a:solidFill>
                  <a:schemeClr val="bg1"/>
                </a:solidFill>
                <a:effectLst/>
                <a:latin typeface="Nunito" pitchFamily="2" charset="0"/>
              </a:rPr>
            </a:br>
            <a:endParaRPr lang="en-US" sz="1800" b="0" i="0" u="none" strike="noStrike" dirty="0">
              <a:solidFill>
                <a:schemeClr val="bg1"/>
              </a:solidFill>
              <a:effectLst/>
              <a:latin typeface="Nunito" pitchFamily="2" charset="0"/>
            </a:endParaRPr>
          </a:p>
          <a:p>
            <a:pPr rtl="0" fontAlgn="base">
              <a:spcBef>
                <a:spcPts val="0"/>
              </a:spcBef>
              <a:spcAft>
                <a:spcPts val="0"/>
              </a:spcAft>
              <a:buFont typeface="Arial" panose="020B0604020202020204" pitchFamily="34" charset="0"/>
              <a:buChar char="•"/>
            </a:pPr>
            <a:r>
              <a:rPr lang="en-US" sz="1800" b="0" i="0" u="none" strike="noStrike" dirty="0">
                <a:solidFill>
                  <a:schemeClr val="bg1"/>
                </a:solidFill>
                <a:effectLst/>
                <a:latin typeface="Nunito" pitchFamily="2" charset="0"/>
              </a:rPr>
              <a:t>Group the data by Country, Month</a:t>
            </a:r>
            <a:br>
              <a:rPr lang="en-US" sz="1800" b="0" i="0" u="none" strike="noStrike" dirty="0">
                <a:solidFill>
                  <a:schemeClr val="bg1"/>
                </a:solidFill>
                <a:effectLst/>
                <a:latin typeface="Nunito" pitchFamily="2" charset="0"/>
              </a:rPr>
            </a:br>
            <a:br>
              <a:rPr lang="en-US" sz="1800" b="0" i="0" u="none" strike="noStrike" dirty="0">
                <a:solidFill>
                  <a:schemeClr val="bg1"/>
                </a:solidFill>
                <a:effectLst/>
                <a:latin typeface="Nunito" pitchFamily="2" charset="0"/>
              </a:rPr>
            </a:br>
            <a:endParaRPr lang="en-US" sz="1800" b="0" i="0" u="none" strike="noStrike" dirty="0">
              <a:solidFill>
                <a:schemeClr val="bg1"/>
              </a:solidFill>
              <a:effectLst/>
              <a:latin typeface="Nunito" pitchFamily="2" charset="0"/>
            </a:endParaRPr>
          </a:p>
          <a:p>
            <a:pPr rtl="0" fontAlgn="base">
              <a:spcBef>
                <a:spcPts val="0"/>
              </a:spcBef>
              <a:spcAft>
                <a:spcPts val="1200"/>
              </a:spcAft>
              <a:buFont typeface="Arial" panose="020B0604020202020204" pitchFamily="34" charset="0"/>
              <a:buChar char="•"/>
            </a:pPr>
            <a:r>
              <a:rPr lang="en-US" sz="1800" b="0" i="0" u="none" strike="noStrike" dirty="0">
                <a:solidFill>
                  <a:schemeClr val="bg1"/>
                </a:solidFill>
                <a:effectLst/>
                <a:latin typeface="Nunito" pitchFamily="2" charset="0"/>
              </a:rPr>
              <a:t>Keep the columns for Country, Month, Monthly new cases, Monthly new deaths</a:t>
            </a:r>
            <a:br>
              <a:rPr lang="en-US" sz="1800" b="0" i="0" u="none" strike="noStrike" dirty="0">
                <a:solidFill>
                  <a:schemeClr val="bg1"/>
                </a:solidFill>
                <a:effectLst/>
                <a:latin typeface="Nunito" pitchFamily="2" charset="0"/>
              </a:rPr>
            </a:br>
            <a:br>
              <a:rPr lang="en-US" sz="1800" b="0" i="0" u="none" strike="noStrike" dirty="0">
                <a:solidFill>
                  <a:schemeClr val="bg1"/>
                </a:solidFill>
                <a:effectLst/>
                <a:latin typeface="Nunito" pitchFamily="2" charset="0"/>
              </a:rPr>
            </a:br>
            <a:endParaRPr lang="en-US" sz="1800" b="0" i="0" u="none" strike="noStrike" dirty="0">
              <a:solidFill>
                <a:schemeClr val="bg1"/>
              </a:solidFill>
              <a:effectLst/>
              <a:latin typeface="Nunito" pitchFamily="2" charset="0"/>
            </a:endParaRPr>
          </a:p>
          <a:p>
            <a:pPr rtl="0" fontAlgn="base">
              <a:spcBef>
                <a:spcPts val="0"/>
              </a:spcBef>
              <a:spcAft>
                <a:spcPts val="0"/>
              </a:spcAft>
              <a:buFont typeface="Arial" panose="020B0604020202020204" pitchFamily="34" charset="0"/>
              <a:buChar char="•"/>
            </a:pPr>
            <a:r>
              <a:rPr lang="en-US" sz="1800" b="0" i="0" u="none" strike="noStrike" dirty="0">
                <a:solidFill>
                  <a:schemeClr val="bg1"/>
                </a:solidFill>
                <a:effectLst/>
                <a:latin typeface="Nunito" pitchFamily="2" charset="0"/>
              </a:rPr>
              <a:t>For further use we also added Continent and Country population columns in by merging.</a:t>
            </a:r>
          </a:p>
          <a:p>
            <a:endParaRPr lang="en-US" dirty="0"/>
          </a:p>
        </p:txBody>
      </p:sp>
    </p:spTree>
    <p:extLst>
      <p:ext uri="{BB962C8B-B14F-4D97-AF65-F5344CB8AC3E}">
        <p14:creationId xmlns:p14="http://schemas.microsoft.com/office/powerpoint/2010/main" val="10386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dirty="0"/>
              <a:t>Last look to cleaned data</a:t>
            </a:r>
          </a:p>
        </p:txBody>
      </p:sp>
      <p:pic>
        <p:nvPicPr>
          <p:cNvPr id="3074" name="Picture 2">
            <a:extLst>
              <a:ext uri="{FF2B5EF4-FFF2-40B4-BE49-F238E27FC236}">
                <a16:creationId xmlns:a16="http://schemas.microsoft.com/office/drawing/2014/main" id="{90C29554-5380-C2C5-9C67-7543C21627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263" y="1197405"/>
            <a:ext cx="6413312" cy="351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8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dirty="0"/>
              <a:t>Hypothesis</a:t>
            </a:r>
          </a:p>
        </p:txBody>
      </p:sp>
      <p:sp>
        <p:nvSpPr>
          <p:cNvPr id="5" name="Content Placeholder 4"/>
          <p:cNvSpPr>
            <a:spLocks noGrp="1"/>
          </p:cNvSpPr>
          <p:nvPr>
            <p:ph idx="1"/>
          </p:nvPr>
        </p:nvSpPr>
        <p:spPr/>
        <p:txBody>
          <a:bodyPr>
            <a:normAutofit fontScale="92500" lnSpcReduction="10000"/>
          </a:bodyPr>
          <a:lstStyle/>
          <a:p>
            <a:pPr rtl="0">
              <a:spcBef>
                <a:spcPts val="0"/>
              </a:spcBef>
              <a:spcAft>
                <a:spcPts val="1200"/>
              </a:spcAft>
            </a:pPr>
            <a:r>
              <a:rPr lang="en-US" sz="1800" b="0" i="0" u="none" strike="noStrike" dirty="0">
                <a:solidFill>
                  <a:srgbClr val="374151"/>
                </a:solidFill>
                <a:effectLst/>
                <a:latin typeface="Roboto" panose="020F0502020204030204" pitchFamily="2" charset="0"/>
              </a:rPr>
              <a:t>Through an analysis of data from six randomly selected countries, each representing a different continent, our study aims to investigate the existence of a significant correlation between the monthly number of new COVID-19 cases and the corresponding death rate throughout the year 2021. </a:t>
            </a:r>
            <a:endParaRPr lang="en-US" b="0" dirty="0">
              <a:effectLst/>
            </a:endParaRPr>
          </a:p>
          <a:p>
            <a:pPr rtl="0">
              <a:spcBef>
                <a:spcPts val="0"/>
              </a:spcBef>
              <a:spcAft>
                <a:spcPts val="1200"/>
              </a:spcAft>
            </a:pPr>
            <a:r>
              <a:rPr lang="en-US" sz="1800" b="0" i="0" u="none" strike="noStrike" dirty="0">
                <a:solidFill>
                  <a:srgbClr val="374151"/>
                </a:solidFill>
                <a:effectLst/>
                <a:latin typeface="Roboto" panose="020F0502020204030204" pitchFamily="2" charset="0"/>
              </a:rPr>
              <a:t>By examining aggregated data sets that include daily new COVID-19 cases and deaths, we have developed a Python-coded methodology to summarize the data on a monthly basis. This analysis will provide insights into the relationship between the incidence of new cases and the severity of COVID-19 outcomes, as measured by the death rate, contributing to a deeper understanding of the pandemic's impact on a global scale.</a:t>
            </a:r>
            <a:endParaRPr lang="en-US" b="0" dirty="0">
              <a:effectLst/>
            </a:endParaRPr>
          </a:p>
          <a:p>
            <a:endParaRPr lang="en-US" dirty="0"/>
          </a:p>
        </p:txBody>
      </p:sp>
    </p:spTree>
    <p:extLst>
      <p:ext uri="{BB962C8B-B14F-4D97-AF65-F5344CB8AC3E}">
        <p14:creationId xmlns:p14="http://schemas.microsoft.com/office/powerpoint/2010/main" val="268231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sz="2800" dirty="0"/>
              <a:t>Monthly Covid-19 cases by country(2021)</a:t>
            </a:r>
          </a:p>
        </p:txBody>
      </p:sp>
      <p:sp>
        <p:nvSpPr>
          <p:cNvPr id="5" name="Content Placeholder 4"/>
          <p:cNvSpPr>
            <a:spLocks noGrp="1"/>
          </p:cNvSpPr>
          <p:nvPr>
            <p:ph idx="1"/>
          </p:nvPr>
        </p:nvSpPr>
        <p:spPr>
          <a:xfrm>
            <a:off x="448966" y="1180209"/>
            <a:ext cx="2443279" cy="3511061"/>
          </a:xfrm>
        </p:spPr>
        <p:txBody>
          <a:bodyPr>
            <a:normAutofit fontScale="85000" lnSpcReduction="10000"/>
          </a:bodyPr>
          <a:lstStyle/>
          <a:p>
            <a:pPr fontAlgn="base">
              <a:spcBef>
                <a:spcPts val="0"/>
              </a:spcBef>
              <a:spcAft>
                <a:spcPts val="1200"/>
              </a:spcAft>
            </a:pPr>
            <a:r>
              <a:rPr lang="en-US" sz="1900" b="0" i="0" u="none" strike="noStrike" dirty="0">
                <a:solidFill>
                  <a:srgbClr val="374151"/>
                </a:solidFill>
                <a:effectLst/>
                <a:latin typeface="Nunito" pitchFamily="2" charset="0"/>
              </a:rPr>
              <a:t>This graph illustrates the monthly COVID-19 cases for the selected 6 countries throughout the year 2021. </a:t>
            </a:r>
            <a:br>
              <a:rPr lang="en-US" sz="1900" b="0" dirty="0">
                <a:effectLst/>
              </a:rPr>
            </a:br>
            <a:endParaRPr lang="en-US" sz="1900" b="0" dirty="0">
              <a:effectLst/>
            </a:endParaRPr>
          </a:p>
          <a:p>
            <a:pPr fontAlgn="base">
              <a:spcBef>
                <a:spcPts val="0"/>
              </a:spcBef>
              <a:spcAft>
                <a:spcPts val="1200"/>
              </a:spcAft>
            </a:pPr>
            <a:r>
              <a:rPr lang="en-US" sz="1900" b="0" i="0" u="none" strike="noStrike" dirty="0">
                <a:solidFill>
                  <a:srgbClr val="374151"/>
                </a:solidFill>
                <a:effectLst/>
                <a:latin typeface="Nunito" pitchFamily="2" charset="0"/>
              </a:rPr>
              <a:t>COVID-19 cases varied among the selected countries with notable spikes observed in certain months.</a:t>
            </a:r>
          </a:p>
          <a:p>
            <a:endParaRPr lang="en-US" dirty="0"/>
          </a:p>
        </p:txBody>
      </p:sp>
      <p:pic>
        <p:nvPicPr>
          <p:cNvPr id="11266" name="Picture 2">
            <a:extLst>
              <a:ext uri="{FF2B5EF4-FFF2-40B4-BE49-F238E27FC236}">
                <a16:creationId xmlns:a16="http://schemas.microsoft.com/office/drawing/2014/main" id="{19AC6652-0B98-34BC-89A8-F8886D1F9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540" y="1006524"/>
            <a:ext cx="4275740" cy="385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33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708" cy="725349"/>
          </a:xfrm>
        </p:spPr>
        <p:txBody>
          <a:bodyPr>
            <a:normAutofit/>
          </a:bodyPr>
          <a:lstStyle/>
          <a:p>
            <a:r>
              <a:rPr lang="en-US" sz="1800" b="1" i="0" u="none" strike="noStrike" dirty="0">
                <a:solidFill>
                  <a:srgbClr val="374151"/>
                </a:solidFill>
                <a:effectLst/>
                <a:latin typeface="Maven Pro"/>
              </a:rPr>
              <a:t>Monthly COVID-19 Cases by Country (2021)</a:t>
            </a:r>
            <a:endParaRPr lang="en-US" dirty="0"/>
          </a:p>
        </p:txBody>
      </p:sp>
      <p:sp>
        <p:nvSpPr>
          <p:cNvPr id="5" name="Content Placeholder 4"/>
          <p:cNvSpPr>
            <a:spLocks noGrp="1"/>
          </p:cNvSpPr>
          <p:nvPr>
            <p:ph idx="1"/>
          </p:nvPr>
        </p:nvSpPr>
        <p:spPr>
          <a:xfrm>
            <a:off x="448966" y="1180209"/>
            <a:ext cx="2137870" cy="3511061"/>
          </a:xfrm>
        </p:spPr>
        <p:txBody>
          <a:bodyPr>
            <a:normAutofit fontScale="77500" lnSpcReduction="20000"/>
          </a:bodyPr>
          <a:lstStyle/>
          <a:p>
            <a:pPr rtl="0" fontAlgn="base">
              <a:spcBef>
                <a:spcPts val="1500"/>
              </a:spcBef>
              <a:spcAft>
                <a:spcPts val="1500"/>
              </a:spcAft>
              <a:buFont typeface="Arial" panose="020B0604020202020204" pitchFamily="34" charset="0"/>
              <a:buChar char="•"/>
            </a:pPr>
            <a:r>
              <a:rPr lang="en-US" sz="1900" b="0" i="0" u="none" strike="noStrike" dirty="0">
                <a:solidFill>
                  <a:srgbClr val="374151"/>
                </a:solidFill>
                <a:effectLst/>
                <a:latin typeface="Nunito" pitchFamily="2" charset="0"/>
              </a:rPr>
              <a:t>The graph shows the monthly increase rate % for the 6 selected countries in 2021. </a:t>
            </a:r>
            <a:endParaRPr lang="en-US" sz="1900" b="0" dirty="0">
              <a:effectLst/>
            </a:endParaRPr>
          </a:p>
          <a:p>
            <a:pPr rtl="0" fontAlgn="base">
              <a:spcBef>
                <a:spcPts val="1500"/>
              </a:spcBef>
              <a:spcAft>
                <a:spcPts val="0"/>
              </a:spcAft>
              <a:buFont typeface="Arial" panose="020B0604020202020204" pitchFamily="34" charset="0"/>
              <a:buChar char="•"/>
            </a:pPr>
            <a:r>
              <a:rPr lang="en-US" sz="1900" b="0" i="0" u="none" strike="noStrike" dirty="0">
                <a:solidFill>
                  <a:srgbClr val="374151"/>
                </a:solidFill>
                <a:effectLst/>
                <a:latin typeface="Nunito" pitchFamily="2" charset="0"/>
              </a:rPr>
              <a:t>The increase rate % varies by month among the selected countries and show the fluctuation in the number of cases across the period of time for each country.</a:t>
            </a:r>
          </a:p>
          <a:p>
            <a:endParaRPr lang="en-US" dirty="0"/>
          </a:p>
        </p:txBody>
      </p:sp>
      <p:pic>
        <p:nvPicPr>
          <p:cNvPr id="10242" name="Picture 2">
            <a:extLst>
              <a:ext uri="{FF2B5EF4-FFF2-40B4-BE49-F238E27FC236}">
                <a16:creationId xmlns:a16="http://schemas.microsoft.com/office/drawing/2014/main" id="{81430999-056F-696B-43C8-4D455C8CA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836" y="891994"/>
            <a:ext cx="4428444" cy="412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95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On-screen Show (16:9)</PresentationFormat>
  <Paragraphs>89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Maven Pro</vt:lpstr>
      <vt:lpstr>Nunito</vt:lpstr>
      <vt:lpstr>Roboto</vt:lpstr>
      <vt:lpstr>Office Theme</vt:lpstr>
      <vt:lpstr>Analysis on Covid 19 Datasets  New Cases vs Death Rate in 2021</vt:lpstr>
      <vt:lpstr>Background</vt:lpstr>
      <vt:lpstr>Agenda</vt:lpstr>
      <vt:lpstr>Introduce Datsets</vt:lpstr>
      <vt:lpstr>Cleaning the dataset</vt:lpstr>
      <vt:lpstr>Last look to cleaned data</vt:lpstr>
      <vt:lpstr>Hypothesis</vt:lpstr>
      <vt:lpstr>Monthly Covid-19 cases by country(2021)</vt:lpstr>
      <vt:lpstr>Monthly COVID-19 Cases by Country (2021)</vt:lpstr>
      <vt:lpstr>Monthly Cases by Continents in 2021</vt:lpstr>
      <vt:lpstr>Monthly Cases by Country in 2021a</vt:lpstr>
      <vt:lpstr>Relationship Between Increase Rate and % Death Rate</vt:lpstr>
      <vt:lpstr>Limitation of the dataset </vt:lpstr>
      <vt:lpstr>Conclusion</vt:lpstr>
      <vt:lpstr>EXTRA (NY TIMES API REQUEST)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2023-06-20T00:27:43Z</dcterms:modified>
</cp:coreProperties>
</file>