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453D-C782-459D-AD04-19A3B81E3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.Net</a:t>
            </a:r>
            <a:r>
              <a:rPr lang="en-US" dirty="0"/>
              <a:t> Core &amp; Entity Framework Core workshop</a:t>
            </a:r>
          </a:p>
        </p:txBody>
      </p:sp>
    </p:spTree>
    <p:extLst>
      <p:ext uri="{BB962C8B-B14F-4D97-AF65-F5344CB8AC3E}">
        <p14:creationId xmlns:p14="http://schemas.microsoft.com/office/powerpoint/2010/main" val="3531987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IGame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Adauga</a:t>
            </a:r>
            <a:r>
              <a:rPr lang="en-US" dirty="0"/>
              <a:t> in </a:t>
            </a:r>
            <a:r>
              <a:rPr lang="en-US" dirty="0" err="1"/>
              <a:t>folderul</a:t>
            </a:r>
            <a:r>
              <a:rPr lang="en-US" dirty="0"/>
              <a:t> Games o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IGame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03BBCD-79D1-4A4D-B781-DEDA0139EC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91817" y="2833810"/>
            <a:ext cx="29527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5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Clasa</a:t>
            </a:r>
            <a:r>
              <a:rPr lang="en-US" dirty="0"/>
              <a:t> Dice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Creaza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Dice in </a:t>
            </a:r>
            <a:r>
              <a:rPr lang="en-US" dirty="0" err="1"/>
              <a:t>folderul</a:t>
            </a:r>
            <a:r>
              <a:rPr lang="en-US" dirty="0"/>
              <a:t> Game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720087-4EE1-4074-BAD7-BB821561A0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06784" y="2701297"/>
            <a:ext cx="33528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18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82BE-5708-4D2D-A8F6-55DB10A0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Concepte</a:t>
            </a:r>
            <a:r>
              <a:rPr lang="en-US" dirty="0"/>
              <a:t> OOP/ C# - </a:t>
            </a:r>
            <a:r>
              <a:rPr lang="en-US" dirty="0" err="1"/>
              <a:t>Colectii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7BA2-569C-424C-B6B2-68D975432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382250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MyDiceGame</a:t>
            </a:r>
            <a:r>
              <a:rPr lang="en-US" dirty="0"/>
              <a:t>(1)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Creaza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MyDiceGame</a:t>
            </a:r>
            <a:r>
              <a:rPr lang="en-US" dirty="0"/>
              <a:t> in </a:t>
            </a:r>
            <a:r>
              <a:rPr lang="en-US" dirty="0" err="1"/>
              <a:t>folderul</a:t>
            </a:r>
            <a:r>
              <a:rPr lang="en-US" dirty="0"/>
              <a:t> Game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7F080F-4D36-45D7-AC06-E95F21650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570" y="1501147"/>
            <a:ext cx="38862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0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82BE-5708-4D2D-A8F6-55DB10A0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Concepte</a:t>
            </a:r>
            <a:r>
              <a:rPr lang="en-US" dirty="0"/>
              <a:t> OOP/ C# - LINQ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7BA2-569C-424C-B6B2-68D975432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Language-Integrated Query(LINQ)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set de </a:t>
            </a:r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bazate</a:t>
            </a:r>
            <a:r>
              <a:rPr lang="en-US" dirty="0"/>
              <a:t> pe </a:t>
            </a:r>
            <a:r>
              <a:rPr lang="en-US" dirty="0" err="1"/>
              <a:t>integrarea</a:t>
            </a:r>
            <a:r>
              <a:rPr lang="en-US" dirty="0"/>
              <a:t> </a:t>
            </a:r>
            <a:r>
              <a:rPr lang="en-US" dirty="0" err="1"/>
              <a:t>capabilităților</a:t>
            </a:r>
            <a:r>
              <a:rPr lang="en-US" dirty="0"/>
              <a:t> de </a:t>
            </a:r>
            <a:r>
              <a:rPr lang="en-US" dirty="0" err="1"/>
              <a:t>interogare</a:t>
            </a:r>
            <a:r>
              <a:rPr lang="en-US" dirty="0"/>
              <a:t> direct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limbajul</a:t>
            </a:r>
            <a:r>
              <a:rPr lang="en-US" dirty="0"/>
              <a:t> C #.</a:t>
            </a:r>
          </a:p>
          <a:p>
            <a:r>
              <a:rPr lang="en-US" dirty="0" err="1"/>
              <a:t>În</a:t>
            </a:r>
            <a:r>
              <a:rPr lang="en-US" dirty="0"/>
              <a:t> mod </a:t>
            </a:r>
            <a:r>
              <a:rPr lang="en-US" dirty="0" err="1"/>
              <a:t>tradițional</a:t>
            </a:r>
            <a:r>
              <a:rPr lang="en-US" dirty="0"/>
              <a:t>, </a:t>
            </a:r>
            <a:r>
              <a:rPr lang="en-US" dirty="0" err="1"/>
              <a:t>interogările</a:t>
            </a:r>
            <a:r>
              <a:rPr lang="en-US" dirty="0"/>
              <a:t> </a:t>
            </a:r>
            <a:r>
              <a:rPr lang="en-US" dirty="0" err="1"/>
              <a:t>împotriva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sunt </a:t>
            </a:r>
            <a:r>
              <a:rPr lang="en-US" dirty="0" err="1"/>
              <a:t>exprimate</a:t>
            </a:r>
            <a:r>
              <a:rPr lang="en-US" dirty="0"/>
              <a:t> ca </a:t>
            </a:r>
            <a:r>
              <a:rPr lang="en-US" dirty="0" err="1"/>
              <a:t>șiruri</a:t>
            </a:r>
            <a:r>
              <a:rPr lang="en-US" dirty="0"/>
              <a:t> simple,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tipului</a:t>
            </a:r>
            <a:r>
              <a:rPr lang="en-US" dirty="0"/>
              <a:t> la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compilare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suportul</a:t>
            </a:r>
            <a:r>
              <a:rPr lang="en-US" dirty="0"/>
              <a:t> IntelliSense. Mai </a:t>
            </a:r>
            <a:r>
              <a:rPr lang="en-US" dirty="0" err="1"/>
              <a:t>mult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înveți</a:t>
            </a:r>
            <a:r>
              <a:rPr lang="en-US" dirty="0"/>
              <a:t> un alt </a:t>
            </a:r>
            <a:r>
              <a:rPr lang="en-US" dirty="0" err="1"/>
              <a:t>limbaj</a:t>
            </a:r>
            <a:r>
              <a:rPr lang="en-US" dirty="0"/>
              <a:t> de </a:t>
            </a:r>
            <a:r>
              <a:rPr lang="en-US" dirty="0" err="1"/>
              <a:t>interogare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tip de </a:t>
            </a:r>
            <a:r>
              <a:rPr lang="en-US" dirty="0" err="1"/>
              <a:t>sursă</a:t>
            </a:r>
            <a:r>
              <a:rPr lang="en-US" dirty="0"/>
              <a:t> de date: </a:t>
            </a:r>
            <a:r>
              <a:rPr lang="en-US" dirty="0" err="1"/>
              <a:t>baze</a:t>
            </a:r>
            <a:r>
              <a:rPr lang="en-US" dirty="0"/>
              <a:t> de date SQL, </a:t>
            </a:r>
            <a:r>
              <a:rPr lang="en-US" dirty="0" err="1"/>
              <a:t>documente</a:t>
            </a:r>
            <a:r>
              <a:rPr lang="en-US" dirty="0"/>
              <a:t> XML, diverse </a:t>
            </a:r>
            <a:r>
              <a:rPr lang="en-US" dirty="0" err="1"/>
              <a:t>servicii</a:t>
            </a:r>
            <a:r>
              <a:rPr lang="en-US" dirty="0"/>
              <a:t> Web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așa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departe</a:t>
            </a:r>
            <a:r>
              <a:rPr lang="en-US" dirty="0"/>
              <a:t>.</a:t>
            </a:r>
          </a:p>
          <a:p>
            <a:r>
              <a:rPr lang="en-US" dirty="0"/>
              <a:t>  Cu LINQ, o </a:t>
            </a:r>
            <a:r>
              <a:rPr lang="en-US" dirty="0" err="1"/>
              <a:t>interogare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first-class language construct, la </a:t>
            </a:r>
            <a:r>
              <a:rPr lang="en-US" dirty="0" err="1"/>
              <a:t>fel</a:t>
            </a:r>
            <a:r>
              <a:rPr lang="en-US" dirty="0"/>
              <a:t> ca </a:t>
            </a:r>
            <a:r>
              <a:rPr lang="en-US" dirty="0" err="1"/>
              <a:t>clasele</a:t>
            </a:r>
            <a:r>
              <a:rPr lang="en-US" dirty="0"/>
              <a:t>, </a:t>
            </a:r>
            <a:r>
              <a:rPr lang="en-US" dirty="0" err="1"/>
              <a:t>metodele</a:t>
            </a:r>
            <a:r>
              <a:rPr lang="en-US" dirty="0"/>
              <a:t>, </a:t>
            </a:r>
            <a:r>
              <a:rPr lang="en-US" dirty="0" err="1"/>
              <a:t>evenimentele</a:t>
            </a:r>
            <a:r>
              <a:rPr lang="en-US" dirty="0"/>
              <a:t>.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en-US" dirty="0"/>
              <a:t> </a:t>
            </a:r>
            <a:r>
              <a:rPr lang="en-US" dirty="0" err="1"/>
              <a:t>interogări</a:t>
            </a:r>
            <a:r>
              <a:rPr lang="en-US" dirty="0"/>
              <a:t> </a:t>
            </a:r>
            <a:r>
              <a:rPr lang="en-US" dirty="0" err="1"/>
              <a:t>împotriva</a:t>
            </a:r>
            <a:r>
              <a:rPr lang="en-US" dirty="0"/>
              <a:t> </a:t>
            </a:r>
            <a:r>
              <a:rPr lang="en-US" dirty="0" err="1"/>
              <a:t>colecțiilor</a:t>
            </a:r>
            <a:r>
              <a:rPr lang="en-US" dirty="0"/>
              <a:t> de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puternic</a:t>
            </a:r>
            <a:r>
              <a:rPr lang="en-US" dirty="0"/>
              <a:t> </a:t>
            </a:r>
            <a:r>
              <a:rPr lang="en-US" dirty="0" err="1"/>
              <a:t>tipizate</a:t>
            </a:r>
            <a:r>
              <a:rPr lang="en-US" dirty="0"/>
              <a:t> </a:t>
            </a:r>
            <a:r>
              <a:rPr lang="en-US" dirty="0" err="1"/>
              <a:t>utilizând</a:t>
            </a:r>
            <a:r>
              <a:rPr lang="en-US" dirty="0"/>
              <a:t> </a:t>
            </a:r>
            <a:r>
              <a:rPr lang="en-US" dirty="0" err="1"/>
              <a:t>cuvinte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de </a:t>
            </a:r>
            <a:r>
              <a:rPr lang="en-US" dirty="0" err="1"/>
              <a:t>limbaj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familiari</a:t>
            </a:r>
            <a:r>
              <a:rPr lang="en-US" dirty="0"/>
              <a:t>.</a:t>
            </a:r>
          </a:p>
          <a:p>
            <a:r>
              <a:rPr lang="en-US" dirty="0"/>
              <a:t>Familia de </a:t>
            </a:r>
            <a:r>
              <a:rPr lang="en-US" dirty="0" err="1"/>
              <a:t>tehnologii</a:t>
            </a:r>
            <a:r>
              <a:rPr lang="en-US" dirty="0"/>
              <a:t> LINQ </a:t>
            </a:r>
            <a:r>
              <a:rPr lang="en-US" dirty="0" err="1"/>
              <a:t>oferă</a:t>
            </a:r>
            <a:r>
              <a:rPr lang="en-US" dirty="0"/>
              <a:t> o </a:t>
            </a:r>
            <a:r>
              <a:rPr lang="en-US" dirty="0" err="1"/>
              <a:t>experiență</a:t>
            </a:r>
            <a:r>
              <a:rPr lang="en-US" dirty="0"/>
              <a:t> </a:t>
            </a:r>
            <a:r>
              <a:rPr lang="en-US" dirty="0" err="1"/>
              <a:t>consistentă</a:t>
            </a:r>
            <a:r>
              <a:rPr lang="en-US" dirty="0"/>
              <a:t> de </a:t>
            </a:r>
            <a:r>
              <a:rPr lang="en-US" dirty="0" err="1"/>
              <a:t>interogare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(LINQ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), </a:t>
            </a:r>
            <a:r>
              <a:rPr lang="en-US" dirty="0" err="1"/>
              <a:t>baze</a:t>
            </a:r>
            <a:r>
              <a:rPr lang="en-US" dirty="0"/>
              <a:t> de date </a:t>
            </a:r>
            <a:r>
              <a:rPr lang="en-US" dirty="0" err="1"/>
              <a:t>relaționale</a:t>
            </a:r>
            <a:r>
              <a:rPr lang="en-US" dirty="0"/>
              <a:t> (LINQ to SQL) </a:t>
            </a:r>
            <a:r>
              <a:rPr lang="en-US" dirty="0" err="1"/>
              <a:t>și</a:t>
            </a:r>
            <a:r>
              <a:rPr lang="en-US" dirty="0"/>
              <a:t> XML (LINQ to XML).</a:t>
            </a:r>
          </a:p>
        </p:txBody>
      </p:sp>
    </p:spTree>
    <p:extLst>
      <p:ext uri="{BB962C8B-B14F-4D97-AF65-F5344CB8AC3E}">
        <p14:creationId xmlns:p14="http://schemas.microsoft.com/office/powerpoint/2010/main" val="345169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MyDiceGame</a:t>
            </a:r>
            <a:r>
              <a:rPr lang="en-US" dirty="0"/>
              <a:t>(2)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PlayGame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43CF1-D709-4C64-A735-3D3A46381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914" y="2525918"/>
            <a:ext cx="56388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75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Program.cs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Modificam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Program ca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jocul</a:t>
            </a:r>
            <a:r>
              <a:rPr lang="en-US" dirty="0"/>
              <a:t>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82469-3230-4ACB-91A8-BD72A74B3D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76662" y="2482222"/>
            <a:ext cx="46386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19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1A80-5490-4C0D-B3AA-74CF6D4B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EntityFramework</a:t>
            </a:r>
            <a:r>
              <a:rPr lang="en-US" dirty="0"/>
              <a:t> Core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5DDBC-06BE-4578-905A-8CBD094C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Framework (EF) Core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versiune</a:t>
            </a:r>
            <a:r>
              <a:rPr lang="en-US" dirty="0"/>
              <a:t> light, </a:t>
            </a:r>
            <a:r>
              <a:rPr lang="en-US" dirty="0" err="1"/>
              <a:t>extensibilă</a:t>
            </a:r>
            <a:r>
              <a:rPr lang="en-US" dirty="0"/>
              <a:t>, open source </a:t>
            </a:r>
            <a:r>
              <a:rPr lang="en-US" dirty="0" err="1"/>
              <a:t>și</a:t>
            </a:r>
            <a:r>
              <a:rPr lang="en-US" dirty="0"/>
              <a:t> cross-platform a </a:t>
            </a:r>
            <a:r>
              <a:rPr lang="en-US" dirty="0" err="1"/>
              <a:t>tehnologiei</a:t>
            </a:r>
            <a:r>
              <a:rPr lang="en-US" dirty="0"/>
              <a:t> de </a:t>
            </a:r>
            <a:r>
              <a:rPr lang="en-US" dirty="0" err="1"/>
              <a:t>acces</a:t>
            </a:r>
            <a:r>
              <a:rPr lang="en-US" dirty="0"/>
              <a:t> a </a:t>
            </a:r>
            <a:r>
              <a:rPr lang="en-US" dirty="0" err="1"/>
              <a:t>datelor</a:t>
            </a:r>
            <a:r>
              <a:rPr lang="en-US" dirty="0"/>
              <a:t> Entity Framework.</a:t>
            </a:r>
          </a:p>
          <a:p>
            <a:endParaRPr lang="en-US" dirty="0"/>
          </a:p>
          <a:p>
            <a:r>
              <a:rPr lang="en-US" dirty="0"/>
              <a:t>EF Core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servi</a:t>
            </a:r>
            <a:r>
              <a:rPr lang="en-US" dirty="0"/>
              <a:t> ca un mapper </a:t>
            </a:r>
            <a:r>
              <a:rPr lang="en-US" dirty="0" err="1"/>
              <a:t>obiect-relațional</a:t>
            </a:r>
            <a:r>
              <a:rPr lang="en-US" dirty="0"/>
              <a:t> (O / RM), </a:t>
            </a:r>
            <a:r>
              <a:rPr lang="en-US" dirty="0" err="1"/>
              <a:t>permițând</a:t>
            </a:r>
            <a:r>
              <a:rPr lang="en-US" dirty="0"/>
              <a:t> </a:t>
            </a:r>
            <a:r>
              <a:rPr lang="en-US" dirty="0" err="1"/>
              <a:t>dezvoltatorilor</a:t>
            </a:r>
            <a:r>
              <a:rPr lang="en-US" dirty="0"/>
              <a:t> .NET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lucreze</a:t>
            </a:r>
            <a:r>
              <a:rPr lang="en-US" dirty="0"/>
              <a:t> cu o </a:t>
            </a:r>
            <a:r>
              <a:rPr lang="en-US" dirty="0" err="1"/>
              <a:t>bază</a:t>
            </a:r>
            <a:r>
              <a:rPr lang="en-US" dirty="0"/>
              <a:t> de date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.NET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eliminând</a:t>
            </a:r>
            <a:r>
              <a:rPr lang="en-US" dirty="0"/>
              <a:t> </a:t>
            </a:r>
            <a:r>
              <a:rPr lang="en-US" dirty="0" err="1"/>
              <a:t>necesitatea</a:t>
            </a:r>
            <a:r>
              <a:rPr lang="en-US" dirty="0"/>
              <a:t> </a:t>
            </a:r>
            <a:r>
              <a:rPr lang="en-US" dirty="0" err="1"/>
              <a:t>majorității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de </a:t>
            </a:r>
            <a:r>
              <a:rPr lang="en-US" dirty="0" err="1"/>
              <a:t>acces</a:t>
            </a:r>
            <a:r>
              <a:rPr lang="en-US" dirty="0"/>
              <a:t> la date pe care </a:t>
            </a:r>
            <a:r>
              <a:rPr lang="en-US" dirty="0" err="1"/>
              <a:t>trebuie</a:t>
            </a:r>
            <a:r>
              <a:rPr lang="en-US" dirty="0"/>
              <a:t> de </a:t>
            </a:r>
            <a:r>
              <a:rPr lang="en-US" dirty="0" err="1"/>
              <a:t>obicei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-l </a:t>
            </a:r>
            <a:r>
              <a:rPr lang="en-US" dirty="0" err="1"/>
              <a:t>scrie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EF Core </a:t>
            </a:r>
            <a:r>
              <a:rPr lang="en-US" dirty="0" err="1"/>
              <a:t>suportă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engine-</a:t>
            </a:r>
            <a:r>
              <a:rPr lang="en-US" dirty="0" err="1"/>
              <a:t>uri</a:t>
            </a:r>
            <a:r>
              <a:rPr lang="en-US" dirty="0"/>
              <a:t> de </a:t>
            </a:r>
            <a:r>
              <a:rPr lang="en-US" dirty="0" err="1"/>
              <a:t>baze</a:t>
            </a:r>
            <a:r>
              <a:rPr lang="en-US" dirty="0"/>
              <a:t> de date</a:t>
            </a:r>
          </a:p>
        </p:txBody>
      </p:sp>
    </p:spTree>
    <p:extLst>
      <p:ext uri="{BB962C8B-B14F-4D97-AF65-F5344CB8AC3E}">
        <p14:creationId xmlns:p14="http://schemas.microsoft.com/office/powerpoint/2010/main" val="569952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Adaugare</a:t>
            </a:r>
            <a:r>
              <a:rPr lang="en-US" dirty="0"/>
              <a:t> </a:t>
            </a:r>
            <a:r>
              <a:rPr lang="en-US" dirty="0" err="1"/>
              <a:t>EFCore</a:t>
            </a:r>
            <a:r>
              <a:rPr lang="en-US" dirty="0"/>
              <a:t>(1)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Adaugam</a:t>
            </a:r>
            <a:r>
              <a:rPr lang="en-US" dirty="0"/>
              <a:t> </a:t>
            </a:r>
            <a:r>
              <a:rPr lang="en-US" dirty="0" err="1"/>
              <a:t>EntityFrameworkCore.SqlServer</a:t>
            </a:r>
            <a:r>
              <a:rPr lang="en-US" dirty="0"/>
              <a:t> in </a:t>
            </a:r>
            <a:r>
              <a:rPr lang="en-US" dirty="0" err="1"/>
              <a:t>aplicatie</a:t>
            </a:r>
            <a:r>
              <a:rPr lang="en-US" dirty="0"/>
              <a:t> cu </a:t>
            </a:r>
            <a:r>
              <a:rPr lang="en-US" dirty="0" err="1"/>
              <a:t>Nuget</a:t>
            </a:r>
            <a:r>
              <a:rPr lang="en-US" dirty="0"/>
              <a:t> Package Manager: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2D921-40C9-42BF-874F-A680340F4C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49486" y="2734673"/>
            <a:ext cx="5089566" cy="379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14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Adaugare</a:t>
            </a:r>
            <a:r>
              <a:rPr lang="en-US" dirty="0"/>
              <a:t> </a:t>
            </a:r>
            <a:r>
              <a:rPr lang="en-US" dirty="0" err="1"/>
              <a:t>EFCore</a:t>
            </a:r>
            <a:r>
              <a:rPr lang="en-US" dirty="0"/>
              <a:t>(2)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Adaugam</a:t>
            </a:r>
            <a:r>
              <a:rPr lang="en-US" dirty="0"/>
              <a:t> </a:t>
            </a:r>
            <a:r>
              <a:rPr lang="en-US" dirty="0" err="1"/>
              <a:t>EntityFrameworkCore.Tools</a:t>
            </a:r>
            <a:r>
              <a:rPr lang="en-US" dirty="0"/>
              <a:t> in </a:t>
            </a:r>
            <a:r>
              <a:rPr lang="en-US" dirty="0" err="1"/>
              <a:t>aplicatie</a:t>
            </a:r>
            <a:r>
              <a:rPr lang="en-US" dirty="0"/>
              <a:t> cu </a:t>
            </a:r>
            <a:r>
              <a:rPr lang="en-US" dirty="0" err="1"/>
              <a:t>Nuget</a:t>
            </a:r>
            <a:r>
              <a:rPr lang="en-US" dirty="0"/>
              <a:t> Package Manager: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93AAA-411F-4C71-967F-978F752368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99808" y="2458192"/>
            <a:ext cx="4869872" cy="398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D288-5289-438F-A0D1-6069E681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963C-9E27-40E4-803C-0C90E515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Core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platformă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en-US" dirty="0"/>
              <a:t> cu </a:t>
            </a:r>
            <a:r>
              <a:rPr lang="en-US" dirty="0" err="1"/>
              <a:t>scop</a:t>
            </a:r>
            <a:r>
              <a:rPr lang="en-US" dirty="0"/>
              <a:t> general, </a:t>
            </a:r>
            <a:r>
              <a:rPr lang="en-US" dirty="0" err="1"/>
              <a:t>menținută</a:t>
            </a:r>
            <a:r>
              <a:rPr lang="en-US" dirty="0"/>
              <a:t> de Microsoft </a:t>
            </a:r>
            <a:r>
              <a:rPr lang="en-US" dirty="0" err="1"/>
              <a:t>și</a:t>
            </a:r>
            <a:r>
              <a:rPr lang="en-US" dirty="0"/>
              <a:t> de </a:t>
            </a:r>
            <a:r>
              <a:rPr lang="en-US" dirty="0" err="1"/>
              <a:t>comunitatea</a:t>
            </a:r>
            <a:r>
              <a:rPr lang="en-US" dirty="0"/>
              <a:t> .NET pe GitHub. Este cross-platform(care </a:t>
            </a:r>
            <a:r>
              <a:rPr lang="en-US" dirty="0" err="1"/>
              <a:t>suportă</a:t>
            </a:r>
            <a:r>
              <a:rPr lang="en-US" dirty="0"/>
              <a:t> Windows, MacOS </a:t>
            </a:r>
            <a:r>
              <a:rPr lang="en-US" dirty="0" err="1"/>
              <a:t>și</a:t>
            </a:r>
            <a:r>
              <a:rPr lang="en-US" dirty="0"/>
              <a:t> Linux)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utilizată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construi</a:t>
            </a:r>
            <a:r>
              <a:rPr lang="en-US" dirty="0"/>
              <a:t> </a:t>
            </a:r>
            <a:r>
              <a:rPr lang="en-US" dirty="0" err="1"/>
              <a:t>aplicații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desktop, cloud </a:t>
            </a:r>
            <a:r>
              <a:rPr lang="en-US" dirty="0" err="1"/>
              <a:t>și</a:t>
            </a:r>
            <a:r>
              <a:rPr lang="en-US" dirty="0"/>
              <a:t> IoT.</a:t>
            </a:r>
          </a:p>
          <a:p>
            <a:r>
              <a:rPr lang="en-US" dirty="0"/>
              <a:t>.NET Core </a:t>
            </a:r>
            <a:r>
              <a:rPr lang="en-US" dirty="0" err="1"/>
              <a:t>suportă</a:t>
            </a:r>
            <a:r>
              <a:rPr lang="en-US" dirty="0"/>
              <a:t> pe </a:t>
            </a:r>
            <a:r>
              <a:rPr lang="en-US" dirty="0" err="1"/>
              <a:t>deplin</a:t>
            </a:r>
            <a:r>
              <a:rPr lang="en-US" dirty="0"/>
              <a:t> C # </a:t>
            </a:r>
            <a:r>
              <a:rPr lang="en-US" dirty="0" err="1"/>
              <a:t>și</a:t>
            </a:r>
            <a:r>
              <a:rPr lang="en-US" dirty="0"/>
              <a:t> F #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parțial</a:t>
            </a:r>
            <a:r>
              <a:rPr lang="en-US" dirty="0"/>
              <a:t> Visual Basic .NET.</a:t>
            </a:r>
            <a:br>
              <a:rPr lang="en-US" dirty="0"/>
            </a:b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prezent</a:t>
            </a:r>
            <a:r>
              <a:rPr lang="en-US" dirty="0"/>
              <a:t>, VB.NET </a:t>
            </a:r>
            <a:r>
              <a:rPr lang="en-US" dirty="0" err="1"/>
              <a:t>compilează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rulează</a:t>
            </a:r>
            <a:r>
              <a:rPr lang="en-US" dirty="0"/>
              <a:t> pe .NET Core, </a:t>
            </a:r>
            <a:r>
              <a:rPr lang="en-US" dirty="0" err="1"/>
              <a:t>însă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Visual Basic Runtime </a:t>
            </a:r>
            <a:r>
              <a:rPr lang="en-US" dirty="0" err="1"/>
              <a:t>separat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implementat</a:t>
            </a:r>
            <a:r>
              <a:rPr lang="en-US" dirty="0"/>
              <a:t>. Microsoft a </a:t>
            </a:r>
            <a:r>
              <a:rPr lang="en-US" dirty="0" err="1"/>
              <a:t>anunțat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.NET Core 3 </a:t>
            </a:r>
            <a:r>
              <a:rPr lang="en-US" dirty="0" err="1"/>
              <a:t>ar</a:t>
            </a:r>
            <a:r>
              <a:rPr lang="en-US" dirty="0"/>
              <a:t> include Visual Basic Runtime. C ++ / CLI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încă</a:t>
            </a:r>
            <a:r>
              <a:rPr lang="en-US" dirty="0"/>
              <a:t> </a:t>
            </a:r>
            <a:r>
              <a:rPr lang="en-US" dirty="0" err="1"/>
              <a:t>susținută</a:t>
            </a:r>
            <a:r>
              <a:rPr lang="en-US" dirty="0"/>
              <a:t> , </a:t>
            </a:r>
            <a:r>
              <a:rPr lang="en-US" dirty="0" err="1"/>
              <a:t>deși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planificată</a:t>
            </a:r>
            <a:r>
              <a:rPr lang="en-US" dirty="0"/>
              <a:t> </a:t>
            </a:r>
            <a:r>
              <a:rPr lang="en-US" dirty="0" err="1"/>
              <a:t>asistența</a:t>
            </a:r>
            <a:r>
              <a:rPr lang="en-US" dirty="0"/>
              <a:t> pe Windows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3446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1A80-5490-4C0D-B3AA-74CF6D4B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EntityFramework</a:t>
            </a:r>
            <a:r>
              <a:rPr lang="en-US" dirty="0"/>
              <a:t> Core - </a:t>
            </a:r>
            <a:r>
              <a:rPr lang="en-US" dirty="0" err="1"/>
              <a:t>DBContext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5DDBC-06BE-4578-905A-8CBD094C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DbContext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integrantă</a:t>
            </a:r>
            <a:r>
              <a:rPr lang="en-US" dirty="0"/>
              <a:t> a Entity Framework. O </a:t>
            </a:r>
            <a:r>
              <a:rPr lang="en-US" dirty="0" err="1"/>
              <a:t>instanță</a:t>
            </a:r>
            <a:r>
              <a:rPr lang="en-US" dirty="0"/>
              <a:t> a </a:t>
            </a:r>
            <a:r>
              <a:rPr lang="en-US" dirty="0" err="1"/>
              <a:t>DbContext</a:t>
            </a:r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o </a:t>
            </a:r>
            <a:r>
              <a:rPr lang="en-US" dirty="0" err="1"/>
              <a:t>sesiune</a:t>
            </a:r>
            <a:r>
              <a:rPr lang="en-US" dirty="0"/>
              <a:t> cu </a:t>
            </a:r>
            <a:r>
              <a:rPr lang="en-US" dirty="0" err="1"/>
              <a:t>baza</a:t>
            </a:r>
            <a:r>
              <a:rPr lang="en-US" dirty="0"/>
              <a:t> de date care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utilizată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interogarea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salvarea</a:t>
            </a:r>
            <a:r>
              <a:rPr lang="en-US" dirty="0"/>
              <a:t> </a:t>
            </a:r>
            <a:r>
              <a:rPr lang="en-US" dirty="0" err="1"/>
              <a:t>instanțelor</a:t>
            </a:r>
            <a:r>
              <a:rPr lang="en-US" dirty="0"/>
              <a:t> </a:t>
            </a:r>
            <a:r>
              <a:rPr lang="en-US" dirty="0" err="1"/>
              <a:t>entităților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.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bază</a:t>
            </a:r>
            <a:r>
              <a:rPr lang="en-US" dirty="0"/>
              <a:t> de date. </a:t>
            </a:r>
          </a:p>
          <a:p>
            <a:endParaRPr lang="en-US" dirty="0"/>
          </a:p>
          <a:p>
            <a:r>
              <a:rPr lang="en-US" dirty="0" err="1"/>
              <a:t>DbContext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EF Core ne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efectuăm</a:t>
            </a:r>
            <a:r>
              <a:rPr lang="en-US" dirty="0"/>
              <a:t>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activități</a:t>
            </a:r>
            <a:r>
              <a:rPr lang="en-US" dirty="0"/>
              <a:t>: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err="1"/>
              <a:t>Gestionați</a:t>
            </a:r>
            <a:r>
              <a:rPr lang="en-US" dirty="0"/>
              <a:t> </a:t>
            </a:r>
            <a:r>
              <a:rPr lang="en-US" dirty="0" err="1"/>
              <a:t>conexiunea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err="1"/>
              <a:t>Configurați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relația</a:t>
            </a:r>
            <a:endParaRPr lang="en-US" dirty="0"/>
          </a:p>
          <a:p>
            <a:pPr lvl="1" indent="-342900">
              <a:buFont typeface="+mj-lt"/>
              <a:buAutoNum type="arabicPeriod"/>
            </a:pPr>
            <a:r>
              <a:rPr lang="en-US" dirty="0" err="1"/>
              <a:t>Interogarea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err="1"/>
              <a:t>Salvarea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err="1"/>
              <a:t>Configurați</a:t>
            </a:r>
            <a:r>
              <a:rPr lang="en-US" dirty="0"/>
              <a:t> </a:t>
            </a:r>
            <a:r>
              <a:rPr lang="en-US" dirty="0" err="1"/>
              <a:t>urmărirea</a:t>
            </a:r>
            <a:r>
              <a:rPr lang="en-US" dirty="0"/>
              <a:t> </a:t>
            </a:r>
            <a:r>
              <a:rPr lang="en-US" dirty="0" err="1"/>
              <a:t>modificărilor</a:t>
            </a:r>
            <a:endParaRPr lang="en-US" dirty="0"/>
          </a:p>
          <a:p>
            <a:pPr lvl="1" indent="-342900">
              <a:buFont typeface="+mj-lt"/>
              <a:buAutoNum type="arabicPeriod"/>
            </a:pPr>
            <a:r>
              <a:rPr lang="en-US" dirty="0"/>
              <a:t>Caching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tranzacțiilor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14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DBContext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Adauga</a:t>
            </a:r>
            <a:r>
              <a:rPr lang="en-US" dirty="0"/>
              <a:t> folder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DBContext</a:t>
            </a:r>
            <a:r>
              <a:rPr lang="en-US" dirty="0"/>
              <a:t> class in folderol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creat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A08E1-CC68-4DDF-9306-0C1A359253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08563" y="2974838"/>
            <a:ext cx="7973291" cy="36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25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1A80-5490-4C0D-B3AA-74CF6D4B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EntityFramework</a:t>
            </a:r>
            <a:r>
              <a:rPr lang="en-US" dirty="0"/>
              <a:t> Core -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5DDBC-06BE-4578-905A-8CBD094C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Funcția</a:t>
            </a:r>
            <a:r>
              <a:rPr lang="en-US" dirty="0"/>
              <a:t> de </a:t>
            </a:r>
            <a:r>
              <a:rPr lang="en-US" dirty="0" err="1"/>
              <a:t>migrare</a:t>
            </a:r>
            <a:r>
              <a:rPr lang="en-US" dirty="0"/>
              <a:t> din EF Core </a:t>
            </a:r>
            <a:r>
              <a:rPr lang="en-US" dirty="0" err="1"/>
              <a:t>oferă</a:t>
            </a:r>
            <a:r>
              <a:rPr lang="en-US" dirty="0"/>
              <a:t> o </a:t>
            </a:r>
            <a:r>
              <a:rPr lang="en-US" dirty="0" err="1"/>
              <a:t>modalitate</a:t>
            </a:r>
            <a:r>
              <a:rPr lang="en-US" dirty="0"/>
              <a:t> de a </a:t>
            </a:r>
            <a:r>
              <a:rPr lang="en-US" dirty="0" err="1"/>
              <a:t>actualiza</a:t>
            </a:r>
            <a:r>
              <a:rPr lang="en-US" dirty="0"/>
              <a:t> </a:t>
            </a:r>
            <a:r>
              <a:rPr lang="en-US" dirty="0" err="1"/>
              <a:t>treptat</a:t>
            </a:r>
            <a:r>
              <a:rPr lang="en-US" dirty="0"/>
              <a:t> schema </a:t>
            </a:r>
            <a:r>
              <a:rPr lang="en-US" dirty="0" err="1"/>
              <a:t>bazei</a:t>
            </a:r>
            <a:r>
              <a:rPr lang="en-US" dirty="0"/>
              <a:t> de date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păstra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sincronizare</a:t>
            </a:r>
            <a:r>
              <a:rPr lang="en-US" dirty="0"/>
              <a:t> cu </a:t>
            </a:r>
            <a:r>
              <a:rPr lang="en-US" dirty="0" err="1"/>
              <a:t>modelul</a:t>
            </a:r>
            <a:r>
              <a:rPr lang="en-US" dirty="0"/>
              <a:t> de date al </a:t>
            </a:r>
            <a:r>
              <a:rPr lang="en-US" dirty="0" err="1"/>
              <a:t>aplicației</a:t>
            </a:r>
            <a:r>
              <a:rPr lang="en-US" dirty="0"/>
              <a:t>, </a:t>
            </a:r>
            <a:r>
              <a:rPr lang="en-US" dirty="0" err="1"/>
              <a:t>păstrând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date.</a:t>
            </a:r>
          </a:p>
          <a:p>
            <a:endParaRPr lang="en-US" dirty="0"/>
          </a:p>
          <a:p>
            <a:r>
              <a:rPr lang="en-US" dirty="0" err="1"/>
              <a:t>Migrările</a:t>
            </a:r>
            <a:r>
              <a:rPr lang="en-US" dirty="0"/>
              <a:t> </a:t>
            </a:r>
            <a:r>
              <a:rPr lang="en-US" dirty="0" err="1"/>
              <a:t>includ</a:t>
            </a:r>
            <a:r>
              <a:rPr lang="en-US" dirty="0"/>
              <a:t> </a:t>
            </a:r>
            <a:r>
              <a:rPr lang="en-US" dirty="0" err="1"/>
              <a:t>instrumente</a:t>
            </a:r>
            <a:r>
              <a:rPr lang="en-US" dirty="0"/>
              <a:t> de </a:t>
            </a:r>
            <a:r>
              <a:rPr lang="en-US" dirty="0" err="1"/>
              <a:t>linie</a:t>
            </a:r>
            <a:r>
              <a:rPr lang="en-US" dirty="0"/>
              <a:t> de </a:t>
            </a:r>
            <a:r>
              <a:rPr lang="en-US" dirty="0" err="1"/>
              <a:t>comandă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API-</a:t>
            </a:r>
            <a:r>
              <a:rPr lang="en-US" dirty="0" err="1"/>
              <a:t>uri</a:t>
            </a:r>
            <a:r>
              <a:rPr lang="en-US" dirty="0"/>
              <a:t> care </a:t>
            </a:r>
            <a:r>
              <a:rPr lang="en-US" dirty="0" err="1"/>
              <a:t>ajută</a:t>
            </a:r>
            <a:r>
              <a:rPr lang="en-US" dirty="0"/>
              <a:t> la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sarcini</a:t>
            </a:r>
            <a:r>
              <a:rPr lang="en-US" dirty="0"/>
              <a:t>: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err="1"/>
              <a:t>Creați</a:t>
            </a:r>
            <a:r>
              <a:rPr lang="en-US" dirty="0"/>
              <a:t> o </a:t>
            </a:r>
            <a:r>
              <a:rPr lang="en-US" dirty="0" err="1"/>
              <a:t>migrare</a:t>
            </a:r>
            <a:r>
              <a:rPr lang="en-US" dirty="0"/>
              <a:t>. </a:t>
            </a:r>
            <a:r>
              <a:rPr lang="en-US" dirty="0" err="1"/>
              <a:t>Generați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care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actualiza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sincroniza</a:t>
            </a:r>
            <a:r>
              <a:rPr lang="en-US" dirty="0"/>
              <a:t> cu un set de </a:t>
            </a:r>
            <a:r>
              <a:rPr lang="en-US" dirty="0" err="1"/>
              <a:t>modificări</a:t>
            </a:r>
            <a:r>
              <a:rPr lang="en-US" dirty="0"/>
              <a:t> de model.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err="1"/>
              <a:t>Actualizați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date. </a:t>
            </a:r>
            <a:r>
              <a:rPr lang="en-US" dirty="0" err="1"/>
              <a:t>Aplicați</a:t>
            </a:r>
            <a:r>
              <a:rPr lang="en-US" dirty="0"/>
              <a:t> </a:t>
            </a:r>
            <a:r>
              <a:rPr lang="en-US" dirty="0" err="1"/>
              <a:t>migrările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așteptare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actualiza</a:t>
            </a:r>
            <a:r>
              <a:rPr lang="en-US" dirty="0"/>
              <a:t> schema </a:t>
            </a:r>
            <a:r>
              <a:rPr lang="en-US" dirty="0" err="1"/>
              <a:t>bazei</a:t>
            </a:r>
            <a:r>
              <a:rPr lang="en-US" dirty="0"/>
              <a:t> de date.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err="1"/>
              <a:t>Personalizați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de </a:t>
            </a:r>
            <a:r>
              <a:rPr lang="en-US" dirty="0" err="1"/>
              <a:t>migrare</a:t>
            </a:r>
            <a:r>
              <a:rPr lang="en-US" dirty="0"/>
              <a:t>. </a:t>
            </a:r>
            <a:r>
              <a:rPr lang="en-US" dirty="0" err="1"/>
              <a:t>Uneori</a:t>
            </a:r>
            <a:r>
              <a:rPr lang="en-US" dirty="0"/>
              <a:t>,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generat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modificat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completat</a:t>
            </a:r>
            <a:r>
              <a:rPr lang="en-US" dirty="0"/>
              <a:t>.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err="1"/>
              <a:t>Eliminați</a:t>
            </a:r>
            <a:r>
              <a:rPr lang="en-US" dirty="0"/>
              <a:t> o </a:t>
            </a:r>
            <a:r>
              <a:rPr lang="en-US" dirty="0" err="1"/>
              <a:t>migrare</a:t>
            </a:r>
            <a:r>
              <a:rPr lang="en-US" dirty="0"/>
              <a:t>. </a:t>
            </a:r>
            <a:r>
              <a:rPr lang="en-US" dirty="0" err="1"/>
              <a:t>Ștergeți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generat</a:t>
            </a:r>
            <a:r>
              <a:rPr lang="en-US" dirty="0"/>
              <a:t>.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err="1"/>
              <a:t>Reveniți</a:t>
            </a:r>
            <a:r>
              <a:rPr lang="en-US" dirty="0"/>
              <a:t> la o </a:t>
            </a:r>
            <a:r>
              <a:rPr lang="en-US" dirty="0" err="1"/>
              <a:t>migrare</a:t>
            </a:r>
            <a:r>
              <a:rPr lang="en-US" dirty="0"/>
              <a:t>. </a:t>
            </a:r>
            <a:r>
              <a:rPr lang="en-US" dirty="0" err="1"/>
              <a:t>Anulați</a:t>
            </a:r>
            <a:r>
              <a:rPr lang="en-US" dirty="0"/>
              <a:t> </a:t>
            </a:r>
            <a:r>
              <a:rPr lang="en-US" dirty="0" err="1"/>
              <a:t>modificările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date.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err="1"/>
              <a:t>Generați</a:t>
            </a:r>
            <a:r>
              <a:rPr lang="en-US" dirty="0"/>
              <a:t> </a:t>
            </a:r>
            <a:r>
              <a:rPr lang="en-US" dirty="0" err="1"/>
              <a:t>scripturi</a:t>
            </a:r>
            <a:r>
              <a:rPr lang="en-US" dirty="0"/>
              <a:t> SQL. S-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aveți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de un script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actualizarea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de date de </a:t>
            </a:r>
            <a:r>
              <a:rPr lang="en-US" dirty="0" err="1"/>
              <a:t>producție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depanarea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de </a:t>
            </a:r>
            <a:r>
              <a:rPr lang="en-US" dirty="0" err="1"/>
              <a:t>migrare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909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Migrations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Deschide</a:t>
            </a:r>
            <a:r>
              <a:rPr lang="en-US" dirty="0"/>
              <a:t> Package manager console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 Add-Migration </a:t>
            </a:r>
            <a:r>
              <a:rPr lang="en-US" dirty="0" err="1"/>
              <a:t>numeMigrare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Ruleaza</a:t>
            </a:r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 Update-Database </a:t>
            </a:r>
            <a:r>
              <a:rPr lang="en-US" dirty="0" err="1"/>
              <a:t>pentru</a:t>
            </a:r>
            <a:r>
              <a:rPr lang="en-US" dirty="0"/>
              <a:t> a genera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  <a:p>
            <a:endParaRPr lang="en-US" dirty="0"/>
          </a:p>
          <a:p>
            <a:r>
              <a:rPr lang="en-US" dirty="0" err="1"/>
              <a:t>Verificati</a:t>
            </a:r>
            <a:r>
              <a:rPr lang="en-US" dirty="0"/>
              <a:t> ca </a:t>
            </a:r>
            <a:r>
              <a:rPr lang="en-US" dirty="0" err="1"/>
              <a:t>baza</a:t>
            </a:r>
            <a:r>
              <a:rPr lang="en-US" dirty="0"/>
              <a:t> de date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creata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97176-088D-4B9F-9668-D1A18C4C54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2632" y="2926834"/>
            <a:ext cx="4514850" cy="170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3E1277-4544-4134-ABC2-DB2B9E3FF4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51465" y="5091049"/>
            <a:ext cx="14859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23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DataLayer</a:t>
            </a:r>
            <a:r>
              <a:rPr lang="en-US" dirty="0"/>
              <a:t>(1)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Adaugam</a:t>
            </a:r>
            <a:r>
              <a:rPr lang="en-US" dirty="0"/>
              <a:t> Folder </a:t>
            </a:r>
            <a:r>
              <a:rPr lang="en-US" dirty="0" err="1"/>
              <a:t>DataLayer</a:t>
            </a:r>
            <a:endParaRPr lang="en-US" dirty="0"/>
          </a:p>
          <a:p>
            <a:r>
              <a:rPr lang="en-US" dirty="0" err="1"/>
              <a:t>Adaugam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PlayerDataOps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operatiile</a:t>
            </a:r>
            <a:r>
              <a:rPr lang="en-US" dirty="0"/>
              <a:t> CRUD pe </a:t>
            </a:r>
            <a:r>
              <a:rPr lang="en-US" dirty="0" err="1"/>
              <a:t>tabela</a:t>
            </a:r>
            <a:r>
              <a:rPr lang="en-US" dirty="0"/>
              <a:t> Player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BE7CBB-0231-49C2-94B5-11575A170B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82711" y="3089193"/>
            <a:ext cx="47434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65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DataLayer</a:t>
            </a:r>
            <a:r>
              <a:rPr lang="en-US" dirty="0"/>
              <a:t>(2)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Metode</a:t>
            </a:r>
            <a:r>
              <a:rPr lang="en-US" dirty="0"/>
              <a:t> de </a:t>
            </a:r>
            <a:r>
              <a:rPr lang="en-US" dirty="0" err="1"/>
              <a:t>consultare</a:t>
            </a:r>
            <a:r>
              <a:rPr lang="en-US" dirty="0"/>
              <a:t> a </a:t>
            </a:r>
            <a:r>
              <a:rPr lang="en-US" dirty="0" err="1"/>
              <a:t>listei</a:t>
            </a:r>
            <a:r>
              <a:rPr lang="en-US" dirty="0"/>
              <a:t> de players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933E3-7640-4B3C-82A1-F5BE07C454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44054" y="2662237"/>
            <a:ext cx="52863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96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DataLayer</a:t>
            </a:r>
            <a:r>
              <a:rPr lang="en-US" dirty="0"/>
              <a:t>(3)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Metoda</a:t>
            </a:r>
            <a:r>
              <a:rPr lang="en-US" dirty="0"/>
              <a:t> de </a:t>
            </a:r>
            <a:r>
              <a:rPr lang="en-US" dirty="0" err="1"/>
              <a:t>adaugare</a:t>
            </a:r>
            <a:r>
              <a:rPr lang="en-US" dirty="0"/>
              <a:t> players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E8E9F-8989-4068-B0B6-4592C098C1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33255" y="2676013"/>
            <a:ext cx="5943600" cy="232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20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DataLayer</a:t>
            </a:r>
            <a:r>
              <a:rPr lang="en-US" dirty="0"/>
              <a:t>(4)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Metoda</a:t>
            </a:r>
            <a:r>
              <a:rPr lang="en-US" dirty="0"/>
              <a:t> de </a:t>
            </a:r>
            <a:r>
              <a:rPr lang="en-US" dirty="0" err="1"/>
              <a:t>stergere</a:t>
            </a:r>
            <a:r>
              <a:rPr lang="en-US" dirty="0"/>
              <a:t> players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AC598-291D-4857-9F46-D9C56B3743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57005" y="2804790"/>
            <a:ext cx="5943600" cy="204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95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DataLayer</a:t>
            </a:r>
            <a:r>
              <a:rPr lang="en-US" dirty="0"/>
              <a:t>(5)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Metoda</a:t>
            </a:r>
            <a:r>
              <a:rPr lang="en-US" dirty="0"/>
              <a:t> de update players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59CB89-FCF5-4305-98BA-60E5ADE3F0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14700" y="2831523"/>
            <a:ext cx="55626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27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Program.cs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Modificam</a:t>
            </a:r>
            <a:r>
              <a:rPr lang="en-US" dirty="0"/>
              <a:t> </a:t>
            </a:r>
            <a:r>
              <a:rPr lang="en-US" dirty="0" err="1"/>
              <a:t>Program.cs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ca </a:t>
            </a:r>
            <a:r>
              <a:rPr lang="en-US" dirty="0" err="1"/>
              <a:t>sa</a:t>
            </a:r>
            <a:r>
              <a:rPr lang="en-US" dirty="0"/>
              <a:t> ne </a:t>
            </a:r>
            <a:r>
              <a:rPr lang="en-US" dirty="0" err="1"/>
              <a:t>folosim</a:t>
            </a:r>
            <a:r>
              <a:rPr lang="en-US" dirty="0"/>
              <a:t> de </a:t>
            </a:r>
          </a:p>
          <a:p>
            <a:pPr marL="0" indent="0">
              <a:buNone/>
            </a:pPr>
            <a:r>
              <a:rPr lang="en-US" dirty="0" err="1"/>
              <a:t>baza</a:t>
            </a:r>
            <a:r>
              <a:rPr lang="en-US" dirty="0"/>
              <a:t> de date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1973C-B182-4698-A9F6-E50ABE4394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61012" y="1473838"/>
            <a:ext cx="5943600" cy="509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1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B1B8-989B-467D-9303-6084CD45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Concepte</a:t>
            </a:r>
            <a:r>
              <a:rPr lang="en-US" dirty="0"/>
              <a:t> OOP - </a:t>
            </a:r>
            <a:r>
              <a:rPr lang="en-US" dirty="0" err="1"/>
              <a:t>Clasa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C324-48B7-4340-A96E-EF0C05C4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 </a:t>
            </a:r>
            <a:r>
              <a:rPr lang="en-US" dirty="0" err="1"/>
              <a:t>clasă</a:t>
            </a:r>
            <a:r>
              <a:rPr lang="en-US" dirty="0"/>
              <a:t> </a:t>
            </a:r>
            <a:r>
              <a:rPr lang="en-US" dirty="0" err="1"/>
              <a:t>sta</a:t>
            </a:r>
            <a:r>
              <a:rPr lang="en-US" dirty="0"/>
              <a:t> la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oricărui</a:t>
            </a:r>
            <a:r>
              <a:rPr lang="en-US" dirty="0"/>
              <a:t> </a:t>
            </a:r>
            <a:r>
              <a:rPr lang="en-US" dirty="0" err="1"/>
              <a:t>limbaj</a:t>
            </a:r>
            <a:r>
              <a:rPr lang="en-US" dirty="0"/>
              <a:t> modern de </a:t>
            </a:r>
            <a:r>
              <a:rPr lang="en-US" dirty="0" err="1"/>
              <a:t>programare</a:t>
            </a:r>
            <a:r>
              <a:rPr lang="en-US" dirty="0"/>
              <a:t> </a:t>
            </a:r>
            <a:r>
              <a:rPr lang="en-US" dirty="0" err="1"/>
              <a:t>orientată</a:t>
            </a:r>
            <a:r>
              <a:rPr lang="en-US" dirty="0"/>
              <a:t> pe </a:t>
            </a:r>
            <a:r>
              <a:rPr lang="en-US" dirty="0" err="1"/>
              <a:t>obiecte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C #.</a:t>
            </a:r>
          </a:p>
          <a:p>
            <a:endParaRPr lang="en-US" dirty="0"/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limbajele</a:t>
            </a:r>
            <a:r>
              <a:rPr lang="en-US" dirty="0"/>
              <a:t> OOP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obligatoriu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creeze</a:t>
            </a:r>
            <a:r>
              <a:rPr lang="en-US" dirty="0"/>
              <a:t> o </a:t>
            </a:r>
            <a:r>
              <a:rPr lang="en-US" dirty="0" err="1"/>
              <a:t>clasă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reprezentarea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clasă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model al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care </a:t>
            </a:r>
            <a:r>
              <a:rPr lang="en-US" dirty="0" err="1"/>
              <a:t>conține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stocarea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funcțiilor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efectua</a:t>
            </a:r>
            <a:r>
              <a:rPr lang="en-US" dirty="0"/>
              <a:t> </a:t>
            </a:r>
            <a:r>
              <a:rPr lang="en-US" dirty="0" err="1"/>
              <a:t>operații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clasă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ocupa</a:t>
            </a:r>
            <a:r>
              <a:rPr lang="en-US" dirty="0"/>
              <a:t> </a:t>
            </a:r>
            <a:r>
              <a:rPr lang="en-US" dirty="0" err="1"/>
              <a:t>nici</a:t>
            </a:r>
            <a:r>
              <a:rPr lang="en-US" dirty="0"/>
              <a:t> un </a:t>
            </a:r>
            <a:r>
              <a:rPr lang="en-US" dirty="0" err="1"/>
              <a:t>spațiu</a:t>
            </a:r>
            <a:r>
              <a:rPr lang="en-US" dirty="0"/>
              <a:t> de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urmare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o </a:t>
            </a:r>
            <a:r>
              <a:rPr lang="en-US" dirty="0" err="1"/>
              <a:t>reprezentare</a:t>
            </a:r>
            <a:r>
              <a:rPr lang="en-US" dirty="0"/>
              <a:t> </a:t>
            </a:r>
            <a:r>
              <a:rPr lang="en-US" dirty="0" err="1"/>
              <a:t>logică</a:t>
            </a:r>
            <a:r>
              <a:rPr lang="en-US" dirty="0"/>
              <a:t> a </a:t>
            </a:r>
            <a:r>
              <a:rPr lang="en-US" dirty="0" err="1"/>
              <a:t>datelor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1064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Baza</a:t>
            </a:r>
            <a:r>
              <a:rPr lang="en-US" dirty="0"/>
              <a:t> de date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Verificam</a:t>
            </a:r>
            <a:r>
              <a:rPr lang="en-US" dirty="0"/>
              <a:t> ca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rulare</a:t>
            </a:r>
            <a:r>
              <a:rPr lang="en-US" dirty="0"/>
              <a:t>,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modificata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C8ECE6-3A5E-416B-8B13-0D13A9E280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29001" y="2598407"/>
            <a:ext cx="3429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67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969" y="2788555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Intrebari</a:t>
            </a:r>
            <a:r>
              <a:rPr lang="en-US" dirty="0"/>
              <a:t>?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64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901" y="2589476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Sfarsit</a:t>
            </a:r>
            <a:r>
              <a:rPr lang="en-US" dirty="0"/>
              <a:t> 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6AB0-B92D-469D-A9EE-5A58157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25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82BE-5708-4D2D-A8F6-55DB10A0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Concepte</a:t>
            </a:r>
            <a:r>
              <a:rPr lang="en-US" dirty="0"/>
              <a:t> OOP - </a:t>
            </a:r>
            <a:r>
              <a:rPr lang="en-US" dirty="0" err="1"/>
              <a:t>Obiect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7BA2-569C-424C-B6B2-68D975432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Obiectele</a:t>
            </a:r>
            <a:r>
              <a:rPr lang="en-US" dirty="0"/>
              <a:t> sunt </a:t>
            </a:r>
            <a:r>
              <a:rPr lang="en-US" dirty="0" err="1"/>
              <a:t>entitățile</a:t>
            </a:r>
            <a:r>
              <a:rPr lang="en-US" dirty="0"/>
              <a:t> de </a:t>
            </a:r>
            <a:r>
              <a:rPr lang="en-US" dirty="0" err="1"/>
              <a:t>bază</a:t>
            </a:r>
            <a:r>
              <a:rPr lang="en-US" dirty="0"/>
              <a:t> ale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orientat</a:t>
            </a:r>
            <a:r>
              <a:rPr lang="en-US" dirty="0"/>
              <a:t> pe </a:t>
            </a:r>
            <a:r>
              <a:rPr lang="en-US" dirty="0" err="1"/>
              <a:t>obiecte</a:t>
            </a:r>
            <a:r>
              <a:rPr lang="en-US" dirty="0"/>
              <a:t>. </a:t>
            </a:r>
            <a:r>
              <a:rPr lang="en-US" dirty="0" err="1"/>
              <a:t>Ele</a:t>
            </a:r>
            <a:r>
              <a:rPr lang="en-US" dirty="0"/>
              <a:t> pot </a:t>
            </a:r>
            <a:r>
              <a:rPr lang="en-US" dirty="0" err="1"/>
              <a:t>reprezenta</a:t>
            </a:r>
            <a:r>
              <a:rPr lang="en-US" dirty="0"/>
              <a:t> o </a:t>
            </a:r>
            <a:r>
              <a:rPr lang="en-US" dirty="0" err="1"/>
              <a:t>persoană</a:t>
            </a:r>
            <a:r>
              <a:rPr lang="en-US" dirty="0"/>
              <a:t>, un loc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element pe care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gestioneze</a:t>
            </a:r>
            <a:r>
              <a:rPr lang="en-US" dirty="0"/>
              <a:t>.</a:t>
            </a:r>
          </a:p>
          <a:p>
            <a:r>
              <a:rPr lang="en-US" dirty="0" err="1"/>
              <a:t>Când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err="1"/>
              <a:t>utilizând</a:t>
            </a:r>
            <a:r>
              <a:rPr lang="en-US" dirty="0"/>
              <a:t> </a:t>
            </a:r>
            <a:r>
              <a:rPr lang="en-US" dirty="0" err="1"/>
              <a:t>operatorul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, </a:t>
            </a:r>
            <a:r>
              <a:rPr lang="en-US" dirty="0" err="1"/>
              <a:t>memoria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alocată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clasă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heap,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numit</a:t>
            </a:r>
            <a:r>
              <a:rPr lang="en-US" dirty="0"/>
              <a:t> o </a:t>
            </a:r>
            <a:r>
              <a:rPr lang="en-US" dirty="0" err="1"/>
              <a:t>instanță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de </a:t>
            </a:r>
            <a:r>
              <a:rPr lang="en-US" dirty="0" err="1"/>
              <a:t>pornire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stocată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din </a:t>
            </a:r>
            <a:r>
              <a:rPr lang="en-US" dirty="0" err="1"/>
              <a:t>memoria</a:t>
            </a:r>
            <a:r>
              <a:rPr lang="en-US" dirty="0"/>
              <a:t> stack.</a:t>
            </a:r>
          </a:p>
          <a:p>
            <a:r>
              <a:rPr lang="en-US" dirty="0" err="1"/>
              <a:t>Când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operatorul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, </a:t>
            </a:r>
            <a:r>
              <a:rPr lang="en-US" dirty="0" err="1"/>
              <a:t>memoria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alocată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heap, cu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cuvinte</a:t>
            </a:r>
            <a:r>
              <a:rPr lang="en-US" dirty="0"/>
              <a:t>, o </a:t>
            </a:r>
            <a:r>
              <a:rPr lang="en-US" dirty="0" err="1"/>
              <a:t>instanță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creată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din </a:t>
            </a:r>
            <a:r>
              <a:rPr lang="en-US" dirty="0" err="1"/>
              <a:t>stivă</a:t>
            </a:r>
            <a:r>
              <a:rPr lang="en-US" dirty="0"/>
              <a:t> </a:t>
            </a:r>
            <a:r>
              <a:rPr lang="en-US" dirty="0" err="1"/>
              <a:t>conține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nulă</a:t>
            </a:r>
            <a:r>
              <a:rPr lang="en-US" dirty="0"/>
              <a:t>.</a:t>
            </a:r>
          </a:p>
          <a:p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conține</a:t>
            </a:r>
            <a:r>
              <a:rPr lang="en-US" dirty="0"/>
              <a:t> null, </a:t>
            </a:r>
            <a:r>
              <a:rPr lang="en-US" dirty="0" err="1"/>
              <a:t>atunci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posibil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accesați</a:t>
            </a:r>
            <a:r>
              <a:rPr lang="en-US" dirty="0"/>
              <a:t> </a:t>
            </a:r>
            <a:r>
              <a:rPr lang="en-US" dirty="0" err="1"/>
              <a:t>membrii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</a:t>
            </a:r>
            <a:r>
              <a:rPr lang="en-US" dirty="0" err="1"/>
              <a:t>utilizând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183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1FBE-A0C9-458A-A41C-8836BA81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AC0EC-3A89-4504-AC22-B82336D94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VisualStudio</a:t>
            </a:r>
            <a:r>
              <a:rPr lang="en-US" dirty="0"/>
              <a:t> </a:t>
            </a:r>
            <a:r>
              <a:rPr lang="en-US" dirty="0" err="1"/>
              <a:t>facem</a:t>
            </a:r>
            <a:r>
              <a:rPr lang="en-US" dirty="0"/>
              <a:t> un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pe care-l </a:t>
            </a:r>
            <a:r>
              <a:rPr lang="en-US" dirty="0" err="1"/>
              <a:t>denumim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E649B-0651-4F05-A347-C2EA99A971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57946" y="2626702"/>
            <a:ext cx="5943600" cy="414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7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Clasa</a:t>
            </a:r>
            <a:r>
              <a:rPr lang="en-US" dirty="0"/>
              <a:t> 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1403-546B-4557-BF6C-D1F4238DF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Creaza</a:t>
            </a:r>
            <a:r>
              <a:rPr lang="en-US" dirty="0"/>
              <a:t> </a:t>
            </a:r>
            <a:r>
              <a:rPr lang="en-US" dirty="0" err="1"/>
              <a:t>folderele</a:t>
            </a:r>
            <a:r>
              <a:rPr lang="en-US" dirty="0"/>
              <a:t> Game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PlayerSpace</a:t>
            </a:r>
            <a:endParaRPr lang="en-US" dirty="0"/>
          </a:p>
          <a:p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Player in </a:t>
            </a:r>
            <a:r>
              <a:rPr lang="en-US" dirty="0" err="1"/>
              <a:t>folderul</a:t>
            </a:r>
            <a:r>
              <a:rPr lang="en-US" dirty="0"/>
              <a:t> </a:t>
            </a:r>
            <a:r>
              <a:rPr lang="en-US" dirty="0" err="1"/>
              <a:t>PlayerSpace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0B3B51-BE5D-4E08-8AB0-C33556A360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98587" y="2932991"/>
            <a:ext cx="5705941" cy="371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7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82BE-5708-4D2D-A8F6-55DB10A0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Concepte</a:t>
            </a:r>
            <a:r>
              <a:rPr lang="en-US" dirty="0"/>
              <a:t> OOP -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7BA2-569C-424C-B6B2-68D975432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 de </a:t>
            </a:r>
            <a:r>
              <a:rPr lang="en-US" dirty="0" err="1"/>
              <a:t>câte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se </a:t>
            </a:r>
            <a:r>
              <a:rPr lang="en-US" dirty="0" err="1"/>
              <a:t>creează</a:t>
            </a:r>
            <a:r>
              <a:rPr lang="en-US" dirty="0"/>
              <a:t> o </a:t>
            </a:r>
            <a:r>
              <a:rPr lang="en-US" dirty="0" err="1"/>
              <a:t>clasă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struct, se </a:t>
            </a:r>
            <a:r>
              <a:rPr lang="en-US" dirty="0" err="1"/>
              <a:t>apeleaza</a:t>
            </a:r>
            <a:r>
              <a:rPr lang="en-US" dirty="0"/>
              <a:t> </a:t>
            </a:r>
            <a:r>
              <a:rPr lang="en-US" dirty="0" err="1"/>
              <a:t>constructorul</a:t>
            </a:r>
            <a:r>
              <a:rPr lang="en-US" dirty="0"/>
              <a:t> </a:t>
            </a:r>
            <a:r>
              <a:rPr lang="en-US" dirty="0" err="1"/>
              <a:t>său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clasă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struct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mulți</a:t>
            </a:r>
            <a:r>
              <a:rPr lang="en-US" dirty="0"/>
              <a:t> </a:t>
            </a:r>
            <a:r>
              <a:rPr lang="en-US" dirty="0" err="1"/>
              <a:t>constructori</a:t>
            </a:r>
            <a:r>
              <a:rPr lang="en-US" dirty="0"/>
              <a:t> care </a:t>
            </a:r>
            <a:r>
              <a:rPr lang="en-US" dirty="0" err="1"/>
              <a:t>iau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argumente</a:t>
            </a:r>
            <a:r>
              <a:rPr lang="en-US" dirty="0"/>
              <a:t>.</a:t>
            </a:r>
          </a:p>
          <a:p>
            <a:r>
              <a:rPr lang="en-US" dirty="0" err="1"/>
              <a:t>Constructorii</a:t>
            </a:r>
            <a:r>
              <a:rPr lang="en-US" dirty="0"/>
              <a:t> permit </a:t>
            </a:r>
            <a:r>
              <a:rPr lang="en-US" dirty="0" err="1"/>
              <a:t>programatorului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stabilească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implicite</a:t>
            </a:r>
            <a:r>
              <a:rPr lang="en-US" dirty="0"/>
              <a:t>,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limiteze</a:t>
            </a:r>
            <a:r>
              <a:rPr lang="en-US" dirty="0"/>
              <a:t> </a:t>
            </a:r>
            <a:r>
              <a:rPr lang="en-US" dirty="0" err="1"/>
              <a:t>instanțierea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en-US" dirty="0"/>
              <a:t> cod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flexibil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en-US" dirty="0"/>
              <a:t> de </a:t>
            </a:r>
            <a:r>
              <a:rPr lang="en-US" dirty="0" err="1"/>
              <a:t>citit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8109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D40C-A645-4D8B-B456-2707F48D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DiceGame</a:t>
            </a:r>
            <a:r>
              <a:rPr lang="en-US" dirty="0"/>
              <a:t>- </a:t>
            </a:r>
            <a:r>
              <a:rPr lang="en-US" dirty="0" err="1"/>
              <a:t>Clasa</a:t>
            </a:r>
            <a:r>
              <a:rPr lang="en-US" dirty="0"/>
              <a:t> Player( Cod)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C9D9C1-897F-4282-A400-81DE850F69D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8162" y="2188882"/>
            <a:ext cx="34956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5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82BE-5708-4D2D-A8F6-55DB10A0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Concepte</a:t>
            </a:r>
            <a:r>
              <a:rPr lang="en-US" dirty="0"/>
              <a:t> OOP - </a:t>
            </a:r>
            <a:r>
              <a:rPr lang="en-US" dirty="0" err="1"/>
              <a:t>Interfata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7BA2-569C-424C-B6B2-68D975432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 #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definiție</a:t>
            </a:r>
            <a:r>
              <a:rPr lang="en-US" dirty="0"/>
              <a:t> de tip </a:t>
            </a:r>
            <a:r>
              <a:rPr lang="en-US" dirty="0" err="1"/>
              <a:t>similară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, cu </a:t>
            </a:r>
            <a:r>
              <a:rPr lang="en-US" dirty="0" err="1"/>
              <a:t>excepția</a:t>
            </a:r>
            <a:r>
              <a:rPr lang="en-US" dirty="0"/>
              <a:t> </a:t>
            </a:r>
            <a:r>
              <a:rPr lang="en-US" dirty="0" err="1"/>
              <a:t>faptului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pur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 un contract </a:t>
            </a:r>
            <a:r>
              <a:rPr lang="en-US" dirty="0" err="1"/>
              <a:t>între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.</a:t>
            </a:r>
          </a:p>
          <a:p>
            <a:r>
              <a:rPr lang="en-US" dirty="0"/>
              <a:t>Nu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instanțiată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direct ca </a:t>
            </a:r>
            <a:r>
              <a:rPr lang="en-US" dirty="0" err="1"/>
              <a:t>obiect</a:t>
            </a:r>
            <a:r>
              <a:rPr lang="en-US" dirty="0"/>
              <a:t>, </a:t>
            </a:r>
            <a:r>
              <a:rPr lang="en-US" dirty="0" err="1"/>
              <a:t>nici</a:t>
            </a:r>
            <a:r>
              <a:rPr lang="en-US" dirty="0"/>
              <a:t> </a:t>
            </a:r>
            <a:r>
              <a:rPr lang="en-US" dirty="0" err="1"/>
              <a:t>membrii</a:t>
            </a:r>
            <a:r>
              <a:rPr lang="en-US" dirty="0"/>
              <a:t> de date nu pot fi </a:t>
            </a:r>
            <a:r>
              <a:rPr lang="en-US" dirty="0" err="1"/>
              <a:t>definiți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interfață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altceva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o </a:t>
            </a:r>
            <a:r>
              <a:rPr lang="en-US" dirty="0" err="1"/>
              <a:t>colecție</a:t>
            </a:r>
            <a:r>
              <a:rPr lang="en-US" dirty="0"/>
              <a:t> de </a:t>
            </a:r>
            <a:r>
              <a:rPr lang="en-US" dirty="0" err="1"/>
              <a:t>declarații</a:t>
            </a:r>
            <a:r>
              <a:rPr lang="en-US" dirty="0"/>
              <a:t> de </a:t>
            </a:r>
            <a:r>
              <a:rPr lang="en-US" dirty="0" err="1"/>
              <a:t>metodă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</a:t>
            </a:r>
            <a:r>
              <a:rPr lang="en-US" dirty="0" err="1"/>
              <a:t>proprietati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98933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4A9229FFAF0B4FBBCCB8657FB550BD" ma:contentTypeVersion="2" ma:contentTypeDescription="Create a new document." ma:contentTypeScope="" ma:versionID="09592ac1844778355d08ddf694127870">
  <xsd:schema xmlns:xsd="http://www.w3.org/2001/XMLSchema" xmlns:xs="http://www.w3.org/2001/XMLSchema" xmlns:p="http://schemas.microsoft.com/office/2006/metadata/properties" xmlns:ns2="9ac89506-1bbd-47f4-8832-3af5264ebbad" targetNamespace="http://schemas.microsoft.com/office/2006/metadata/properties" ma:root="true" ma:fieldsID="6abbb36fe7a020f179d7ae0bdf95f04f" ns2:_="">
    <xsd:import namespace="9ac89506-1bbd-47f4-8832-3af5264ebb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c89506-1bbd-47f4-8832-3af5264ebb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02156C-69DB-43CA-AA7D-1C8BE1182708}"/>
</file>

<file path=customXml/itemProps2.xml><?xml version="1.0" encoding="utf-8"?>
<ds:datastoreItem xmlns:ds="http://schemas.openxmlformats.org/officeDocument/2006/customXml" ds:itemID="{2C0A443D-8D01-418C-8CD0-6081DDA9F872}"/>
</file>

<file path=customXml/itemProps3.xml><?xml version="1.0" encoding="utf-8"?>
<ds:datastoreItem xmlns:ds="http://schemas.openxmlformats.org/officeDocument/2006/customXml" ds:itemID="{8B1AD268-B907-4775-9868-96A3D7B4E1C2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</TotalTime>
  <Words>1104</Words>
  <Application>Microsoft Office PowerPoint</Application>
  <PresentationFormat>Widescreen</PresentationFormat>
  <Paragraphs>151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Wingdings 3</vt:lpstr>
      <vt:lpstr>Wisp</vt:lpstr>
      <vt:lpstr>.Net Core &amp; Entity Framework Core workshop</vt:lpstr>
      <vt:lpstr>.Net Core Overview</vt:lpstr>
      <vt:lpstr>Concepte OOP - Clasa</vt:lpstr>
      <vt:lpstr>Concepte OOP - Obiect</vt:lpstr>
      <vt:lpstr>Aplicatie DiceGame</vt:lpstr>
      <vt:lpstr>Aplicatie DiceGame- Clasa Player</vt:lpstr>
      <vt:lpstr>Concepte OOP - Constructor</vt:lpstr>
      <vt:lpstr>Aplicatie DiceGame- Clasa Player( Cod)</vt:lpstr>
      <vt:lpstr>Concepte OOP - Interfata</vt:lpstr>
      <vt:lpstr>Aplicatie DiceGame- Interfata IGame</vt:lpstr>
      <vt:lpstr>Aplicatie DiceGame- Clasa Dice</vt:lpstr>
      <vt:lpstr>Concepte OOP/ C# - Colectii</vt:lpstr>
      <vt:lpstr>Aplicatie DiceGame- Clasa MyDiceGame(1)</vt:lpstr>
      <vt:lpstr>Concepte OOP/ C# - LINQ</vt:lpstr>
      <vt:lpstr>Aplicatie DiceGame- Clasa MyDiceGame(2)</vt:lpstr>
      <vt:lpstr>Aplicatie DiceGame- Program.cs</vt:lpstr>
      <vt:lpstr>EntityFramework Core - Overview</vt:lpstr>
      <vt:lpstr>Aplicatie DiceGame- Adaugare EFCore(1)</vt:lpstr>
      <vt:lpstr>Aplicatie DiceGame- Adaugare EFCore(2)</vt:lpstr>
      <vt:lpstr>EntityFramework Core - DBContext</vt:lpstr>
      <vt:lpstr>Aplicatie DiceGame- DBContext</vt:lpstr>
      <vt:lpstr>EntityFramework Core - Migrations</vt:lpstr>
      <vt:lpstr>Aplicatie DiceGame- Migrations</vt:lpstr>
      <vt:lpstr>Aplicatie DiceGame- DataLayer(1)</vt:lpstr>
      <vt:lpstr>Aplicatie DiceGame- DataLayer(2)</vt:lpstr>
      <vt:lpstr>Aplicatie DiceGame- DataLayer(3)</vt:lpstr>
      <vt:lpstr>Aplicatie DiceGame- DataLayer(4)</vt:lpstr>
      <vt:lpstr>Aplicatie DiceGame- DataLayer(5)</vt:lpstr>
      <vt:lpstr>Aplicatie DiceGame- Program.cs</vt:lpstr>
      <vt:lpstr>Aplicatie DiceGame- Baza de date</vt:lpstr>
      <vt:lpstr>Intrebari?</vt:lpstr>
      <vt:lpstr>Sfarsit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&amp; Entity Framework Core workshop</dc:title>
  <dc:creator>Marcel Francu</dc:creator>
  <cp:lastModifiedBy>Marcel Francu</cp:lastModifiedBy>
  <cp:revision>20</cp:revision>
  <dcterms:created xsi:type="dcterms:W3CDTF">2019-07-11T19:34:07Z</dcterms:created>
  <dcterms:modified xsi:type="dcterms:W3CDTF">2019-07-11T20:55:31Z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0x010100F74A9229FFAF0B4FBBCCB8657FB550BD</vt:lpwstr>
  </property>
</Properties>
</file>