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2e8e741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2e8e741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2e8e741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2e8e741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02e8e741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02e8e741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02e8e741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02e8e741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02e8e741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02e8e741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02e8e741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02e8e741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2e8e741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2e8e741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7065aa6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7065aa6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2e8e74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2e8e7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395ebd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395ebd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4f18a0b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4f18a0b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4f18a0b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4f18a0b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2e8e741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2e8e741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2e8e74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2e8e74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44de415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44de41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2e8e741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2e8e741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30350"/>
            <a:ext cx="8520600" cy="12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/>
              <a:t>Welcome to Java Blue </a:t>
            </a: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900" y="2797175"/>
            <a:ext cx="2041524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923575"/>
            <a:ext cx="8520600" cy="4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 on time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Video on is required. 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Turning your video off will be considered you leaving the room and will count as </a:t>
            </a:r>
            <a:r>
              <a:rPr lang="en"/>
              <a:t>absent</a:t>
            </a:r>
            <a:r>
              <a:rPr lang="en"/>
              <a:t>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Communicate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are going to miss lecture, be late, need to step out, or leave early </a:t>
            </a:r>
            <a:r>
              <a:rPr i="1" lang="en"/>
              <a:t>you must </a:t>
            </a:r>
            <a:r>
              <a:rPr lang="en"/>
              <a:t>message me and/or Rachelle on Slack as soon as possible. 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Interact!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Unmute yourself and just say “I have a question” or “I need some help”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Put it in Chat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Don’t be afraid to speak up!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Message Rachelle  	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Give the material your full attention. 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While lectures are recorded you can’t rely on them.  Sometimes available in an hour, sometimes a day or two, and sometimes things go wrong with the recording.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 prepared to not always “get it” right away, and understand that is normal and OK.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80200" y="18617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Expectations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expected to treat this like a full time job, but really it will be more than that.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Working hours are Monday through Friday 9am - 5pm.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be available during that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expected to be available to and to do work with pair partners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don’t count the weekend in deadlines, but you are expected to keep up, and that will often include working after working hours and on weekends.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students spend 60-80 hours per week during the program.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expected to be meet daily deadlines for exercises, but more on that on Monday!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48600" y="2958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Time Expectations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Kept in the CBUS Campus Calendar.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days entry has details, extra links, and other information about the day in the Calendar Entry details.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day indicates whether there are individual and/or pair exercises.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48600" y="2958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Syllabus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52200" y="3299475"/>
            <a:ext cx="296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381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Learn object-oriented programming to compose larger programs together in Java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 with development tools like Eclipse, and Git 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3086100" y="3299475"/>
            <a:ext cx="29718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Store and retrieve data using the Postgres  relational databases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Consume and share data from our applications over the Internet using APIs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179950" y="3299475"/>
            <a:ext cx="292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web application interfaces using HTML, CSS, and JavaScript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41300" lvl="0" marL="342900" marR="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Learn how create web components using the Vue.JS JavaScript framework</a:t>
            </a:r>
            <a:endParaRPr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488797" y="1980063"/>
            <a:ext cx="2223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ADEE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databases and APIs</a:t>
            </a:r>
            <a:endParaRPr i="1" sz="1500">
              <a:solidFill>
                <a:srgbClr val="00AD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414588" y="2040525"/>
            <a:ext cx="2364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ADEE"/>
                </a:solidFill>
                <a:latin typeface="Proxima Nova"/>
                <a:ea typeface="Proxima Nova"/>
                <a:cs typeface="Proxima Nova"/>
                <a:sym typeface="Proxima Nova"/>
              </a:rPr>
              <a:t>front-end programming</a:t>
            </a:r>
            <a:endParaRPr i="1" sz="1500">
              <a:solidFill>
                <a:srgbClr val="00ADE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5" name="Google Shape;195;p26"/>
          <p:cNvGrpSpPr/>
          <p:nvPr/>
        </p:nvGrpSpPr>
        <p:grpSpPr>
          <a:xfrm>
            <a:off x="330138" y="1628200"/>
            <a:ext cx="2598900" cy="697200"/>
            <a:chOff x="105850" y="1232325"/>
            <a:chExt cx="2598900" cy="697200"/>
          </a:xfrm>
        </p:grpSpPr>
        <p:sp>
          <p:nvSpPr>
            <p:cNvPr id="196" name="Google Shape;196;p26"/>
            <p:cNvSpPr txBox="1"/>
            <p:nvPr/>
          </p:nvSpPr>
          <p:spPr>
            <a:xfrm>
              <a:off x="105850" y="1578825"/>
              <a:ext cx="25989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500">
                  <a:solidFill>
                    <a:srgbClr val="00ADEE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programming fundamentals</a:t>
              </a:r>
              <a:endParaRPr i="1" sz="1500">
                <a:solidFill>
                  <a:srgbClr val="00ADEE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502600" y="1232325"/>
              <a:ext cx="18054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WEEKS 1-4</a:t>
              </a:r>
              <a:endParaRPr b="1" sz="2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98" name="Google Shape;198;p26"/>
          <p:cNvSpPr txBox="1"/>
          <p:nvPr/>
        </p:nvSpPr>
        <p:spPr>
          <a:xfrm>
            <a:off x="3697737" y="1651938"/>
            <a:ext cx="1805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WEEKS 5-8</a:t>
            </a:r>
            <a:endParaRPr b="1" sz="2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694188" y="1694025"/>
            <a:ext cx="1805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WEEKS 9-12</a:t>
            </a:r>
            <a:endParaRPr b="1" sz="2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13352"/>
          <a:stretch/>
        </p:blipFill>
        <p:spPr>
          <a:xfrm>
            <a:off x="1201425" y="2388313"/>
            <a:ext cx="670350" cy="67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6"/>
          <p:cNvGrpSpPr/>
          <p:nvPr/>
        </p:nvGrpSpPr>
        <p:grpSpPr>
          <a:xfrm>
            <a:off x="6506006" y="2410976"/>
            <a:ext cx="2181763" cy="628151"/>
            <a:chOff x="6596650" y="2182376"/>
            <a:chExt cx="2181763" cy="628151"/>
          </a:xfrm>
        </p:grpSpPr>
        <p:pic>
          <p:nvPicPr>
            <p:cNvPr id="202" name="Google Shape;202;p26"/>
            <p:cNvPicPr preferRelativeResize="0"/>
            <p:nvPr/>
          </p:nvPicPr>
          <p:blipFill rotWithShape="1">
            <a:blip r:embed="rId4">
              <a:alphaModFix/>
            </a:blip>
            <a:srcRect b="0" l="0" r="0" t="12793"/>
            <a:stretch/>
          </p:blipFill>
          <p:spPr>
            <a:xfrm>
              <a:off x="8150263" y="2182376"/>
              <a:ext cx="628150" cy="62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6"/>
            <p:cNvPicPr preferRelativeResize="0"/>
            <p:nvPr/>
          </p:nvPicPr>
          <p:blipFill rotWithShape="1">
            <a:blip r:embed="rId5">
              <a:alphaModFix/>
            </a:blip>
            <a:srcRect b="0" l="0" r="0" t="13547"/>
            <a:stretch/>
          </p:blipFill>
          <p:spPr>
            <a:xfrm>
              <a:off x="6596650" y="2182376"/>
              <a:ext cx="446900" cy="628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6"/>
            <p:cNvPicPr preferRelativeResize="0"/>
            <p:nvPr/>
          </p:nvPicPr>
          <p:blipFill rotWithShape="1">
            <a:blip r:embed="rId6">
              <a:alphaModFix/>
            </a:blip>
            <a:srcRect b="0" l="0" r="0" t="13171"/>
            <a:stretch/>
          </p:blipFill>
          <p:spPr>
            <a:xfrm>
              <a:off x="7373456" y="2182376"/>
              <a:ext cx="446900" cy="628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26"/>
          <p:cNvGrpSpPr/>
          <p:nvPr/>
        </p:nvGrpSpPr>
        <p:grpSpPr>
          <a:xfrm>
            <a:off x="3428706" y="2388313"/>
            <a:ext cx="2300837" cy="673475"/>
            <a:chOff x="3428706" y="2159713"/>
            <a:chExt cx="2300837" cy="673475"/>
          </a:xfrm>
        </p:grpSpPr>
        <p:pic>
          <p:nvPicPr>
            <p:cNvPr id="206" name="Google Shape;206;p26"/>
            <p:cNvPicPr preferRelativeResize="0"/>
            <p:nvPr/>
          </p:nvPicPr>
          <p:blipFill rotWithShape="1">
            <a:blip r:embed="rId7">
              <a:alphaModFix/>
            </a:blip>
            <a:srcRect b="0" l="0" r="0" t="12785"/>
            <a:stretch/>
          </p:blipFill>
          <p:spPr>
            <a:xfrm>
              <a:off x="3428706" y="2159713"/>
              <a:ext cx="583650" cy="67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88550" y="2256524"/>
              <a:ext cx="540994" cy="479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59363" y="2256526"/>
              <a:ext cx="682156" cy="479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26"/>
          <p:cNvSpPr txBox="1"/>
          <p:nvPr/>
        </p:nvSpPr>
        <p:spPr>
          <a:xfrm>
            <a:off x="248600" y="2958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Overview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248600" y="2958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OTHER THINGS TO EXPECT WEEK 1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25400" y="1093625"/>
            <a:ext cx="80610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While we will review many concepts learned during the prework, </a:t>
            </a: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 cover a lot of ground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As stated before, </a:t>
            </a: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program can be challenging. 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Each day can bring with it a good amount of work. Please make sure that you remain caught up and put in the time with each day.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will conduct “one on one” meetings with each of you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to get to know you and better understand any challenges that may make it difficult for you to be successful while you are here.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11700" y="2735050"/>
            <a:ext cx="8520600" cy="19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 haveQuestions == true ) {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ask();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138" y="319200"/>
            <a:ext cx="1399725" cy="21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Communication Tools Overview and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and Bitbucket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Lecture Structure and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Syllabus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things to expect on Week 1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13775" y="226150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167300" cy="34164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Brian Lauvray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primary instructor</a:t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1-on-1s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789800" y="1152475"/>
            <a:ext cx="4042500" cy="3416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Rachelle Rauh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co-instructor</a:t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during Lectures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3775" y="226150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Java Blue Instructors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11775"/>
            <a:ext cx="85206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Presence  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Please make your icon a shade of Blue</a:t>
            </a:r>
            <a:endParaRPr i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36" y="1586009"/>
            <a:ext cx="4057396" cy="281116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864675" y="245475"/>
            <a:ext cx="38577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 on each day and be online while you are working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everyone to see who is working and available for help or </a:t>
            </a:r>
            <a:r>
              <a:rPr lang="en"/>
              <a:t>collaboration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links to jit.si meeting rooms, Zoom classrooms, Cheatsheets, Slides, and other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Meant to be used to show presence not as a communication tool.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Configuration: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your preferred real name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your icon a shade of blue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 your Home Room to Java Blue classroom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 to Java Blue Classroom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Right Click on room and select “Set as Home Room”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60425" y="133275"/>
            <a:ext cx="4344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SOCOCO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01" y="350574"/>
            <a:ext cx="562161" cy="4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7"/>
          <p:cNvGrpSpPr/>
          <p:nvPr/>
        </p:nvGrpSpPr>
        <p:grpSpPr>
          <a:xfrm>
            <a:off x="984575" y="1238339"/>
            <a:ext cx="7417150" cy="450194"/>
            <a:chOff x="862075" y="2172079"/>
            <a:chExt cx="7417150" cy="450194"/>
          </a:xfrm>
        </p:grpSpPr>
        <p:sp>
          <p:nvSpPr>
            <p:cNvPr id="83" name="Google Shape;83;p17"/>
            <p:cNvSpPr txBox="1"/>
            <p:nvPr/>
          </p:nvSpPr>
          <p:spPr>
            <a:xfrm>
              <a:off x="862075" y="2172079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Slack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2843825" y="2177673"/>
              <a:ext cx="5435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Class, pathway, direct messages, and support</a:t>
              </a:r>
              <a:endPara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395700" y="1817539"/>
            <a:ext cx="8006025" cy="448056"/>
            <a:chOff x="273201" y="2761969"/>
            <a:chExt cx="8006025" cy="448056"/>
          </a:xfrm>
        </p:grpSpPr>
        <p:sp>
          <p:nvSpPr>
            <p:cNvPr id="86" name="Google Shape;86;p17"/>
            <p:cNvSpPr txBox="1"/>
            <p:nvPr/>
          </p:nvSpPr>
          <p:spPr>
            <a:xfrm>
              <a:off x="862075" y="2761969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CALENDAR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2843825" y="2761969"/>
              <a:ext cx="5435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</a:t>
              </a: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cheduled events such as Pathway, 1-on-1s, and Reviews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88" name="Google Shape;8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200" y="2761969"/>
              <a:ext cx="448056" cy="448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7"/>
          <p:cNvGrpSpPr/>
          <p:nvPr/>
        </p:nvGrpSpPr>
        <p:grpSpPr>
          <a:xfrm>
            <a:off x="385100" y="2394613"/>
            <a:ext cx="8006025" cy="448056"/>
            <a:chOff x="273201" y="3910750"/>
            <a:chExt cx="8006025" cy="448056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862075" y="3910750"/>
              <a:ext cx="1853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ZOOM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2843825" y="3910750"/>
              <a:ext cx="5435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Classroom and group session. </a:t>
              </a:r>
              <a:r>
                <a:rPr lang="en" sz="16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92" name="Google Shape;9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3200" y="3910750"/>
              <a:ext cx="448056" cy="448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7"/>
          <p:cNvGrpSpPr/>
          <p:nvPr/>
        </p:nvGrpSpPr>
        <p:grpSpPr>
          <a:xfrm>
            <a:off x="415739" y="2971675"/>
            <a:ext cx="7975386" cy="448057"/>
            <a:chOff x="303840" y="4471775"/>
            <a:chExt cx="7975386" cy="448057"/>
          </a:xfrm>
        </p:grpSpPr>
        <p:sp>
          <p:nvSpPr>
            <p:cNvPr id="94" name="Google Shape;94;p17"/>
            <p:cNvSpPr txBox="1"/>
            <p:nvPr/>
          </p:nvSpPr>
          <p:spPr>
            <a:xfrm>
              <a:off x="862075" y="4471775"/>
              <a:ext cx="1853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HANGOUTS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2843825" y="4471775"/>
              <a:ext cx="5435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Student-Initiated Video Conferencing and 1-on-1s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96" name="Google Shape;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3840" y="4471775"/>
              <a:ext cx="386778" cy="4480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425" y="1237698"/>
            <a:ext cx="450825" cy="45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7"/>
          <p:cNvGrpSpPr/>
          <p:nvPr/>
        </p:nvGrpSpPr>
        <p:grpSpPr>
          <a:xfrm>
            <a:off x="969250" y="3548725"/>
            <a:ext cx="7417150" cy="444600"/>
            <a:chOff x="862075" y="4471775"/>
            <a:chExt cx="7417150" cy="444600"/>
          </a:xfrm>
        </p:grpSpPr>
        <p:sp>
          <p:nvSpPr>
            <p:cNvPr id="99" name="Google Shape;99;p17"/>
            <p:cNvSpPr txBox="1"/>
            <p:nvPr/>
          </p:nvSpPr>
          <p:spPr>
            <a:xfrm>
              <a:off x="862075" y="4471775"/>
              <a:ext cx="1853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JIT.SI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2843825" y="4471775"/>
              <a:ext cx="5435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Student-Initiated Video Conferencing, Support, and Collaboration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501" y="3536825"/>
            <a:ext cx="450825" cy="4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13775" y="226150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Communication Tools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898825" y="1908639"/>
            <a:ext cx="7417150" cy="804487"/>
            <a:chOff x="862075" y="2172079"/>
            <a:chExt cx="7417150" cy="804487"/>
          </a:xfrm>
        </p:grpSpPr>
        <p:sp>
          <p:nvSpPr>
            <p:cNvPr id="108" name="Google Shape;108;p18"/>
            <p:cNvSpPr txBox="1"/>
            <p:nvPr/>
          </p:nvSpPr>
          <p:spPr>
            <a:xfrm>
              <a:off x="862075" y="2172079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SLACK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2843825" y="2177666"/>
              <a:ext cx="5435400" cy="7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 logged in during class.  Check frequently throughout the day and after hours and weekends.  </a:t>
              </a:r>
              <a:r>
                <a:rPr b="1" lang="en" sz="16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Strongly encouraged to set up phone notifications.</a:t>
              </a:r>
              <a:r>
                <a:rPr lang="en" sz="16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 </a:t>
              </a:r>
              <a:endPara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0" name="Google Shape;110;p18"/>
          <p:cNvGrpSpPr/>
          <p:nvPr/>
        </p:nvGrpSpPr>
        <p:grpSpPr>
          <a:xfrm>
            <a:off x="288746" y="1176402"/>
            <a:ext cx="8027229" cy="450831"/>
            <a:chOff x="251996" y="1581552"/>
            <a:chExt cx="8027229" cy="450831"/>
          </a:xfrm>
        </p:grpSpPr>
        <p:sp>
          <p:nvSpPr>
            <p:cNvPr id="111" name="Google Shape;111;p18"/>
            <p:cNvSpPr txBox="1"/>
            <p:nvPr/>
          </p:nvSpPr>
          <p:spPr>
            <a:xfrm>
              <a:off x="862075" y="1581552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SOCOCO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2843825" y="1582934"/>
              <a:ext cx="5435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Online when working.  Change to appropriate status (Away, Available, etc.)</a:t>
              </a:r>
              <a:endPara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13" name="Google Shape;11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996" y="1584327"/>
              <a:ext cx="490464" cy="448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8"/>
          <p:cNvGrpSpPr/>
          <p:nvPr/>
        </p:nvGrpSpPr>
        <p:grpSpPr>
          <a:xfrm>
            <a:off x="309950" y="2868839"/>
            <a:ext cx="8006025" cy="448056"/>
            <a:chOff x="273201" y="2761969"/>
            <a:chExt cx="8006025" cy="448056"/>
          </a:xfrm>
        </p:grpSpPr>
        <p:sp>
          <p:nvSpPr>
            <p:cNvPr id="115" name="Google Shape;115;p18"/>
            <p:cNvSpPr txBox="1"/>
            <p:nvPr/>
          </p:nvSpPr>
          <p:spPr>
            <a:xfrm>
              <a:off x="862075" y="2761969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CALENDAR/EMAIL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2843825" y="2761969"/>
              <a:ext cx="5435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Check your email regularly for invitations.  Check calendar for where to be.  Make sure techelevator.com are not going to spam!</a:t>
              </a:r>
              <a:endPara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17" name="Google Shape;11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3200" y="2761969"/>
              <a:ext cx="448056" cy="448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18"/>
          <p:cNvGrpSpPr/>
          <p:nvPr/>
        </p:nvGrpSpPr>
        <p:grpSpPr>
          <a:xfrm>
            <a:off x="299350" y="3674500"/>
            <a:ext cx="8580825" cy="765300"/>
            <a:chOff x="273201" y="3910749"/>
            <a:chExt cx="8580825" cy="765300"/>
          </a:xfrm>
        </p:grpSpPr>
        <p:sp>
          <p:nvSpPr>
            <p:cNvPr id="119" name="Google Shape;119;p18"/>
            <p:cNvSpPr txBox="1"/>
            <p:nvPr/>
          </p:nvSpPr>
          <p:spPr>
            <a:xfrm>
              <a:off x="862075" y="3910750"/>
              <a:ext cx="1853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ZOOM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2843825" y="3910749"/>
              <a:ext cx="6010200" cy="7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During Lecture - Video ON is required!  Use your First and Last Name (first name should be what you prefer to be called). </a:t>
              </a:r>
              <a:endPara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21" name="Google Shape;12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3200" y="3910750"/>
              <a:ext cx="448056" cy="448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8"/>
          <p:cNvGrpSpPr/>
          <p:nvPr/>
        </p:nvGrpSpPr>
        <p:grpSpPr>
          <a:xfrm>
            <a:off x="279188" y="4439773"/>
            <a:ext cx="8067550" cy="448056"/>
            <a:chOff x="475451" y="4544575"/>
            <a:chExt cx="8067550" cy="448056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1052900" y="4544575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DASHBOARD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3025401" y="4544577"/>
              <a:ext cx="55176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Check daily for comments and scores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25" name="Google Shape;125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5451" y="4544575"/>
              <a:ext cx="448056" cy="4480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908648"/>
            <a:ext cx="450825" cy="4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22125" y="15757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Communication Expectations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9"/>
          <p:cNvGrpSpPr/>
          <p:nvPr/>
        </p:nvGrpSpPr>
        <p:grpSpPr>
          <a:xfrm>
            <a:off x="342350" y="1153648"/>
            <a:ext cx="8067550" cy="448056"/>
            <a:chOff x="475451" y="4544575"/>
            <a:chExt cx="8067550" cy="448056"/>
          </a:xfrm>
        </p:grpSpPr>
        <p:sp>
          <p:nvSpPr>
            <p:cNvPr id="133" name="Google Shape;133;p19"/>
            <p:cNvSpPr txBox="1"/>
            <p:nvPr/>
          </p:nvSpPr>
          <p:spPr>
            <a:xfrm>
              <a:off x="1052900" y="4544575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DASHBOARD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3025401" y="4544577"/>
              <a:ext cx="55176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Quiz, Exercise Scores, and comments on your code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35" name="Google Shape;13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451" y="4544575"/>
              <a:ext cx="448056" cy="4480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9"/>
          <p:cNvSpPr txBox="1"/>
          <p:nvPr/>
        </p:nvSpPr>
        <p:spPr>
          <a:xfrm>
            <a:off x="280200" y="156500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Instructional Tools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342350" y="1739298"/>
            <a:ext cx="8067550" cy="448056"/>
            <a:chOff x="475451" y="4544575"/>
            <a:chExt cx="8067550" cy="448056"/>
          </a:xfrm>
        </p:grpSpPr>
        <p:sp>
          <p:nvSpPr>
            <p:cNvPr id="138" name="Google Shape;138;p19"/>
            <p:cNvSpPr txBox="1"/>
            <p:nvPr/>
          </p:nvSpPr>
          <p:spPr>
            <a:xfrm>
              <a:off x="1052900" y="4544575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STUDENT BOOK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3025401" y="4544577"/>
              <a:ext cx="55176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Custom content that follows the daily lectures and often adds more advanced detail.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40" name="Google Shape;14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451" y="4544575"/>
              <a:ext cx="448056" cy="4480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75" y="2979987"/>
            <a:ext cx="491825" cy="49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9"/>
          <p:cNvGrpSpPr/>
          <p:nvPr/>
        </p:nvGrpSpPr>
        <p:grpSpPr>
          <a:xfrm>
            <a:off x="342338" y="2397201"/>
            <a:ext cx="8006025" cy="448056"/>
            <a:chOff x="273200" y="3349721"/>
            <a:chExt cx="8006025" cy="44805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862075" y="3349721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BITBUCKET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2843825" y="3349721"/>
              <a:ext cx="5435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Lecture &amp; Exercise Code Distribution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45" name="Google Shape;14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3200" y="3349721"/>
              <a:ext cx="448056" cy="4480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19"/>
          <p:cNvGrpSpPr/>
          <p:nvPr/>
        </p:nvGrpSpPr>
        <p:grpSpPr>
          <a:xfrm>
            <a:off x="916538" y="3003601"/>
            <a:ext cx="7417150" cy="444600"/>
            <a:chOff x="862075" y="3349721"/>
            <a:chExt cx="7417150" cy="444600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862075" y="3349721"/>
              <a:ext cx="2054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GIT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2843825" y="3349721"/>
              <a:ext cx="5435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Source code version control</a:t>
              </a:r>
              <a:endParaRPr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700" y="783100"/>
            <a:ext cx="85206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In Git Bash terminal change to your source directory using the following command:     </a:t>
            </a:r>
            <a:br>
              <a:rPr lang="en"/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cd ~/source/repos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Clone your java-blue repository  (</a:t>
            </a:r>
            <a:r>
              <a:rPr i="1" lang="en" sz="1400"/>
              <a:t>yourname-java-blue</a:t>
            </a:r>
            <a:r>
              <a:rPr lang="en" sz="1400"/>
              <a:t> NOT java-blue-main</a:t>
            </a:r>
            <a:r>
              <a:rPr i="1" lang="en" sz="1600"/>
              <a:t>)</a:t>
            </a:r>
            <a:endParaRPr i="1"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Can paste into Git Bash using SHIFT-INSERT or by right clicking and selecting Paste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Change directory to your-java-blue-material folder:</a:t>
            </a:r>
            <a:r>
              <a:rPr lang="en"/>
              <a:t> </a:t>
            </a:r>
            <a:br>
              <a:rPr lang="en"/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cd &lt;yourname&gt;-java-blue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Run the setup script, it will ask for your first and last name and email address.  </a:t>
            </a:r>
            <a:r>
              <a:rPr i="1" lang="en" sz="1400"/>
              <a:t>Use your real name and email.  Potential employers will see this information!</a:t>
            </a:r>
            <a:br>
              <a:rPr lang="en"/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 setup.sh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Once it says “done”, Verify the remote repository is setup by retrieving the welcome-to-java-blue.txt file:</a:t>
            </a:r>
            <a:br>
              <a:rPr lang="en" sz="1600"/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git pull upstream main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List the contents of the directory and verify welcome-to-java-blue.txt exists</a:t>
            </a:r>
            <a:br>
              <a:rPr lang="en"/>
            </a:br>
            <a:r>
              <a:rPr b="1" lang="en" sz="1500">
                <a:solidFill>
                  <a:srgbClr val="0000FF"/>
                </a:solidFill>
              </a:rPr>
              <a:t>ls</a:t>
            </a:r>
            <a:endParaRPr b="1" sz="15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80200" y="-175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Bitbucket and GIT Configuration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3" y="212251"/>
            <a:ext cx="448056" cy="44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600" y="4577650"/>
            <a:ext cx="3388362" cy="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102650"/>
            <a:ext cx="8520600" cy="25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in the classroom by 9am each morning with Video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Daily Pulse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 honest - I review these daily and try to react to what the class needs, which may include reviewing material, adapting style, or changing the speed of presentation.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Quiz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Lecture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Goes until the material is finished.  Usually wraps up between 12 and 1, but not always!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Daily Announcements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248600" y="295825"/>
            <a:ext cx="85836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ADEE"/>
                </a:solidFill>
                <a:latin typeface="Comfortaa"/>
                <a:ea typeface="Comfortaa"/>
                <a:cs typeface="Comfortaa"/>
                <a:sym typeface="Comfortaa"/>
              </a:rPr>
              <a:t>|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Structure</a:t>
            </a:r>
            <a:endParaRPr sz="3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