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roxima Nova"/>
      <p:regular r:id="rId27"/>
      <p:bold r:id="rId28"/>
      <p:italic r:id="rId29"/>
      <p:boldItalic r:id="rId30"/>
    </p:embeddedFont>
    <p:embeddedFont>
      <p:font typeface="Comforta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EC2BDE-5745-4102-8AE4-470ABA54D98E}">
  <a:tblStyle styleId="{6CEC2BDE-5745-4102-8AE4-470ABA54D9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regular.fntdata"/><Relationship Id="rId30" Type="http://schemas.openxmlformats.org/officeDocument/2006/relationships/font" Target="fonts/ProximaNova-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Comfortaa-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6d1c0c4b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6d1c0c4b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6d1c0c4b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6d1c0c4b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6d1c0c4b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6d1c0c4b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6d1c0c4b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6d1c0c4b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6d1c0c4b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6d1c0c4b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6d1c0c4b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6d1c0c4b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6d1c0c4b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6d1c0c4b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6d1c0c4b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6d1c0c4b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6d1c0c4b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6d1c0c4b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6d1c0c4b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6d1c0c4b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6d1c0c4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6d1c0c4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6d1c0c4b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6d1c0c4b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6d1c0c4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6d1c0c4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6d1c0c4b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6d1c0c4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6d1c0c4b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6d1c0c4b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6d1c0c4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6d1c0c4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aca0394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aca0394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aca03948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aca03948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aca03948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aca03948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v2-3-techelevator-book.netlify.ap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00ADEE"/>
                </a:solidFill>
                <a:latin typeface="Comfortaa"/>
                <a:ea typeface="Comfortaa"/>
                <a:cs typeface="Comfortaa"/>
                <a:sym typeface="Comfortaa"/>
              </a:rPr>
              <a:t>| </a:t>
            </a:r>
            <a:r>
              <a:rPr lang="en">
                <a:solidFill>
                  <a:srgbClr val="000000"/>
                </a:solidFill>
              </a:rPr>
              <a:t>Java Blue </a:t>
            </a:r>
            <a:r>
              <a:rPr lang="en" sz="4800">
                <a:solidFill>
                  <a:srgbClr val="00ADEE"/>
                </a:solidFill>
                <a:latin typeface="Comfortaa"/>
                <a:ea typeface="Comfortaa"/>
                <a:cs typeface="Comfortaa"/>
                <a:sym typeface="Comfortaa"/>
              </a:rPr>
              <a: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Lecture and Exercises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Required to complete the program</a:t>
            </a:r>
            <a:endParaRPr/>
          </a:p>
          <a:p>
            <a:pPr indent="-342900" lvl="0" marL="457200" rtl="0" algn="l">
              <a:spcBef>
                <a:spcPts val="0"/>
              </a:spcBef>
              <a:spcAft>
                <a:spcPts val="0"/>
              </a:spcAft>
              <a:buSzPts val="1800"/>
              <a:buChar char="●"/>
            </a:pPr>
            <a:r>
              <a:rPr lang="en"/>
              <a:t>Given daily.  Some days will be individual, some days will have pair exercises, and some days will have both. </a:t>
            </a:r>
            <a:endParaRPr/>
          </a:p>
          <a:p>
            <a:pPr indent="-342900" lvl="0" marL="457200" rtl="0" algn="l">
              <a:spcBef>
                <a:spcPts val="0"/>
              </a:spcBef>
              <a:spcAft>
                <a:spcPts val="0"/>
              </a:spcAft>
              <a:buSzPts val="1800"/>
              <a:buChar char="●"/>
            </a:pPr>
            <a:r>
              <a:rPr lang="en"/>
              <a:t>Scored and you must maintain a 2 average throughout the cohort</a:t>
            </a:r>
            <a:endParaRPr/>
          </a:p>
          <a:p>
            <a:pPr indent="-342900" lvl="0" marL="457200" rtl="0" algn="l">
              <a:spcBef>
                <a:spcPts val="0"/>
              </a:spcBef>
              <a:spcAft>
                <a:spcPts val="0"/>
              </a:spcAft>
              <a:buSzPts val="1800"/>
              <a:buChar char="●"/>
            </a:pPr>
            <a:r>
              <a:rPr lang="en"/>
              <a:t>If you end a module below a 2 average then you will automatically be put on academic probation.  If you fail to complete the terms of the academic probation or end a second module below a 2 average, you will be withdrawn from the program. </a:t>
            </a:r>
            <a:endParaRPr/>
          </a:p>
          <a:p>
            <a:pPr indent="-342900" lvl="0" marL="457200" rtl="0" algn="l">
              <a:spcBef>
                <a:spcPts val="0"/>
              </a:spcBef>
              <a:spcAft>
                <a:spcPts val="0"/>
              </a:spcAft>
              <a:buSzPts val="1800"/>
              <a:buChar char="●"/>
            </a:pPr>
            <a:r>
              <a:rPr b="1" i="1" lang="en"/>
              <a:t>Turning in something is ALWAYS better than turning in nothing. </a:t>
            </a:r>
            <a:endParaRPr b="1" i="1"/>
          </a:p>
          <a:p>
            <a:pPr indent="0" lvl="0" marL="0" rtl="0" algn="l">
              <a:spcBef>
                <a:spcPts val="1600"/>
              </a:spcBef>
              <a:spcAft>
                <a:spcPts val="1600"/>
              </a:spcAft>
              <a:buNone/>
            </a:pPr>
            <a:r>
              <a:t/>
            </a:r>
            <a:endParaRPr/>
          </a:p>
        </p:txBody>
      </p:sp>
      <p:sp>
        <p:nvSpPr>
          <p:cNvPr id="126" name="Google Shape;126;p22"/>
          <p:cNvSpPr txBox="1"/>
          <p:nvPr/>
        </p:nvSpPr>
        <p:spPr>
          <a:xfrm>
            <a:off x="248600" y="29582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Exercises</a:t>
            </a:r>
            <a:endParaRPr sz="3600">
              <a:solidFill>
                <a:srgbClr val="43434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992975" y="1669525"/>
            <a:ext cx="3092100" cy="13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434343"/>
                </a:solidFill>
                <a:latin typeface="Proxima Nova"/>
                <a:ea typeface="Proxima Nova"/>
                <a:cs typeface="Proxima Nova"/>
                <a:sym typeface="Proxima Nova"/>
              </a:rPr>
              <a:t>“Grading” </a:t>
            </a:r>
            <a:endParaRPr sz="48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600">
              <a:solidFill>
                <a:srgbClr val="434343"/>
              </a:solidFill>
              <a:latin typeface="Proxima Nova"/>
              <a:ea typeface="Proxima Nova"/>
              <a:cs typeface="Proxima Nova"/>
              <a:sym typeface="Proxima Nova"/>
            </a:endParaRPr>
          </a:p>
        </p:txBody>
      </p:sp>
      <p:sp>
        <p:nvSpPr>
          <p:cNvPr id="132" name="Google Shape;132;p23"/>
          <p:cNvSpPr/>
          <p:nvPr/>
        </p:nvSpPr>
        <p:spPr>
          <a:xfrm>
            <a:off x="4531175" y="673550"/>
            <a:ext cx="857400" cy="3811800"/>
          </a:xfrm>
          <a:prstGeom prst="rect">
            <a:avLst/>
          </a:prstGeom>
          <a:solidFill>
            <a:srgbClr val="00FF00"/>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4531175" y="1040950"/>
            <a:ext cx="857400" cy="3444300"/>
          </a:xfrm>
          <a:prstGeom prst="rect">
            <a:avLst/>
          </a:prstGeom>
          <a:solidFill>
            <a:srgbClr val="4ADB07"/>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4531175" y="2587050"/>
            <a:ext cx="857400" cy="1890600"/>
          </a:xfrm>
          <a:prstGeom prst="rect">
            <a:avLst/>
          </a:prstGeom>
          <a:solidFill>
            <a:srgbClr val="FF0000"/>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nvSpPr>
        <p:spPr>
          <a:xfrm>
            <a:off x="5525175" y="499225"/>
            <a:ext cx="30921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3.0  100%-90%</a:t>
            </a:r>
            <a:endParaRPr sz="3000">
              <a:latin typeface="Calibri"/>
              <a:ea typeface="Calibri"/>
              <a:cs typeface="Calibri"/>
              <a:sym typeface="Calibri"/>
            </a:endParaRPr>
          </a:p>
        </p:txBody>
      </p:sp>
      <p:sp>
        <p:nvSpPr>
          <p:cNvPr id="136" name="Google Shape;136;p23"/>
          <p:cNvSpPr txBox="1"/>
          <p:nvPr/>
        </p:nvSpPr>
        <p:spPr>
          <a:xfrm>
            <a:off x="5525175" y="1402750"/>
            <a:ext cx="24963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2.0  89% - 50%</a:t>
            </a:r>
            <a:endParaRPr sz="3000">
              <a:latin typeface="Calibri"/>
              <a:ea typeface="Calibri"/>
              <a:cs typeface="Calibri"/>
              <a:sym typeface="Calibri"/>
            </a:endParaRPr>
          </a:p>
        </p:txBody>
      </p:sp>
      <p:sp>
        <p:nvSpPr>
          <p:cNvPr id="137" name="Google Shape;137;p23"/>
          <p:cNvSpPr txBox="1"/>
          <p:nvPr/>
        </p:nvSpPr>
        <p:spPr>
          <a:xfrm>
            <a:off x="5525175" y="2948700"/>
            <a:ext cx="32004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latin typeface="Calibri"/>
                <a:ea typeface="Calibri"/>
                <a:cs typeface="Calibri"/>
                <a:sym typeface="Calibri"/>
              </a:rPr>
              <a:t>1.0  49% - 25%</a:t>
            </a:r>
            <a:endParaRPr sz="3000">
              <a:solidFill>
                <a:srgbClr val="FF0000"/>
              </a:solidFill>
              <a:latin typeface="Calibri"/>
              <a:ea typeface="Calibri"/>
              <a:cs typeface="Calibri"/>
              <a:sym typeface="Calibri"/>
            </a:endParaRPr>
          </a:p>
        </p:txBody>
      </p:sp>
      <p:sp>
        <p:nvSpPr>
          <p:cNvPr id="138" name="Google Shape;138;p23"/>
          <p:cNvSpPr txBox="1"/>
          <p:nvPr/>
        </p:nvSpPr>
        <p:spPr>
          <a:xfrm>
            <a:off x="5525175" y="4080050"/>
            <a:ext cx="30921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latin typeface="Calibri"/>
                <a:ea typeface="Calibri"/>
                <a:cs typeface="Calibri"/>
                <a:sym typeface="Calibri"/>
              </a:rPr>
              <a:t>0.0  24% - 0%</a:t>
            </a:r>
            <a:endParaRPr sz="2400">
              <a:solidFill>
                <a:srgbClr val="FF0000"/>
              </a:solidFill>
              <a:latin typeface="Calibri"/>
              <a:ea typeface="Calibri"/>
              <a:cs typeface="Calibri"/>
              <a:sym typeface="Calibri"/>
            </a:endParaRPr>
          </a:p>
        </p:txBody>
      </p:sp>
      <p:sp>
        <p:nvSpPr>
          <p:cNvPr id="139" name="Google Shape;139;p23"/>
          <p:cNvSpPr txBox="1"/>
          <p:nvPr/>
        </p:nvSpPr>
        <p:spPr>
          <a:xfrm>
            <a:off x="52025" y="4485350"/>
            <a:ext cx="49740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434343"/>
                </a:solidFill>
                <a:latin typeface="Proxima Nova"/>
                <a:ea typeface="Proxima Nova"/>
                <a:cs typeface="Proxima Nova"/>
                <a:sym typeface="Proxima Nova"/>
              </a:rPr>
              <a:t>Build errors are an automatic 0. </a:t>
            </a:r>
            <a:endParaRPr b="1" i="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nvSpPr>
        <p:spPr>
          <a:xfrm>
            <a:off x="248600" y="6722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DUE DATES</a:t>
            </a:r>
            <a:endParaRPr sz="3600">
              <a:solidFill>
                <a:srgbClr val="434343"/>
              </a:solidFill>
              <a:latin typeface="Proxima Nova"/>
              <a:ea typeface="Proxima Nova"/>
              <a:cs typeface="Proxima Nova"/>
              <a:sym typeface="Proxima Nova"/>
            </a:endParaRPr>
          </a:p>
        </p:txBody>
      </p:sp>
      <p:graphicFrame>
        <p:nvGraphicFramePr>
          <p:cNvPr id="145" name="Google Shape;145;p24"/>
          <p:cNvGraphicFramePr/>
          <p:nvPr/>
        </p:nvGraphicFramePr>
        <p:xfrm>
          <a:off x="952500" y="1826625"/>
          <a:ext cx="3000000" cy="3000000"/>
        </p:xfrm>
        <a:graphic>
          <a:graphicData uri="http://schemas.openxmlformats.org/drawingml/2006/table">
            <a:tbl>
              <a:tblPr>
                <a:noFill/>
                <a:tableStyleId>{6CEC2BDE-5745-4102-8AE4-470ABA54D98E}</a:tableStyleId>
              </a:tblPr>
              <a:tblGrid>
                <a:gridCol w="3619500"/>
                <a:gridCol w="3619500"/>
              </a:tblGrid>
              <a:tr h="381000">
                <a:tc>
                  <a:txBody>
                    <a:bodyPr/>
                    <a:lstStyle/>
                    <a:p>
                      <a:pPr indent="0" lvl="0" marL="0" rtl="0" algn="l">
                        <a:spcBef>
                          <a:spcPts val="0"/>
                        </a:spcBef>
                        <a:spcAft>
                          <a:spcPts val="0"/>
                        </a:spcAft>
                        <a:buNone/>
                      </a:pPr>
                      <a:r>
                        <a:rPr b="1" lang="en" sz="1800">
                          <a:solidFill>
                            <a:srgbClr val="434343"/>
                          </a:solidFill>
                          <a:latin typeface="Proxima Nova"/>
                          <a:ea typeface="Proxima Nova"/>
                          <a:cs typeface="Proxima Nova"/>
                          <a:sym typeface="Proxima Nova"/>
                        </a:rPr>
                        <a:t>EXERCISES GIVEN...</a:t>
                      </a:r>
                      <a:endParaRPr b="1" sz="1800">
                        <a:solidFill>
                          <a:srgbClr val="43434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 sz="1800">
                          <a:solidFill>
                            <a:srgbClr val="434343"/>
                          </a:solidFill>
                          <a:latin typeface="Proxima Nova"/>
                          <a:ea typeface="Proxima Nova"/>
                          <a:cs typeface="Proxima Nova"/>
                          <a:sym typeface="Proxima Nova"/>
                        </a:rPr>
                        <a:t>ARE DUE...</a:t>
                      </a:r>
                      <a:endParaRPr b="1" sz="1800">
                        <a:solidFill>
                          <a:srgbClr val="434343"/>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Monday</a:t>
                      </a:r>
                      <a:endParaRPr>
                        <a:solidFill>
                          <a:srgbClr val="43434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Wednesday 8 AM</a:t>
                      </a:r>
                      <a:endParaRPr>
                        <a:solidFill>
                          <a:srgbClr val="434343"/>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Tuesday</a:t>
                      </a:r>
                      <a:endParaRPr>
                        <a:solidFill>
                          <a:srgbClr val="43434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Thursday 8 AM</a:t>
                      </a:r>
                      <a:endParaRPr>
                        <a:solidFill>
                          <a:srgbClr val="434343"/>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Wednesday</a:t>
                      </a:r>
                      <a:endParaRPr>
                        <a:solidFill>
                          <a:srgbClr val="43434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Friday 8 AM</a:t>
                      </a:r>
                      <a:endParaRPr>
                        <a:solidFill>
                          <a:srgbClr val="434343"/>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Thursday</a:t>
                      </a:r>
                      <a:endParaRPr>
                        <a:solidFill>
                          <a:srgbClr val="43434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Monday 8 AM</a:t>
                      </a:r>
                      <a:endParaRPr>
                        <a:solidFill>
                          <a:srgbClr val="434343"/>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Friday</a:t>
                      </a:r>
                      <a:endParaRPr>
                        <a:solidFill>
                          <a:srgbClr val="43434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Tuesday 8 AM</a:t>
                      </a:r>
                      <a:endParaRPr>
                        <a:solidFill>
                          <a:srgbClr val="434343"/>
                        </a:solidFill>
                        <a:latin typeface="Proxima Nova"/>
                        <a:ea typeface="Proxima Nova"/>
                        <a:cs typeface="Proxima Nova"/>
                        <a:sym typeface="Proxima Nova"/>
                      </a:endParaRPr>
                    </a:p>
                  </a:txBody>
                  <a:tcPr marT="91425" marB="91425" marR="91425" marL="91425"/>
                </a:tc>
              </a:tr>
            </a:tbl>
          </a:graphicData>
        </a:graphic>
      </p:graphicFrame>
      <p:sp>
        <p:nvSpPr>
          <p:cNvPr id="146" name="Google Shape;146;p24"/>
          <p:cNvSpPr txBox="1"/>
          <p:nvPr/>
        </p:nvSpPr>
        <p:spPr>
          <a:xfrm>
            <a:off x="525400" y="865025"/>
            <a:ext cx="8061000" cy="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Proxima Nova"/>
                <a:ea typeface="Proxima Nova"/>
                <a:cs typeface="Proxima Nova"/>
                <a:sym typeface="Proxima Nova"/>
              </a:rPr>
              <a:t>Exercises are distributed daily via Git. You submit them by </a:t>
            </a:r>
            <a:r>
              <a:rPr b="1" i="1" lang="en" sz="1800">
                <a:solidFill>
                  <a:srgbClr val="434343"/>
                </a:solidFill>
                <a:latin typeface="Proxima Nova"/>
                <a:ea typeface="Proxima Nova"/>
                <a:cs typeface="Proxima Nova"/>
                <a:sym typeface="Proxima Nova"/>
              </a:rPr>
              <a:t>pushing your code</a:t>
            </a:r>
            <a:r>
              <a:rPr i="1" lang="en" sz="1800" u="sng">
                <a:solidFill>
                  <a:srgbClr val="434343"/>
                </a:solidFill>
                <a:latin typeface="Proxima Nova"/>
                <a:ea typeface="Proxima Nova"/>
                <a:cs typeface="Proxima Nova"/>
                <a:sym typeface="Proxima Nova"/>
              </a:rPr>
              <a:t> </a:t>
            </a:r>
            <a:r>
              <a:rPr lang="en" sz="1800">
                <a:solidFill>
                  <a:srgbClr val="434343"/>
                </a:solidFill>
                <a:latin typeface="Proxima Nova"/>
                <a:ea typeface="Proxima Nova"/>
                <a:cs typeface="Proxima Nova"/>
                <a:sym typeface="Proxima Nova"/>
              </a:rPr>
              <a:t>back to BitBucket.  </a:t>
            </a:r>
            <a:endParaRPr b="1" sz="1800">
              <a:solidFill>
                <a:srgbClr val="434343"/>
              </a:solidFill>
              <a:latin typeface="Proxima Nova"/>
              <a:ea typeface="Proxima Nova"/>
              <a:cs typeface="Proxima Nova"/>
              <a:sym typeface="Proxima Nova"/>
            </a:endParaRPr>
          </a:p>
        </p:txBody>
      </p:sp>
      <p:sp>
        <p:nvSpPr>
          <p:cNvPr id="147" name="Google Shape;147;p24"/>
          <p:cNvSpPr txBox="1"/>
          <p:nvPr/>
        </p:nvSpPr>
        <p:spPr>
          <a:xfrm>
            <a:off x="541500" y="4323125"/>
            <a:ext cx="8061000" cy="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Proxima Nova"/>
                <a:ea typeface="Proxima Nova"/>
                <a:cs typeface="Proxima Nova"/>
                <a:sym typeface="Proxima Nova"/>
              </a:rPr>
              <a:t>Exercises not turned in by the deadline receive a “0”. Once the exercise is late, the highest score you can receive is a “2”.</a:t>
            </a:r>
            <a:endParaRPr b="1" sz="1800">
              <a:solidFill>
                <a:srgbClr val="434343"/>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nvSpPr>
        <p:spPr>
          <a:xfrm>
            <a:off x="612300" y="1437650"/>
            <a:ext cx="7684500" cy="2504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Char char="●"/>
            </a:pPr>
            <a:r>
              <a:rPr lang="en" sz="1800">
                <a:solidFill>
                  <a:srgbClr val="434343"/>
                </a:solidFill>
              </a:rPr>
              <a:t>Exercises not turned in by the deadline get a zero. </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 sz="1800">
                <a:solidFill>
                  <a:srgbClr val="434343"/>
                </a:solidFill>
              </a:rPr>
              <a:t>Exercises turned in with build errors are considered late, and will receive a 0 even if otherwise complete.</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 sz="1800">
                <a:solidFill>
                  <a:srgbClr val="434343"/>
                </a:solidFill>
              </a:rPr>
              <a:t>Once late, an exercise can only earn a “2” (even if  it’s &gt; 90% correct and complete)</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 sz="1800">
                <a:solidFill>
                  <a:srgbClr val="434343"/>
                </a:solidFill>
              </a:rPr>
              <a:t>If you must be late, better to turn in partial exercises (to earn a “1” for &gt;25% complete) so that you can complete it later for a “3”</a:t>
            </a:r>
            <a:endParaRPr sz="1800">
              <a:solidFill>
                <a:srgbClr val="434343"/>
              </a:solidFill>
            </a:endParaRPr>
          </a:p>
        </p:txBody>
      </p:sp>
      <p:sp>
        <p:nvSpPr>
          <p:cNvPr id="153" name="Google Shape;153;p25"/>
          <p:cNvSpPr txBox="1"/>
          <p:nvPr/>
        </p:nvSpPr>
        <p:spPr>
          <a:xfrm>
            <a:off x="248600" y="29582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Late Work</a:t>
            </a:r>
            <a:endParaRPr sz="3600">
              <a:solidFill>
                <a:srgbClr val="434343"/>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nvSpPr>
        <p:spPr>
          <a:xfrm>
            <a:off x="646300" y="1241950"/>
            <a:ext cx="7684500" cy="3229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Char char="●"/>
            </a:pPr>
            <a:r>
              <a:rPr lang="en" sz="1800">
                <a:solidFill>
                  <a:srgbClr val="434343"/>
                </a:solidFill>
              </a:rPr>
              <a:t>The exercises are focused on mastery of key concepts</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 sz="1800">
                <a:solidFill>
                  <a:srgbClr val="434343"/>
                </a:solidFill>
              </a:rPr>
              <a:t>Understanding is more important </a:t>
            </a:r>
            <a:r>
              <a:rPr lang="en" sz="1800">
                <a:solidFill>
                  <a:srgbClr val="434343"/>
                </a:solidFill>
              </a:rPr>
              <a:t>than 100% completion </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 sz="1800">
                <a:solidFill>
                  <a:srgbClr val="434343"/>
                </a:solidFill>
              </a:rPr>
              <a:t>Turn in your own work, code that you understand</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 sz="1800">
                <a:solidFill>
                  <a:srgbClr val="434343"/>
                </a:solidFill>
              </a:rPr>
              <a:t>If we suspect that you have turned in code written by others, we reserve the right to meet with you and have you explain the code to us</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 sz="1800">
                <a:solidFill>
                  <a:srgbClr val="434343"/>
                </a:solidFill>
              </a:rPr>
              <a:t>If you cannot explain how your code works, it will be scored as not having been turned in</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 sz="1800">
                <a:solidFill>
                  <a:srgbClr val="434343"/>
                </a:solidFill>
              </a:rPr>
              <a:t>The rules for late exercises (maximum score of “2”) will apply to any re-work</a:t>
            </a:r>
            <a:endParaRPr sz="1800">
              <a:solidFill>
                <a:srgbClr val="434343"/>
              </a:solidFill>
            </a:endParaRPr>
          </a:p>
        </p:txBody>
      </p:sp>
      <p:sp>
        <p:nvSpPr>
          <p:cNvPr id="159" name="Google Shape;159;p26"/>
          <p:cNvSpPr txBox="1"/>
          <p:nvPr/>
        </p:nvSpPr>
        <p:spPr>
          <a:xfrm>
            <a:off x="248600" y="29582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Mastery and Understanding</a:t>
            </a:r>
            <a:endParaRPr sz="3600">
              <a:solidFill>
                <a:srgbClr val="434343"/>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311700" y="810350"/>
            <a:ext cx="8520600" cy="426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u="sng">
                <a:solidFill>
                  <a:schemeClr val="hlink"/>
                </a:solidFill>
                <a:hlinkClick r:id="rId3"/>
              </a:rPr>
              <a:t>Student Book</a:t>
            </a:r>
            <a:endParaRPr/>
          </a:p>
          <a:p>
            <a:pPr indent="-342900" lvl="0" marL="457200" rtl="0" algn="l">
              <a:spcBef>
                <a:spcPts val="0"/>
              </a:spcBef>
              <a:spcAft>
                <a:spcPts val="0"/>
              </a:spcAft>
              <a:buSzPts val="1800"/>
              <a:buAutoNum type="arabicPeriod"/>
            </a:pPr>
            <a:r>
              <a:rPr lang="en"/>
              <a:t>Classmates - it is OK to collaborate, but you must understand the final code.</a:t>
            </a:r>
            <a:endParaRPr/>
          </a:p>
          <a:p>
            <a:pPr indent="-317500" lvl="1" marL="914400" rtl="0" algn="l">
              <a:spcBef>
                <a:spcPts val="0"/>
              </a:spcBef>
              <a:spcAft>
                <a:spcPts val="0"/>
              </a:spcAft>
              <a:buSzPts val="1400"/>
              <a:buAutoNum type="alphaLcPeriod"/>
            </a:pPr>
            <a:r>
              <a:rPr lang="en"/>
              <a:t>Check who available or already working together on Sococo and ask them. </a:t>
            </a:r>
            <a:endParaRPr/>
          </a:p>
          <a:p>
            <a:pPr indent="-317500" lvl="1" marL="914400" rtl="0" algn="l">
              <a:spcBef>
                <a:spcPts val="0"/>
              </a:spcBef>
              <a:spcAft>
                <a:spcPts val="0"/>
              </a:spcAft>
              <a:buSzPts val="1400"/>
              <a:buAutoNum type="alphaLcPeriod"/>
            </a:pPr>
            <a:r>
              <a:rPr lang="en" sz="1400"/>
              <a:t>Java Green students have green icons and are learning the same material.</a:t>
            </a:r>
            <a:r>
              <a:rPr lang="en" sz="1600"/>
              <a:t>  </a:t>
            </a:r>
            <a:endParaRPr sz="1600"/>
          </a:p>
          <a:p>
            <a:pPr indent="-317500" lvl="1" marL="914400" rtl="0" algn="l">
              <a:spcBef>
                <a:spcPts val="0"/>
              </a:spcBef>
              <a:spcAft>
                <a:spcPts val="0"/>
              </a:spcAft>
              <a:buSzPts val="1400"/>
              <a:buAutoNum type="alphaLcPeriod"/>
            </a:pPr>
            <a:r>
              <a:rPr lang="en" sz="1400"/>
              <a:t>For most </a:t>
            </a:r>
            <a:r>
              <a:rPr lang="en" sz="1400"/>
              <a:t>exercises in </a:t>
            </a:r>
            <a:r>
              <a:rPr lang="en" sz="1400"/>
              <a:t>module 1 and 3 you can also successfully collaborate with .NET students.</a:t>
            </a:r>
            <a:endParaRPr sz="1400"/>
          </a:p>
          <a:p>
            <a:pPr indent="-342900" lvl="0" marL="457200" rtl="0" algn="l">
              <a:spcBef>
                <a:spcPts val="0"/>
              </a:spcBef>
              <a:spcAft>
                <a:spcPts val="0"/>
              </a:spcAft>
              <a:buSzPts val="1800"/>
              <a:buAutoNum type="arabicPeriod"/>
            </a:pPr>
            <a:r>
              <a:rPr lang="en"/>
              <a:t>Slack - post in the Java Blue class channel or the main cohort channel</a:t>
            </a:r>
            <a:endParaRPr/>
          </a:p>
          <a:p>
            <a:pPr indent="-342900" lvl="0" marL="457200" rtl="0" algn="l">
              <a:spcBef>
                <a:spcPts val="0"/>
              </a:spcBef>
              <a:spcAft>
                <a:spcPts val="0"/>
              </a:spcAft>
              <a:buSzPts val="1800"/>
              <a:buAutoNum type="arabicPeriod"/>
            </a:pPr>
            <a:r>
              <a:rPr lang="en"/>
              <a:t>Online resources</a:t>
            </a:r>
            <a:endParaRPr/>
          </a:p>
          <a:p>
            <a:pPr indent="-342900" lvl="0" marL="457200" rtl="0" algn="l">
              <a:spcBef>
                <a:spcPts val="0"/>
              </a:spcBef>
              <a:spcAft>
                <a:spcPts val="0"/>
              </a:spcAft>
              <a:buSzPts val="1800"/>
              <a:buAutoNum type="arabicPeriod"/>
            </a:pPr>
            <a:r>
              <a:rPr lang="en"/>
              <a:t>Ask an Instructor for help</a:t>
            </a:r>
            <a:endParaRPr/>
          </a:p>
          <a:p>
            <a:pPr indent="-317500" lvl="1" marL="914400" rtl="0" algn="l">
              <a:spcBef>
                <a:spcPts val="0"/>
              </a:spcBef>
              <a:spcAft>
                <a:spcPts val="0"/>
              </a:spcAft>
              <a:buSzPts val="1400"/>
              <a:buAutoNum type="alphaLcPeriod"/>
            </a:pPr>
            <a:r>
              <a:rPr lang="en"/>
              <a:t>Don’t be afraid to reach out to instructors from other classes, even the instructors working with .NET - any available member of the instructional staff can help you!</a:t>
            </a:r>
            <a:endParaRPr/>
          </a:p>
          <a:p>
            <a:pPr indent="-317500" lvl="2" marL="1371600" rtl="0" algn="l">
              <a:spcBef>
                <a:spcPts val="0"/>
              </a:spcBef>
              <a:spcAft>
                <a:spcPts val="0"/>
              </a:spcAft>
              <a:buSzPts val="1400"/>
              <a:buAutoNum type="romanLcPeriod"/>
            </a:pPr>
            <a:r>
              <a:rPr lang="en"/>
              <a:t>Me, Rachelle, Steve, Kevin, John, Matt</a:t>
            </a:r>
            <a:endParaRPr/>
          </a:p>
          <a:p>
            <a:pPr indent="-317500" lvl="1" marL="914400" rtl="0" algn="l">
              <a:spcBef>
                <a:spcPts val="0"/>
              </a:spcBef>
              <a:spcAft>
                <a:spcPts val="0"/>
              </a:spcAft>
              <a:buSzPts val="1400"/>
              <a:buAutoNum type="alphaLcPeriod"/>
            </a:pPr>
            <a:r>
              <a:rPr lang="en"/>
              <a:t>How to find us</a:t>
            </a:r>
            <a:endParaRPr/>
          </a:p>
          <a:p>
            <a:pPr indent="-317500" lvl="2" marL="1371600" rtl="0" algn="l">
              <a:spcBef>
                <a:spcPts val="0"/>
              </a:spcBef>
              <a:spcAft>
                <a:spcPts val="0"/>
              </a:spcAft>
              <a:buSzPts val="1400"/>
              <a:buAutoNum type="romanLcPeriod"/>
            </a:pPr>
            <a:r>
              <a:rPr lang="en"/>
              <a:t>Check Sococo for availability</a:t>
            </a:r>
            <a:endParaRPr/>
          </a:p>
          <a:p>
            <a:pPr indent="-317500" lvl="2" marL="1371600" rtl="0" algn="l">
              <a:spcBef>
                <a:spcPts val="0"/>
              </a:spcBef>
              <a:spcAft>
                <a:spcPts val="0"/>
              </a:spcAft>
              <a:buSzPts val="1400"/>
              <a:buAutoNum type="romanLcPeriod"/>
            </a:pPr>
            <a:r>
              <a:rPr lang="en"/>
              <a:t>Contact us on Slack</a:t>
            </a:r>
            <a:endParaRPr/>
          </a:p>
        </p:txBody>
      </p:sp>
      <p:sp>
        <p:nvSpPr>
          <p:cNvPr id="165" name="Google Shape;165;p27"/>
          <p:cNvSpPr txBox="1"/>
          <p:nvPr/>
        </p:nvSpPr>
        <p:spPr>
          <a:xfrm>
            <a:off x="212025" y="72950"/>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What to do when you are stuck</a:t>
            </a:r>
            <a:endParaRPr sz="3600">
              <a:solidFill>
                <a:srgbClr val="434343"/>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idx="1" type="body"/>
          </p:nvPr>
        </p:nvSpPr>
        <p:spPr>
          <a:xfrm>
            <a:off x="311700" y="1152475"/>
            <a:ext cx="8520600" cy="2038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Exercises you are stuck on or don’t understand</a:t>
            </a:r>
            <a:endParaRPr sz="1500"/>
          </a:p>
          <a:p>
            <a:pPr indent="-323850" lvl="0" marL="457200" rtl="0" algn="l">
              <a:spcBef>
                <a:spcPts val="0"/>
              </a:spcBef>
              <a:spcAft>
                <a:spcPts val="0"/>
              </a:spcAft>
              <a:buSzPts val="1500"/>
              <a:buAutoNum type="arabicPeriod"/>
            </a:pPr>
            <a:r>
              <a:rPr lang="en" sz="1500"/>
              <a:t>Different explanation or perspective of a topic</a:t>
            </a:r>
            <a:endParaRPr sz="1500"/>
          </a:p>
          <a:p>
            <a:pPr indent="-323850" lvl="0" marL="457200" rtl="0" algn="l">
              <a:spcBef>
                <a:spcPts val="0"/>
              </a:spcBef>
              <a:spcAft>
                <a:spcPts val="0"/>
              </a:spcAft>
              <a:buSzPts val="1500"/>
              <a:buAutoNum type="arabicPeriod"/>
            </a:pPr>
            <a:r>
              <a:rPr lang="en" sz="1500"/>
              <a:t>Tutoring on a topic you are struggling with</a:t>
            </a:r>
            <a:endParaRPr sz="1500"/>
          </a:p>
          <a:p>
            <a:pPr indent="-323850" lvl="0" marL="457200" rtl="0" algn="l">
              <a:spcBef>
                <a:spcPts val="0"/>
              </a:spcBef>
              <a:spcAft>
                <a:spcPts val="0"/>
              </a:spcAft>
              <a:buSzPts val="1500"/>
              <a:buAutoNum type="arabicPeriod"/>
            </a:pPr>
            <a:r>
              <a:rPr lang="en" sz="1500"/>
              <a:t>Review of a topic</a:t>
            </a:r>
            <a:endParaRPr sz="1500"/>
          </a:p>
          <a:p>
            <a:pPr indent="-323850" lvl="0" marL="457200" rtl="0" algn="l">
              <a:spcBef>
                <a:spcPts val="0"/>
              </a:spcBef>
              <a:spcAft>
                <a:spcPts val="0"/>
              </a:spcAft>
              <a:buSzPts val="1500"/>
              <a:buAutoNum type="arabicPeriod"/>
            </a:pPr>
            <a:r>
              <a:rPr lang="en" sz="1500"/>
              <a:t>Questions you have about your projects</a:t>
            </a:r>
            <a:endParaRPr sz="1500"/>
          </a:p>
          <a:p>
            <a:pPr indent="-323850" lvl="0" marL="457200" rtl="0" algn="l">
              <a:spcBef>
                <a:spcPts val="0"/>
              </a:spcBef>
              <a:spcAft>
                <a:spcPts val="0"/>
              </a:spcAft>
              <a:buSzPts val="1500"/>
              <a:buAutoNum type="arabicPeriod"/>
            </a:pPr>
            <a:r>
              <a:rPr lang="en" sz="1500"/>
              <a:t>Questions you have about the industry</a:t>
            </a:r>
            <a:endParaRPr sz="1500"/>
          </a:p>
          <a:p>
            <a:pPr indent="-323850" lvl="0" marL="457200" rtl="0" algn="l">
              <a:spcBef>
                <a:spcPts val="0"/>
              </a:spcBef>
              <a:spcAft>
                <a:spcPts val="0"/>
              </a:spcAft>
              <a:buSzPts val="1500"/>
              <a:buAutoNum type="arabicPeriod"/>
            </a:pPr>
            <a:r>
              <a:rPr lang="en" sz="1500"/>
              <a:t>Any other questions you have</a:t>
            </a:r>
            <a:endParaRPr sz="1500"/>
          </a:p>
        </p:txBody>
      </p:sp>
      <p:sp>
        <p:nvSpPr>
          <p:cNvPr id="171" name="Google Shape;171;p28"/>
          <p:cNvSpPr txBox="1"/>
          <p:nvPr/>
        </p:nvSpPr>
        <p:spPr>
          <a:xfrm>
            <a:off x="450550" y="3190675"/>
            <a:ext cx="7811400" cy="9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rPr>
              <a:t>Who should you ask?  </a:t>
            </a:r>
            <a:r>
              <a:rPr lang="en" sz="1500">
                <a:solidFill>
                  <a:srgbClr val="434343"/>
                </a:solidFill>
              </a:rPr>
              <a:t>Any instructor - me, Rachelle, Steve, Kevin, John, Matt, Wesley.  Don’t be afraid to tell us you prefer to talk with, you won’t offend us, we understand that different perspectives can be valuable and support that. </a:t>
            </a:r>
            <a:r>
              <a:rPr lang="en" sz="1500"/>
              <a:t> </a:t>
            </a:r>
            <a:endParaRPr sz="1500"/>
          </a:p>
        </p:txBody>
      </p:sp>
      <p:sp>
        <p:nvSpPr>
          <p:cNvPr id="172" name="Google Shape;172;p28"/>
          <p:cNvSpPr txBox="1"/>
          <p:nvPr/>
        </p:nvSpPr>
        <p:spPr>
          <a:xfrm>
            <a:off x="195025" y="32797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What should you ask instructors?</a:t>
            </a:r>
            <a:endParaRPr sz="3600">
              <a:solidFill>
                <a:srgbClr val="434343"/>
              </a:solidFill>
              <a:latin typeface="Proxima Nova"/>
              <a:ea typeface="Proxima Nova"/>
              <a:cs typeface="Proxima Nova"/>
              <a:sym typeface="Proxima Nova"/>
            </a:endParaRPr>
          </a:p>
        </p:txBody>
      </p:sp>
      <p:sp>
        <p:nvSpPr>
          <p:cNvPr id="173" name="Google Shape;173;p28"/>
          <p:cNvSpPr txBox="1"/>
          <p:nvPr/>
        </p:nvSpPr>
        <p:spPr>
          <a:xfrm>
            <a:off x="450550" y="4167475"/>
            <a:ext cx="7811400" cy="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rPr>
              <a:t>Want the perspective of or have questions for a former student</a:t>
            </a:r>
            <a:r>
              <a:rPr b="1" lang="en" sz="1500">
                <a:solidFill>
                  <a:srgbClr val="434343"/>
                </a:solidFill>
              </a:rPr>
              <a:t>?  </a:t>
            </a:r>
            <a:r>
              <a:rPr lang="en" sz="1500">
                <a:solidFill>
                  <a:srgbClr val="434343"/>
                </a:solidFill>
              </a:rPr>
              <a:t>Reach out to Rachelle or Kevin.</a:t>
            </a:r>
            <a:endParaRPr sz="15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idx="1" type="body"/>
          </p:nvPr>
        </p:nvSpPr>
        <p:spPr>
          <a:xfrm>
            <a:off x="311700" y="1060625"/>
            <a:ext cx="85206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come to an instructor for help with exercises, you can expect</a:t>
            </a:r>
            <a:endParaRPr/>
          </a:p>
          <a:p>
            <a:pPr indent="-330200" lvl="0" marL="457200" rtl="0" algn="l">
              <a:spcBef>
                <a:spcPts val="1600"/>
              </a:spcBef>
              <a:spcAft>
                <a:spcPts val="0"/>
              </a:spcAft>
              <a:buSzPts val="1600"/>
              <a:buAutoNum type="arabicPeriod"/>
            </a:pPr>
            <a:r>
              <a:rPr lang="en" sz="1600"/>
              <a:t>To be asked what you’ve tried</a:t>
            </a:r>
            <a:endParaRPr sz="1600"/>
          </a:p>
          <a:p>
            <a:pPr indent="-330200" lvl="0" marL="457200" rtl="0" algn="l">
              <a:spcBef>
                <a:spcPts val="0"/>
              </a:spcBef>
              <a:spcAft>
                <a:spcPts val="0"/>
              </a:spcAft>
              <a:buSzPts val="1600"/>
              <a:buAutoNum type="arabicPeriod"/>
            </a:pPr>
            <a:r>
              <a:rPr lang="en" sz="1600"/>
              <a:t>To be asked what resources or tools you’ve used to try to solve the problem</a:t>
            </a:r>
            <a:endParaRPr sz="1600"/>
          </a:p>
          <a:p>
            <a:pPr indent="-330200" lvl="0" marL="457200" rtl="0" algn="l">
              <a:spcBef>
                <a:spcPts val="0"/>
              </a:spcBef>
              <a:spcAft>
                <a:spcPts val="0"/>
              </a:spcAft>
              <a:buSzPts val="1600"/>
              <a:buAutoNum type="arabicPeriod"/>
            </a:pPr>
            <a:r>
              <a:rPr lang="en" sz="1600"/>
              <a:t>We won’t do the work for you.  We will give guidance and hints.  If we do end up directing you to code that solves the problem and you don’t understand it - ask us to explain it and make sure you understand before you leave the session.</a:t>
            </a:r>
            <a:endParaRPr sz="1600"/>
          </a:p>
          <a:p>
            <a:pPr indent="-330200" lvl="0" marL="457200" rtl="0" algn="l">
              <a:spcBef>
                <a:spcPts val="0"/>
              </a:spcBef>
              <a:spcAft>
                <a:spcPts val="0"/>
              </a:spcAft>
              <a:buSzPts val="1600"/>
              <a:buAutoNum type="arabicPeriod"/>
            </a:pPr>
            <a:r>
              <a:rPr lang="en" sz="1600"/>
              <a:t>If you don’t turn in an exercise or get a 1 and didn’t ask for help, expect to be asked why you didn’t seek help. </a:t>
            </a:r>
            <a:endParaRPr sz="1600"/>
          </a:p>
          <a:p>
            <a:pPr indent="-330200" lvl="0" marL="457200" rtl="0" algn="l">
              <a:spcBef>
                <a:spcPts val="0"/>
              </a:spcBef>
              <a:spcAft>
                <a:spcPts val="0"/>
              </a:spcAft>
              <a:buSzPts val="1600"/>
              <a:buAutoNum type="arabicPeriod"/>
            </a:pPr>
            <a:r>
              <a:rPr lang="en" sz="1600"/>
              <a:t>We sometimes have other commitments.  If you ask for help and get told “I have a meeting starting in 2 minutes” - it doesn’t mean we don’t want to help.  Either reach out to another instructor or setup a time with us to help.  </a:t>
            </a:r>
            <a:endParaRPr sz="1600"/>
          </a:p>
        </p:txBody>
      </p:sp>
      <p:sp>
        <p:nvSpPr>
          <p:cNvPr id="179" name="Google Shape;179;p29"/>
          <p:cNvSpPr txBox="1"/>
          <p:nvPr/>
        </p:nvSpPr>
        <p:spPr>
          <a:xfrm>
            <a:off x="195025" y="32797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What should you expect when asking?</a:t>
            </a:r>
            <a:endParaRPr sz="3600">
              <a:solidFill>
                <a:srgbClr val="434343"/>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idx="1" type="body"/>
          </p:nvPr>
        </p:nvSpPr>
        <p:spPr>
          <a:xfrm>
            <a:off x="311700" y="1077475"/>
            <a:ext cx="8520600" cy="383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“Official” Staff hours: Monday-Friday 9am-5pm</a:t>
            </a:r>
            <a:endParaRPr/>
          </a:p>
          <a:p>
            <a:pPr indent="-342900" lvl="0" marL="457200" rtl="0" algn="l">
              <a:spcBef>
                <a:spcPts val="0"/>
              </a:spcBef>
              <a:spcAft>
                <a:spcPts val="0"/>
              </a:spcAft>
              <a:buSzPts val="1800"/>
              <a:buAutoNum type="arabicPeriod"/>
            </a:pPr>
            <a:r>
              <a:rPr lang="en"/>
              <a:t>Check Sococo to see who may be immediately available</a:t>
            </a:r>
            <a:endParaRPr/>
          </a:p>
          <a:p>
            <a:pPr indent="-342900" lvl="0" marL="457200" rtl="0" algn="l">
              <a:spcBef>
                <a:spcPts val="0"/>
              </a:spcBef>
              <a:spcAft>
                <a:spcPts val="0"/>
              </a:spcAft>
              <a:buSzPts val="1800"/>
              <a:buAutoNum type="arabicPeriod"/>
            </a:pPr>
            <a:r>
              <a:rPr lang="en"/>
              <a:t>Post a message on the Java Blue Slack channel</a:t>
            </a:r>
            <a:endParaRPr/>
          </a:p>
          <a:p>
            <a:pPr indent="-342900" lvl="0" marL="457200" rtl="0" algn="l">
              <a:spcBef>
                <a:spcPts val="0"/>
              </a:spcBef>
              <a:spcAft>
                <a:spcPts val="0"/>
              </a:spcAft>
              <a:buSzPts val="1800"/>
              <a:buAutoNum type="arabicPeriod"/>
            </a:pPr>
            <a:r>
              <a:rPr lang="en"/>
              <a:t>Send Me or any other instructor (Rachelle, Steve, Kevin, Matt, John, or Wesley) a direct message on Slack</a:t>
            </a:r>
            <a:endParaRPr/>
          </a:p>
          <a:p>
            <a:pPr indent="-317500" lvl="1" marL="914400" rtl="0" algn="l">
              <a:spcBef>
                <a:spcPts val="0"/>
              </a:spcBef>
              <a:spcAft>
                <a:spcPts val="0"/>
              </a:spcAft>
              <a:buSzPts val="1400"/>
              <a:buAutoNum type="alphaLcPeriod"/>
            </a:pPr>
            <a:r>
              <a:rPr lang="en"/>
              <a:t>After hours and on weekends you may not get an immediate answer, but you will get an answer as soon as we are available. </a:t>
            </a:r>
            <a:endParaRPr/>
          </a:p>
          <a:p>
            <a:pPr indent="-317500" lvl="1" marL="914400" rtl="0" algn="l">
              <a:spcBef>
                <a:spcPts val="0"/>
              </a:spcBef>
              <a:spcAft>
                <a:spcPts val="0"/>
              </a:spcAft>
              <a:buSzPts val="1400"/>
              <a:buAutoNum type="alphaLcPeriod"/>
            </a:pPr>
            <a:r>
              <a:rPr i="1" lang="en"/>
              <a:t>Don’t wait to see us “online and available” on Slack</a:t>
            </a:r>
            <a:r>
              <a:rPr lang="en"/>
              <a:t>.  Send your question regardless of status. </a:t>
            </a:r>
            <a:endParaRPr/>
          </a:p>
          <a:p>
            <a:pPr indent="-317500" lvl="1" marL="914400" rtl="0" algn="l">
              <a:spcBef>
                <a:spcPts val="0"/>
              </a:spcBef>
              <a:spcAft>
                <a:spcPts val="0"/>
              </a:spcAft>
              <a:buSzPts val="1400"/>
              <a:buAutoNum type="alphaLcPeriod"/>
            </a:pPr>
            <a:r>
              <a:rPr b="1" lang="en"/>
              <a:t>Don’t ever hesitate to contact any of us.  You are never bothering us with your questions, and we will only answer when we are available.  So even if it is 3am Sunday morning, it’s OK to send a message. </a:t>
            </a:r>
            <a:endParaRPr b="1"/>
          </a:p>
          <a:p>
            <a:pPr indent="-342900" lvl="0" marL="457200" rtl="0" algn="l">
              <a:spcBef>
                <a:spcPts val="0"/>
              </a:spcBef>
              <a:spcAft>
                <a:spcPts val="0"/>
              </a:spcAft>
              <a:buSzPts val="1800"/>
              <a:buAutoNum type="arabicPeriod"/>
            </a:pPr>
            <a:r>
              <a:rPr lang="en"/>
              <a:t>Don’t expect video conferencing after hours.  Sometimes we may, but often we will work to solve your problem in Slack.</a:t>
            </a:r>
            <a:endParaRPr/>
          </a:p>
        </p:txBody>
      </p:sp>
      <p:sp>
        <p:nvSpPr>
          <p:cNvPr id="185" name="Google Shape;185;p30"/>
          <p:cNvSpPr txBox="1"/>
          <p:nvPr/>
        </p:nvSpPr>
        <p:spPr>
          <a:xfrm>
            <a:off x="311700" y="19937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Getting help after hours</a:t>
            </a:r>
            <a:endParaRPr sz="3600">
              <a:solidFill>
                <a:srgbClr val="434343"/>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idx="1" type="body"/>
          </p:nvPr>
        </p:nvSpPr>
        <p:spPr>
          <a:xfrm>
            <a:off x="330975" y="985100"/>
            <a:ext cx="8520600" cy="17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Saying “I can’t make this work, how do I fix it?”  doesn’t give enough information to solve your problem. </a:t>
            </a:r>
            <a:br>
              <a:rPr lang="en" sz="1600"/>
            </a:br>
            <a:br>
              <a:rPr lang="en" sz="1600"/>
            </a:br>
            <a:r>
              <a:rPr lang="en" sz="1600"/>
              <a:t>However, “I am getting an error, here is a cut and paste of the error message, and here is a cut and paste of the code causing it.  How do I solve this?”  provides information to solve the problem.  </a:t>
            </a:r>
            <a:endParaRPr sz="1600"/>
          </a:p>
          <a:p>
            <a:pPr indent="0" lvl="0" marL="0" rtl="0" algn="l">
              <a:spcBef>
                <a:spcPts val="1600"/>
              </a:spcBef>
              <a:spcAft>
                <a:spcPts val="0"/>
              </a:spcAft>
              <a:buClr>
                <a:schemeClr val="dk1"/>
              </a:buClr>
              <a:buSzPts val="1100"/>
              <a:buFont typeface="Arial"/>
              <a:buNone/>
            </a:pPr>
            <a:r>
              <a:t/>
            </a:r>
            <a:endParaRPr sz="1000">
              <a:solidFill>
                <a:srgbClr val="000000"/>
              </a:solidFill>
            </a:endParaRPr>
          </a:p>
          <a:p>
            <a:pPr indent="0" lvl="0" marL="0" rtl="0" algn="l">
              <a:lnSpc>
                <a:spcPct val="100000"/>
              </a:lnSpc>
              <a:spcBef>
                <a:spcPts val="160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a:p>
            <a:pPr indent="0" lvl="0" marL="0" rtl="0" algn="l">
              <a:spcBef>
                <a:spcPts val="1600"/>
              </a:spcBef>
              <a:spcAft>
                <a:spcPts val="1600"/>
              </a:spcAft>
              <a:buNone/>
            </a:pPr>
            <a:r>
              <a:rPr lang="en"/>
              <a:t> </a:t>
            </a:r>
            <a:endParaRPr/>
          </a:p>
        </p:txBody>
      </p:sp>
      <p:sp>
        <p:nvSpPr>
          <p:cNvPr id="191" name="Google Shape;191;p31"/>
          <p:cNvSpPr txBox="1"/>
          <p:nvPr/>
        </p:nvSpPr>
        <p:spPr>
          <a:xfrm>
            <a:off x="299475" y="121250"/>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Effectively asking for help on Slack</a:t>
            </a:r>
            <a:endParaRPr sz="3600">
              <a:solidFill>
                <a:srgbClr val="434343"/>
              </a:solidFill>
              <a:latin typeface="Proxima Nova"/>
              <a:ea typeface="Proxima Nova"/>
              <a:cs typeface="Proxima Nova"/>
              <a:sym typeface="Proxima Nova"/>
            </a:endParaRPr>
          </a:p>
        </p:txBody>
      </p:sp>
      <p:sp>
        <p:nvSpPr>
          <p:cNvPr id="192" name="Google Shape;192;p31"/>
          <p:cNvSpPr txBox="1"/>
          <p:nvPr/>
        </p:nvSpPr>
        <p:spPr>
          <a:xfrm>
            <a:off x="156225" y="2075250"/>
            <a:ext cx="8870100" cy="10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200"/>
          </a:p>
        </p:txBody>
      </p:sp>
      <p:sp>
        <p:nvSpPr>
          <p:cNvPr id="193" name="Google Shape;193;p31"/>
          <p:cNvSpPr txBox="1"/>
          <p:nvPr/>
        </p:nvSpPr>
        <p:spPr>
          <a:xfrm>
            <a:off x="299550" y="2990150"/>
            <a:ext cx="8583600" cy="10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Message 1:</a:t>
            </a:r>
            <a:r>
              <a:rPr lang="en">
                <a:solidFill>
                  <a:schemeClr val="dk1"/>
                </a:solidFill>
              </a:rPr>
              <a:t> I am trying to fill my bathtub but it is not working, why?</a:t>
            </a:r>
            <a:br>
              <a:rPr lang="en">
                <a:solidFill>
                  <a:schemeClr val="dk1"/>
                </a:solidFill>
              </a:rPr>
            </a:br>
            <a:br>
              <a:rPr lang="en">
                <a:solidFill>
                  <a:schemeClr val="dk1"/>
                </a:solidFill>
              </a:rPr>
            </a:br>
            <a:r>
              <a:rPr b="1" lang="en">
                <a:solidFill>
                  <a:schemeClr val="dk1"/>
                </a:solidFill>
              </a:rPr>
              <a:t>Message 2: </a:t>
            </a:r>
            <a:r>
              <a:rPr lang="en">
                <a:solidFill>
                  <a:schemeClr val="dk1"/>
                </a:solidFill>
              </a:rPr>
              <a:t>I am trying to fill the bathtub.  The water is running and the drain stopper is in place, but it still won’t fill with water, what can I try?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1600"/>
              </a:spcAft>
              <a:buClr>
                <a:schemeClr val="dk1"/>
              </a:buClr>
              <a:buSzPts val="1100"/>
              <a:buFont typeface="Arial"/>
              <a:buNone/>
            </a:pPr>
            <a:r>
              <a:t/>
            </a:r>
            <a:endParaRPr/>
          </a:p>
        </p:txBody>
      </p:sp>
      <p:sp>
        <p:nvSpPr>
          <p:cNvPr id="194" name="Google Shape;194;p31"/>
          <p:cNvSpPr txBox="1"/>
          <p:nvPr/>
        </p:nvSpPr>
        <p:spPr>
          <a:xfrm>
            <a:off x="299550" y="4027825"/>
            <a:ext cx="6506400" cy="9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chemeClr val="dk1"/>
                </a:solidFill>
              </a:rPr>
              <a:t>Message 3:</a:t>
            </a:r>
            <a:r>
              <a:rPr lang="en">
                <a:solidFill>
                  <a:schemeClr val="dk1"/>
                </a:solidFill>
              </a:rPr>
              <a:t> I am trying to fill the bathtub.  The water is running and the drain stopper is in place (a picture of it is attached), but it still won’t fill with water, what can I try?</a:t>
            </a:r>
            <a:endParaRPr/>
          </a:p>
        </p:txBody>
      </p:sp>
      <p:pic>
        <p:nvPicPr>
          <p:cNvPr id="195" name="Google Shape;195;p31"/>
          <p:cNvPicPr preferRelativeResize="0"/>
          <p:nvPr/>
        </p:nvPicPr>
        <p:blipFill>
          <a:blip r:embed="rId3">
            <a:alphaModFix/>
          </a:blip>
          <a:stretch>
            <a:fillRect/>
          </a:stretch>
        </p:blipFill>
        <p:spPr>
          <a:xfrm>
            <a:off x="6927800" y="4050050"/>
            <a:ext cx="1799161" cy="105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Program Overview</a:t>
            </a:r>
            <a:endParaRPr/>
          </a:p>
          <a:p>
            <a:pPr indent="-342900" lvl="0" marL="457200" rtl="0" algn="l">
              <a:spcBef>
                <a:spcPts val="0"/>
              </a:spcBef>
              <a:spcAft>
                <a:spcPts val="0"/>
              </a:spcAft>
              <a:buSzPts val="1800"/>
              <a:buAutoNum type="arabicPeriod"/>
            </a:pPr>
            <a:r>
              <a:rPr lang="en"/>
              <a:t>Lecture</a:t>
            </a:r>
            <a:endParaRPr/>
          </a:p>
          <a:p>
            <a:pPr indent="-342900" lvl="0" marL="457200" rtl="0" algn="l">
              <a:spcBef>
                <a:spcPts val="0"/>
              </a:spcBef>
              <a:spcAft>
                <a:spcPts val="0"/>
              </a:spcAft>
              <a:buSzPts val="1800"/>
              <a:buAutoNum type="arabicPeriod"/>
            </a:pPr>
            <a:r>
              <a:rPr lang="en"/>
              <a:t>Time Expectations</a:t>
            </a:r>
            <a:endParaRPr/>
          </a:p>
          <a:p>
            <a:pPr indent="-342900" lvl="0" marL="457200" rtl="0" algn="l">
              <a:spcBef>
                <a:spcPts val="0"/>
              </a:spcBef>
              <a:spcAft>
                <a:spcPts val="0"/>
              </a:spcAft>
              <a:buSzPts val="1800"/>
              <a:buAutoNum type="arabicPeriod"/>
            </a:pPr>
            <a:r>
              <a:rPr lang="en"/>
              <a:t>Exercises and Scores</a:t>
            </a:r>
            <a:endParaRPr/>
          </a:p>
          <a:p>
            <a:pPr indent="-342900" lvl="0" marL="457200" rtl="0" algn="l">
              <a:spcBef>
                <a:spcPts val="0"/>
              </a:spcBef>
              <a:spcAft>
                <a:spcPts val="0"/>
              </a:spcAft>
              <a:buSzPts val="1800"/>
              <a:buAutoNum type="arabicPeriod"/>
            </a:pPr>
            <a:r>
              <a:rPr lang="en"/>
              <a:t>Other things to expect Week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nvSpPr>
        <p:spPr>
          <a:xfrm>
            <a:off x="248600" y="29582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OTHER THINGS TO EXPECT WEEK 1</a:t>
            </a:r>
            <a:endParaRPr sz="3600">
              <a:solidFill>
                <a:srgbClr val="434343"/>
              </a:solidFill>
              <a:latin typeface="Proxima Nova"/>
              <a:ea typeface="Proxima Nova"/>
              <a:cs typeface="Proxima Nova"/>
              <a:sym typeface="Proxima Nova"/>
            </a:endParaRPr>
          </a:p>
        </p:txBody>
      </p:sp>
      <p:sp>
        <p:nvSpPr>
          <p:cNvPr id="201" name="Google Shape;201;p32"/>
          <p:cNvSpPr txBox="1"/>
          <p:nvPr/>
        </p:nvSpPr>
        <p:spPr>
          <a:xfrm>
            <a:off x="525400" y="1093625"/>
            <a:ext cx="8061000" cy="3708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sz="1800">
                <a:solidFill>
                  <a:srgbClr val="434343"/>
                </a:solidFill>
                <a:latin typeface="Proxima Nova"/>
                <a:ea typeface="Proxima Nova"/>
                <a:cs typeface="Proxima Nova"/>
                <a:sym typeface="Proxima Nova"/>
              </a:rPr>
              <a:t>While we will review many concepts learned during the prework, </a:t>
            </a:r>
            <a:r>
              <a:rPr b="1" lang="en" sz="1800">
                <a:solidFill>
                  <a:srgbClr val="434343"/>
                </a:solidFill>
                <a:latin typeface="Proxima Nova"/>
                <a:ea typeface="Proxima Nova"/>
                <a:cs typeface="Proxima Nova"/>
                <a:sym typeface="Proxima Nova"/>
              </a:rPr>
              <a:t>we cover a lot of ground</a:t>
            </a:r>
            <a:r>
              <a:rPr lang="en" sz="1800">
                <a:solidFill>
                  <a:srgbClr val="434343"/>
                </a:solidFill>
                <a:latin typeface="Proxima Nova"/>
                <a:ea typeface="Proxima Nova"/>
                <a:cs typeface="Proxima Nova"/>
                <a:sym typeface="Proxima Nova"/>
              </a:rPr>
              <a:t>.</a:t>
            </a:r>
            <a:endParaRPr sz="1800">
              <a:solidFill>
                <a:srgbClr val="434343"/>
              </a:solidFill>
              <a:latin typeface="Proxima Nova"/>
              <a:ea typeface="Proxima Nova"/>
              <a:cs typeface="Proxima Nova"/>
              <a:sym typeface="Proxima Nova"/>
            </a:endParaRPr>
          </a:p>
          <a:p>
            <a:pPr indent="-342900" lvl="0" marL="457200" rtl="0" algn="l">
              <a:spcBef>
                <a:spcPts val="1000"/>
              </a:spcBef>
              <a:spcAft>
                <a:spcPts val="0"/>
              </a:spcAft>
              <a:buClr>
                <a:srgbClr val="434343"/>
              </a:buClr>
              <a:buSzPts val="1800"/>
              <a:buFont typeface="Proxima Nova"/>
              <a:buChar char="●"/>
            </a:pPr>
            <a:r>
              <a:rPr lang="en" sz="1800">
                <a:solidFill>
                  <a:srgbClr val="434343"/>
                </a:solidFill>
                <a:latin typeface="Proxima Nova"/>
                <a:ea typeface="Proxima Nova"/>
                <a:cs typeface="Proxima Nova"/>
                <a:sym typeface="Proxima Nova"/>
              </a:rPr>
              <a:t>As stated before, </a:t>
            </a:r>
            <a:r>
              <a:rPr b="1" lang="en" sz="1800">
                <a:solidFill>
                  <a:srgbClr val="434343"/>
                </a:solidFill>
                <a:latin typeface="Proxima Nova"/>
                <a:ea typeface="Proxima Nova"/>
                <a:cs typeface="Proxima Nova"/>
                <a:sym typeface="Proxima Nova"/>
              </a:rPr>
              <a:t>this program can be challenging. </a:t>
            </a:r>
            <a:r>
              <a:rPr lang="en" sz="1800">
                <a:solidFill>
                  <a:srgbClr val="434343"/>
                </a:solidFill>
                <a:latin typeface="Proxima Nova"/>
                <a:ea typeface="Proxima Nova"/>
                <a:cs typeface="Proxima Nova"/>
                <a:sym typeface="Proxima Nova"/>
              </a:rPr>
              <a:t>Each day can bring with it a good amount of work. Please make sure that you remain caught up and put in the time with each day.</a:t>
            </a:r>
            <a:endParaRPr sz="1800">
              <a:solidFill>
                <a:srgbClr val="434343"/>
              </a:solidFill>
              <a:latin typeface="Proxima Nova"/>
              <a:ea typeface="Proxima Nova"/>
              <a:cs typeface="Proxima Nova"/>
              <a:sym typeface="Proxima Nova"/>
            </a:endParaRPr>
          </a:p>
          <a:p>
            <a:pPr indent="-342900" lvl="0" marL="457200" rtl="0" algn="l">
              <a:spcBef>
                <a:spcPts val="1000"/>
              </a:spcBef>
              <a:spcAft>
                <a:spcPts val="1000"/>
              </a:spcAft>
              <a:buClr>
                <a:srgbClr val="434343"/>
              </a:buClr>
              <a:buSzPts val="1800"/>
              <a:buFont typeface="Proxima Nova"/>
              <a:buChar char="●"/>
            </a:pPr>
            <a:r>
              <a:rPr b="1" lang="en" sz="1800">
                <a:solidFill>
                  <a:srgbClr val="434343"/>
                </a:solidFill>
                <a:latin typeface="Proxima Nova"/>
                <a:ea typeface="Proxima Nova"/>
                <a:cs typeface="Proxima Nova"/>
                <a:sym typeface="Proxima Nova"/>
              </a:rPr>
              <a:t>I will conduct “one on one” meetings with each of you</a:t>
            </a:r>
            <a:r>
              <a:rPr lang="en" sz="1800">
                <a:solidFill>
                  <a:srgbClr val="434343"/>
                </a:solidFill>
                <a:latin typeface="Proxima Nova"/>
                <a:ea typeface="Proxima Nova"/>
                <a:cs typeface="Proxima Nova"/>
                <a:sym typeface="Proxima Nova"/>
              </a:rPr>
              <a:t> to get to know you and better understand any challenges that may make it difficult for you to be successful while you are here.</a:t>
            </a:r>
            <a:endParaRPr sz="1800">
              <a:solidFill>
                <a:srgbClr val="43434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00" cy="51434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52200" y="3299475"/>
            <a:ext cx="2968800" cy="1187700"/>
          </a:xfrm>
          <a:prstGeom prst="rect">
            <a:avLst/>
          </a:prstGeom>
          <a:noFill/>
          <a:ln>
            <a:noFill/>
          </a:ln>
        </p:spPr>
        <p:txBody>
          <a:bodyPr anchorCtr="0" anchor="t" bIns="68575" lIns="68575" spcFirstLastPara="1" rIns="68575" wrap="square" tIns="68575">
            <a:noAutofit/>
          </a:bodyPr>
          <a:lstStyle/>
          <a:p>
            <a:pPr indent="-238125" lvl="0" marL="342900" marR="0" rtl="0" algn="l">
              <a:spcBef>
                <a:spcPts val="0"/>
              </a:spcBef>
              <a:spcAft>
                <a:spcPts val="0"/>
              </a:spcAft>
              <a:buClr>
                <a:srgbClr val="434343"/>
              </a:buClr>
              <a:buSzPts val="1200"/>
              <a:buFont typeface="Proxima Nova"/>
              <a:buChar char="●"/>
            </a:pPr>
            <a:r>
              <a:rPr lang="en" sz="1200">
                <a:solidFill>
                  <a:srgbClr val="434343"/>
                </a:solidFill>
                <a:latin typeface="Proxima Nova"/>
                <a:ea typeface="Proxima Nova"/>
                <a:cs typeface="Proxima Nova"/>
                <a:sym typeface="Proxima Nova"/>
              </a:rPr>
              <a:t>Learn object-oriented programming to compose larger programs together in Java</a:t>
            </a:r>
            <a:endParaRPr sz="1200">
              <a:solidFill>
                <a:srgbClr val="434343"/>
              </a:solidFill>
              <a:latin typeface="Proxima Nova"/>
              <a:ea typeface="Proxima Nova"/>
              <a:cs typeface="Proxima Nova"/>
              <a:sym typeface="Proxima Nova"/>
            </a:endParaRPr>
          </a:p>
          <a:p>
            <a:pPr indent="-241300" lvl="0" marL="342900" marR="0" rtl="0" algn="l">
              <a:spcBef>
                <a:spcPts val="1000"/>
              </a:spcBef>
              <a:spcAft>
                <a:spcPts val="0"/>
              </a:spcAft>
              <a:buClr>
                <a:srgbClr val="434343"/>
              </a:buClr>
              <a:buSzPts val="1200"/>
              <a:buFont typeface="Proxima Nova"/>
              <a:buChar char="●"/>
            </a:pPr>
            <a:r>
              <a:rPr lang="en" sz="1200">
                <a:solidFill>
                  <a:srgbClr val="434343"/>
                </a:solidFill>
                <a:latin typeface="Proxima Nova"/>
                <a:ea typeface="Proxima Nova"/>
                <a:cs typeface="Proxima Nova"/>
                <a:sym typeface="Proxima Nova"/>
              </a:rPr>
              <a:t>Work with development tools like Eclipse, and Git </a:t>
            </a:r>
            <a:endParaRPr sz="1200">
              <a:solidFill>
                <a:srgbClr val="434343"/>
              </a:solidFill>
              <a:latin typeface="Proxima Nova"/>
              <a:ea typeface="Proxima Nova"/>
              <a:cs typeface="Proxima Nova"/>
              <a:sym typeface="Proxima Nova"/>
            </a:endParaRPr>
          </a:p>
          <a:p>
            <a:pPr indent="0" lvl="0" marL="342900" marR="0" rtl="0" algn="l">
              <a:spcBef>
                <a:spcPts val="1000"/>
              </a:spcBef>
              <a:spcAft>
                <a:spcPts val="1000"/>
              </a:spcAft>
              <a:buNone/>
            </a:pPr>
            <a:r>
              <a:t/>
            </a:r>
            <a:endParaRPr sz="1200">
              <a:solidFill>
                <a:srgbClr val="434343"/>
              </a:solidFill>
              <a:latin typeface="Proxima Nova"/>
              <a:ea typeface="Proxima Nova"/>
              <a:cs typeface="Proxima Nova"/>
              <a:sym typeface="Proxima Nova"/>
            </a:endParaRPr>
          </a:p>
        </p:txBody>
      </p:sp>
      <p:sp>
        <p:nvSpPr>
          <p:cNvPr id="72" name="Google Shape;72;p16"/>
          <p:cNvSpPr txBox="1"/>
          <p:nvPr/>
        </p:nvSpPr>
        <p:spPr>
          <a:xfrm>
            <a:off x="3086100" y="3299475"/>
            <a:ext cx="2971800" cy="1101600"/>
          </a:xfrm>
          <a:prstGeom prst="rect">
            <a:avLst/>
          </a:prstGeom>
          <a:noFill/>
          <a:ln>
            <a:noFill/>
          </a:ln>
        </p:spPr>
        <p:txBody>
          <a:bodyPr anchorCtr="0" anchor="t" bIns="68575" lIns="68575" spcFirstLastPara="1" rIns="68575" wrap="square" tIns="68575">
            <a:noAutofit/>
          </a:bodyPr>
          <a:lstStyle/>
          <a:p>
            <a:pPr indent="-241300" lvl="0" marL="342900" marR="0" rtl="0" algn="l">
              <a:spcBef>
                <a:spcPts val="0"/>
              </a:spcBef>
              <a:spcAft>
                <a:spcPts val="0"/>
              </a:spcAft>
              <a:buClr>
                <a:srgbClr val="434343"/>
              </a:buClr>
              <a:buSzPts val="1200"/>
              <a:buFont typeface="Proxima Nova"/>
              <a:buChar char="●"/>
            </a:pPr>
            <a:r>
              <a:rPr lang="en" sz="1200">
                <a:solidFill>
                  <a:srgbClr val="434343"/>
                </a:solidFill>
                <a:latin typeface="Proxima Nova"/>
                <a:ea typeface="Proxima Nova"/>
                <a:cs typeface="Proxima Nova"/>
                <a:sym typeface="Proxima Nova"/>
              </a:rPr>
              <a:t>Store and retrieve data using the Postgres  relational databases</a:t>
            </a:r>
            <a:endParaRPr sz="1200">
              <a:solidFill>
                <a:srgbClr val="434343"/>
              </a:solidFill>
              <a:latin typeface="Proxima Nova"/>
              <a:ea typeface="Proxima Nova"/>
              <a:cs typeface="Proxima Nova"/>
              <a:sym typeface="Proxima Nova"/>
            </a:endParaRPr>
          </a:p>
          <a:p>
            <a:pPr indent="-241300" lvl="0" marL="342900" marR="0" rtl="0" algn="l">
              <a:spcBef>
                <a:spcPts val="1000"/>
              </a:spcBef>
              <a:spcAft>
                <a:spcPts val="0"/>
              </a:spcAft>
              <a:buClr>
                <a:srgbClr val="434343"/>
              </a:buClr>
              <a:buSzPts val="1200"/>
              <a:buFont typeface="Proxima Nova"/>
              <a:buChar char="●"/>
            </a:pPr>
            <a:r>
              <a:rPr lang="en" sz="1200">
                <a:solidFill>
                  <a:srgbClr val="434343"/>
                </a:solidFill>
                <a:latin typeface="Proxima Nova"/>
                <a:ea typeface="Proxima Nova"/>
                <a:cs typeface="Proxima Nova"/>
                <a:sym typeface="Proxima Nova"/>
              </a:rPr>
              <a:t>Consume and share data from our applications over the Internet using APIs</a:t>
            </a:r>
            <a:endParaRPr sz="1200">
              <a:solidFill>
                <a:srgbClr val="434343"/>
              </a:solidFill>
              <a:latin typeface="Proxima Nova"/>
              <a:ea typeface="Proxima Nova"/>
              <a:cs typeface="Proxima Nova"/>
              <a:sym typeface="Proxima Nova"/>
            </a:endParaRPr>
          </a:p>
          <a:p>
            <a:pPr indent="0" lvl="0" marL="0" marR="0" rtl="0" algn="l">
              <a:spcBef>
                <a:spcPts val="1000"/>
              </a:spcBef>
              <a:spcAft>
                <a:spcPts val="1000"/>
              </a:spcAft>
              <a:buNone/>
            </a:pPr>
            <a:r>
              <a:t/>
            </a:r>
            <a:endParaRPr sz="1200">
              <a:solidFill>
                <a:srgbClr val="434343"/>
              </a:solidFill>
              <a:latin typeface="Proxima Nova"/>
              <a:ea typeface="Proxima Nova"/>
              <a:cs typeface="Proxima Nova"/>
              <a:sym typeface="Proxima Nova"/>
            </a:endParaRPr>
          </a:p>
        </p:txBody>
      </p:sp>
      <p:sp>
        <p:nvSpPr>
          <p:cNvPr id="73" name="Google Shape;73;p16"/>
          <p:cNvSpPr txBox="1"/>
          <p:nvPr/>
        </p:nvSpPr>
        <p:spPr>
          <a:xfrm>
            <a:off x="6179950" y="3299475"/>
            <a:ext cx="2927400" cy="1187700"/>
          </a:xfrm>
          <a:prstGeom prst="rect">
            <a:avLst/>
          </a:prstGeom>
          <a:noFill/>
          <a:ln>
            <a:noFill/>
          </a:ln>
        </p:spPr>
        <p:txBody>
          <a:bodyPr anchorCtr="0" anchor="t" bIns="68575" lIns="68575" spcFirstLastPara="1" rIns="68575" wrap="square" tIns="68575">
            <a:noAutofit/>
          </a:bodyPr>
          <a:lstStyle/>
          <a:p>
            <a:pPr indent="-241300" lvl="0" marL="342900" marR="0" rtl="0" algn="l">
              <a:spcBef>
                <a:spcPts val="0"/>
              </a:spcBef>
              <a:spcAft>
                <a:spcPts val="0"/>
              </a:spcAft>
              <a:buClr>
                <a:srgbClr val="434343"/>
              </a:buClr>
              <a:buSzPts val="1200"/>
              <a:buFont typeface="Proxima Nova"/>
              <a:buChar char="●"/>
            </a:pPr>
            <a:r>
              <a:rPr lang="en" sz="1200">
                <a:solidFill>
                  <a:srgbClr val="434343"/>
                </a:solidFill>
                <a:latin typeface="Proxima Nova"/>
                <a:ea typeface="Proxima Nova"/>
                <a:cs typeface="Proxima Nova"/>
                <a:sym typeface="Proxima Nova"/>
              </a:rPr>
              <a:t>Develop web application interfaces using HTML, CSS, and JavaScript</a:t>
            </a:r>
            <a:endParaRPr sz="1200">
              <a:solidFill>
                <a:srgbClr val="434343"/>
              </a:solidFill>
              <a:latin typeface="Proxima Nova"/>
              <a:ea typeface="Proxima Nova"/>
              <a:cs typeface="Proxima Nova"/>
              <a:sym typeface="Proxima Nova"/>
            </a:endParaRPr>
          </a:p>
          <a:p>
            <a:pPr indent="-241300" lvl="0" marL="342900" marR="0" rtl="0" algn="l">
              <a:spcBef>
                <a:spcPts val="1000"/>
              </a:spcBef>
              <a:spcAft>
                <a:spcPts val="1000"/>
              </a:spcAft>
              <a:buClr>
                <a:srgbClr val="434343"/>
              </a:buClr>
              <a:buSzPts val="1200"/>
              <a:buFont typeface="Proxima Nova"/>
              <a:buChar char="●"/>
            </a:pPr>
            <a:r>
              <a:rPr lang="en" sz="1200">
                <a:solidFill>
                  <a:srgbClr val="434343"/>
                </a:solidFill>
                <a:latin typeface="Proxima Nova"/>
                <a:ea typeface="Proxima Nova"/>
                <a:cs typeface="Proxima Nova"/>
                <a:sym typeface="Proxima Nova"/>
              </a:rPr>
              <a:t>Learn how create web components using the Vue.JS JavaScript framework</a:t>
            </a:r>
            <a:endParaRPr sz="1200">
              <a:solidFill>
                <a:srgbClr val="434343"/>
              </a:solidFill>
              <a:latin typeface="Proxima Nova"/>
              <a:ea typeface="Proxima Nova"/>
              <a:cs typeface="Proxima Nova"/>
              <a:sym typeface="Proxima Nova"/>
            </a:endParaRPr>
          </a:p>
        </p:txBody>
      </p:sp>
      <p:sp>
        <p:nvSpPr>
          <p:cNvPr id="74" name="Google Shape;74;p16"/>
          <p:cNvSpPr txBox="1"/>
          <p:nvPr/>
        </p:nvSpPr>
        <p:spPr>
          <a:xfrm>
            <a:off x="3488797" y="1980063"/>
            <a:ext cx="2223300" cy="3216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i="1" lang="en" sz="1500">
                <a:solidFill>
                  <a:srgbClr val="00ADEE"/>
                </a:solidFill>
                <a:latin typeface="Proxima Nova"/>
                <a:ea typeface="Proxima Nova"/>
                <a:cs typeface="Proxima Nova"/>
                <a:sym typeface="Proxima Nova"/>
              </a:rPr>
              <a:t>databases and APIs</a:t>
            </a:r>
            <a:endParaRPr i="1" sz="1500">
              <a:solidFill>
                <a:srgbClr val="00ADEE"/>
              </a:solidFill>
              <a:latin typeface="Proxima Nova"/>
              <a:ea typeface="Proxima Nova"/>
              <a:cs typeface="Proxima Nova"/>
              <a:sym typeface="Proxima Nova"/>
            </a:endParaRPr>
          </a:p>
        </p:txBody>
      </p:sp>
      <p:sp>
        <p:nvSpPr>
          <p:cNvPr id="75" name="Google Shape;75;p16"/>
          <p:cNvSpPr txBox="1"/>
          <p:nvPr/>
        </p:nvSpPr>
        <p:spPr>
          <a:xfrm>
            <a:off x="6414588" y="2040525"/>
            <a:ext cx="2364600" cy="5472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i="1" lang="en" sz="1500">
                <a:solidFill>
                  <a:srgbClr val="00ADEE"/>
                </a:solidFill>
                <a:latin typeface="Proxima Nova"/>
                <a:ea typeface="Proxima Nova"/>
                <a:cs typeface="Proxima Nova"/>
                <a:sym typeface="Proxima Nova"/>
              </a:rPr>
              <a:t>front-end programming</a:t>
            </a:r>
            <a:endParaRPr i="1" sz="1500">
              <a:solidFill>
                <a:srgbClr val="00ADEE"/>
              </a:solidFill>
              <a:latin typeface="Proxima Nova"/>
              <a:ea typeface="Proxima Nova"/>
              <a:cs typeface="Proxima Nova"/>
              <a:sym typeface="Proxima Nova"/>
            </a:endParaRPr>
          </a:p>
        </p:txBody>
      </p:sp>
      <p:grpSp>
        <p:nvGrpSpPr>
          <p:cNvPr id="76" name="Google Shape;76;p16"/>
          <p:cNvGrpSpPr/>
          <p:nvPr/>
        </p:nvGrpSpPr>
        <p:grpSpPr>
          <a:xfrm>
            <a:off x="330138" y="1628200"/>
            <a:ext cx="2598900" cy="697200"/>
            <a:chOff x="105850" y="1232325"/>
            <a:chExt cx="2598900" cy="697200"/>
          </a:xfrm>
        </p:grpSpPr>
        <p:sp>
          <p:nvSpPr>
            <p:cNvPr id="77" name="Google Shape;77;p16"/>
            <p:cNvSpPr txBox="1"/>
            <p:nvPr/>
          </p:nvSpPr>
          <p:spPr>
            <a:xfrm>
              <a:off x="105850" y="1578825"/>
              <a:ext cx="2598900" cy="3507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i="1" lang="en" sz="1500">
                  <a:solidFill>
                    <a:srgbClr val="00ADEE"/>
                  </a:solidFill>
                  <a:latin typeface="Proxima Nova"/>
                  <a:ea typeface="Proxima Nova"/>
                  <a:cs typeface="Proxima Nova"/>
                  <a:sym typeface="Proxima Nova"/>
                </a:rPr>
                <a:t>programming fundamentals</a:t>
              </a:r>
              <a:endParaRPr i="1" sz="1500">
                <a:solidFill>
                  <a:srgbClr val="00ADEE"/>
                </a:solidFill>
                <a:latin typeface="Proxima Nova"/>
                <a:ea typeface="Proxima Nova"/>
                <a:cs typeface="Proxima Nova"/>
                <a:sym typeface="Proxima Nova"/>
              </a:endParaRPr>
            </a:p>
          </p:txBody>
        </p:sp>
        <p:sp>
          <p:nvSpPr>
            <p:cNvPr id="78" name="Google Shape;78;p16"/>
            <p:cNvSpPr txBox="1"/>
            <p:nvPr/>
          </p:nvSpPr>
          <p:spPr>
            <a:xfrm>
              <a:off x="502600" y="1232325"/>
              <a:ext cx="1805400" cy="4566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2300">
                  <a:solidFill>
                    <a:srgbClr val="434343"/>
                  </a:solidFill>
                  <a:latin typeface="Proxima Nova"/>
                  <a:ea typeface="Proxima Nova"/>
                  <a:cs typeface="Proxima Nova"/>
                  <a:sym typeface="Proxima Nova"/>
                </a:rPr>
                <a:t>WEEKS 1-4</a:t>
              </a:r>
              <a:endParaRPr b="1" sz="2300">
                <a:solidFill>
                  <a:srgbClr val="434343"/>
                </a:solidFill>
                <a:latin typeface="Proxima Nova"/>
                <a:ea typeface="Proxima Nova"/>
                <a:cs typeface="Proxima Nova"/>
                <a:sym typeface="Proxima Nova"/>
              </a:endParaRPr>
            </a:p>
          </p:txBody>
        </p:sp>
      </p:grpSp>
      <p:sp>
        <p:nvSpPr>
          <p:cNvPr id="79" name="Google Shape;79;p16"/>
          <p:cNvSpPr txBox="1"/>
          <p:nvPr/>
        </p:nvSpPr>
        <p:spPr>
          <a:xfrm>
            <a:off x="3697737" y="1651938"/>
            <a:ext cx="1805400" cy="4566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2300">
                <a:solidFill>
                  <a:srgbClr val="434343"/>
                </a:solidFill>
                <a:latin typeface="Proxima Nova"/>
                <a:ea typeface="Proxima Nova"/>
                <a:cs typeface="Proxima Nova"/>
                <a:sym typeface="Proxima Nova"/>
              </a:rPr>
              <a:t>WEEKS 5-8</a:t>
            </a:r>
            <a:endParaRPr b="1" sz="2300">
              <a:solidFill>
                <a:srgbClr val="434343"/>
              </a:solidFill>
              <a:latin typeface="Proxima Nova"/>
              <a:ea typeface="Proxima Nova"/>
              <a:cs typeface="Proxima Nova"/>
              <a:sym typeface="Proxima Nova"/>
            </a:endParaRPr>
          </a:p>
        </p:txBody>
      </p:sp>
      <p:sp>
        <p:nvSpPr>
          <p:cNvPr id="80" name="Google Shape;80;p16"/>
          <p:cNvSpPr txBox="1"/>
          <p:nvPr/>
        </p:nvSpPr>
        <p:spPr>
          <a:xfrm>
            <a:off x="6694188" y="1694025"/>
            <a:ext cx="1805400" cy="4566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2300">
                <a:solidFill>
                  <a:srgbClr val="434343"/>
                </a:solidFill>
                <a:latin typeface="Proxima Nova"/>
                <a:ea typeface="Proxima Nova"/>
                <a:cs typeface="Proxima Nova"/>
                <a:sym typeface="Proxima Nova"/>
              </a:rPr>
              <a:t>WEEKS 9-12</a:t>
            </a:r>
            <a:endParaRPr b="1" sz="2300">
              <a:solidFill>
                <a:srgbClr val="434343"/>
              </a:solidFill>
              <a:latin typeface="Proxima Nova"/>
              <a:ea typeface="Proxima Nova"/>
              <a:cs typeface="Proxima Nova"/>
              <a:sym typeface="Proxima Nova"/>
            </a:endParaRPr>
          </a:p>
        </p:txBody>
      </p:sp>
      <p:pic>
        <p:nvPicPr>
          <p:cNvPr id="81" name="Google Shape;81;p16"/>
          <p:cNvPicPr preferRelativeResize="0"/>
          <p:nvPr/>
        </p:nvPicPr>
        <p:blipFill rotWithShape="1">
          <a:blip r:embed="rId3">
            <a:alphaModFix/>
          </a:blip>
          <a:srcRect b="0" l="0" r="0" t="13352"/>
          <a:stretch/>
        </p:blipFill>
        <p:spPr>
          <a:xfrm>
            <a:off x="1201425" y="2388313"/>
            <a:ext cx="670350" cy="673475"/>
          </a:xfrm>
          <a:prstGeom prst="rect">
            <a:avLst/>
          </a:prstGeom>
          <a:noFill/>
          <a:ln>
            <a:noFill/>
          </a:ln>
        </p:spPr>
      </p:pic>
      <p:grpSp>
        <p:nvGrpSpPr>
          <p:cNvPr id="82" name="Google Shape;82;p16"/>
          <p:cNvGrpSpPr/>
          <p:nvPr/>
        </p:nvGrpSpPr>
        <p:grpSpPr>
          <a:xfrm>
            <a:off x="6506006" y="2410976"/>
            <a:ext cx="2181763" cy="628151"/>
            <a:chOff x="6596650" y="2182376"/>
            <a:chExt cx="2181763" cy="628151"/>
          </a:xfrm>
        </p:grpSpPr>
        <p:pic>
          <p:nvPicPr>
            <p:cNvPr id="83" name="Google Shape;83;p16"/>
            <p:cNvPicPr preferRelativeResize="0"/>
            <p:nvPr/>
          </p:nvPicPr>
          <p:blipFill rotWithShape="1">
            <a:blip r:embed="rId4">
              <a:alphaModFix/>
            </a:blip>
            <a:srcRect b="0" l="0" r="0" t="12793"/>
            <a:stretch/>
          </p:blipFill>
          <p:spPr>
            <a:xfrm>
              <a:off x="8150263" y="2182376"/>
              <a:ext cx="628150" cy="628150"/>
            </a:xfrm>
            <a:prstGeom prst="rect">
              <a:avLst/>
            </a:prstGeom>
            <a:noFill/>
            <a:ln>
              <a:noFill/>
            </a:ln>
          </p:spPr>
        </p:pic>
        <p:pic>
          <p:nvPicPr>
            <p:cNvPr id="84" name="Google Shape;84;p16"/>
            <p:cNvPicPr preferRelativeResize="0"/>
            <p:nvPr/>
          </p:nvPicPr>
          <p:blipFill rotWithShape="1">
            <a:blip r:embed="rId5">
              <a:alphaModFix/>
            </a:blip>
            <a:srcRect b="0" l="0" r="0" t="13547"/>
            <a:stretch/>
          </p:blipFill>
          <p:spPr>
            <a:xfrm>
              <a:off x="6596650" y="2182376"/>
              <a:ext cx="446900" cy="628151"/>
            </a:xfrm>
            <a:prstGeom prst="rect">
              <a:avLst/>
            </a:prstGeom>
            <a:noFill/>
            <a:ln>
              <a:noFill/>
            </a:ln>
          </p:spPr>
        </p:pic>
        <p:pic>
          <p:nvPicPr>
            <p:cNvPr id="85" name="Google Shape;85;p16"/>
            <p:cNvPicPr preferRelativeResize="0"/>
            <p:nvPr/>
          </p:nvPicPr>
          <p:blipFill rotWithShape="1">
            <a:blip r:embed="rId6">
              <a:alphaModFix/>
            </a:blip>
            <a:srcRect b="0" l="0" r="0" t="13171"/>
            <a:stretch/>
          </p:blipFill>
          <p:spPr>
            <a:xfrm>
              <a:off x="7373456" y="2182376"/>
              <a:ext cx="446900" cy="628150"/>
            </a:xfrm>
            <a:prstGeom prst="rect">
              <a:avLst/>
            </a:prstGeom>
            <a:noFill/>
            <a:ln>
              <a:noFill/>
            </a:ln>
          </p:spPr>
        </p:pic>
      </p:grpSp>
      <p:grpSp>
        <p:nvGrpSpPr>
          <p:cNvPr id="86" name="Google Shape;86;p16"/>
          <p:cNvGrpSpPr/>
          <p:nvPr/>
        </p:nvGrpSpPr>
        <p:grpSpPr>
          <a:xfrm>
            <a:off x="3428706" y="2388313"/>
            <a:ext cx="2300837" cy="673475"/>
            <a:chOff x="3428706" y="2159713"/>
            <a:chExt cx="2300837" cy="673475"/>
          </a:xfrm>
        </p:grpSpPr>
        <p:pic>
          <p:nvPicPr>
            <p:cNvPr id="87" name="Google Shape;87;p16"/>
            <p:cNvPicPr preferRelativeResize="0"/>
            <p:nvPr/>
          </p:nvPicPr>
          <p:blipFill rotWithShape="1">
            <a:blip r:embed="rId7">
              <a:alphaModFix/>
            </a:blip>
            <a:srcRect b="0" l="0" r="0" t="12785"/>
            <a:stretch/>
          </p:blipFill>
          <p:spPr>
            <a:xfrm>
              <a:off x="3428706" y="2159713"/>
              <a:ext cx="583650" cy="673475"/>
            </a:xfrm>
            <a:prstGeom prst="rect">
              <a:avLst/>
            </a:prstGeom>
            <a:noFill/>
            <a:ln>
              <a:noFill/>
            </a:ln>
          </p:spPr>
        </p:pic>
        <p:pic>
          <p:nvPicPr>
            <p:cNvPr id="88" name="Google Shape;88;p16"/>
            <p:cNvPicPr preferRelativeResize="0"/>
            <p:nvPr/>
          </p:nvPicPr>
          <p:blipFill>
            <a:blip r:embed="rId8">
              <a:alphaModFix/>
            </a:blip>
            <a:stretch>
              <a:fillRect/>
            </a:stretch>
          </p:blipFill>
          <p:spPr>
            <a:xfrm>
              <a:off x="5188550" y="2256524"/>
              <a:ext cx="540994" cy="479852"/>
            </a:xfrm>
            <a:prstGeom prst="rect">
              <a:avLst/>
            </a:prstGeom>
            <a:noFill/>
            <a:ln>
              <a:noFill/>
            </a:ln>
          </p:spPr>
        </p:pic>
        <p:pic>
          <p:nvPicPr>
            <p:cNvPr id="89" name="Google Shape;89;p16"/>
            <p:cNvPicPr preferRelativeResize="0"/>
            <p:nvPr/>
          </p:nvPicPr>
          <p:blipFill>
            <a:blip r:embed="rId9">
              <a:alphaModFix/>
            </a:blip>
            <a:stretch>
              <a:fillRect/>
            </a:stretch>
          </p:blipFill>
          <p:spPr>
            <a:xfrm>
              <a:off x="4259363" y="2256526"/>
              <a:ext cx="682156" cy="479850"/>
            </a:xfrm>
            <a:prstGeom prst="rect">
              <a:avLst/>
            </a:prstGeom>
            <a:noFill/>
            <a:ln>
              <a:noFill/>
            </a:ln>
          </p:spPr>
        </p:pic>
      </p:grpSp>
      <p:sp>
        <p:nvSpPr>
          <p:cNvPr id="90" name="Google Shape;90;p16"/>
          <p:cNvSpPr txBox="1"/>
          <p:nvPr/>
        </p:nvSpPr>
        <p:spPr>
          <a:xfrm>
            <a:off x="248600" y="29582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Program Overview</a:t>
            </a:r>
            <a:endParaRPr sz="3600">
              <a:solidFill>
                <a:srgbClr val="43434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0" y="0"/>
            <a:ext cx="9143997" cy="51434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Kept in the CBUS Campus Calendar.  </a:t>
            </a:r>
            <a:endParaRPr sz="1800">
              <a:solidFill>
                <a:srgbClr val="595959"/>
              </a:solidFill>
            </a:endParaRPr>
          </a:p>
          <a:p>
            <a:pPr indent="0" lvl="0" marL="0" rtl="0" algn="l">
              <a:lnSpc>
                <a:spcPct val="115000"/>
              </a:lnSpc>
              <a:spcBef>
                <a:spcPts val="1600"/>
              </a:spcBef>
              <a:spcAft>
                <a:spcPts val="0"/>
              </a:spcAft>
              <a:buNone/>
            </a:pPr>
            <a:r>
              <a:rPr lang="en" sz="1800">
                <a:solidFill>
                  <a:srgbClr val="595959"/>
                </a:solidFill>
              </a:rPr>
              <a:t>Each days entry has details, extra links, and other information about the day in the Calendar Entry details. </a:t>
            </a:r>
            <a:endParaRPr sz="1800">
              <a:solidFill>
                <a:srgbClr val="595959"/>
              </a:solidFill>
            </a:endParaRPr>
          </a:p>
          <a:p>
            <a:pPr indent="0" lvl="0" marL="0" rtl="0" algn="l">
              <a:lnSpc>
                <a:spcPct val="115000"/>
              </a:lnSpc>
              <a:spcBef>
                <a:spcPts val="1600"/>
              </a:spcBef>
              <a:spcAft>
                <a:spcPts val="0"/>
              </a:spcAft>
              <a:buNone/>
            </a:pPr>
            <a:r>
              <a:rPr lang="en" sz="1800">
                <a:solidFill>
                  <a:srgbClr val="595959"/>
                </a:solidFill>
              </a:rPr>
              <a:t>Each day indicates whether there are individual and/or pair exercises.</a:t>
            </a:r>
            <a:endParaRPr sz="1800">
              <a:solidFill>
                <a:srgbClr val="595959"/>
              </a:solidFill>
            </a:endParaRPr>
          </a:p>
          <a:p>
            <a:pPr indent="0" lvl="0" marL="0" rtl="0" algn="l">
              <a:lnSpc>
                <a:spcPct val="115000"/>
              </a:lnSpc>
              <a:spcBef>
                <a:spcPts val="1600"/>
              </a:spcBef>
              <a:spcAft>
                <a:spcPts val="1600"/>
              </a:spcAft>
              <a:buNone/>
            </a:pPr>
            <a:r>
              <a:t/>
            </a:r>
            <a:endParaRPr sz="1800">
              <a:solidFill>
                <a:srgbClr val="595959"/>
              </a:solidFill>
              <a:highlight>
                <a:srgbClr val="FF0000"/>
              </a:highlight>
            </a:endParaRPr>
          </a:p>
        </p:txBody>
      </p:sp>
      <p:sp>
        <p:nvSpPr>
          <p:cNvPr id="101" name="Google Shape;101;p18"/>
          <p:cNvSpPr txBox="1"/>
          <p:nvPr/>
        </p:nvSpPr>
        <p:spPr>
          <a:xfrm>
            <a:off x="248600" y="29582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Syllabus</a:t>
            </a:r>
            <a:endParaRPr sz="3600">
              <a:solidFill>
                <a:srgbClr val="43434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body"/>
          </p:nvPr>
        </p:nvSpPr>
        <p:spPr>
          <a:xfrm>
            <a:off x="311700" y="1102650"/>
            <a:ext cx="8520600" cy="25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Be in the classroom by 9am each morning with Video on.</a:t>
            </a:r>
            <a:endParaRPr/>
          </a:p>
          <a:p>
            <a:pPr indent="-342900" lvl="0" marL="457200" rtl="0" algn="l">
              <a:spcBef>
                <a:spcPts val="0"/>
              </a:spcBef>
              <a:spcAft>
                <a:spcPts val="0"/>
              </a:spcAft>
              <a:buSzPts val="1800"/>
              <a:buAutoNum type="arabicPeriod"/>
            </a:pPr>
            <a:r>
              <a:rPr lang="en"/>
              <a:t>Daily Pulse Survey</a:t>
            </a:r>
            <a:endParaRPr/>
          </a:p>
          <a:p>
            <a:pPr indent="-317500" lvl="1" marL="914400" rtl="0" algn="l">
              <a:spcBef>
                <a:spcPts val="0"/>
              </a:spcBef>
              <a:spcAft>
                <a:spcPts val="0"/>
              </a:spcAft>
              <a:buSzPts val="1400"/>
              <a:buAutoNum type="alphaLcPeriod"/>
            </a:pPr>
            <a:r>
              <a:rPr lang="en"/>
              <a:t>Required</a:t>
            </a:r>
            <a:endParaRPr/>
          </a:p>
          <a:p>
            <a:pPr indent="-317500" lvl="1" marL="914400" rtl="0" algn="l">
              <a:spcBef>
                <a:spcPts val="0"/>
              </a:spcBef>
              <a:spcAft>
                <a:spcPts val="0"/>
              </a:spcAft>
              <a:buSzPts val="1400"/>
              <a:buAutoNum type="alphaLcPeriod"/>
            </a:pPr>
            <a:r>
              <a:rPr lang="en"/>
              <a:t>Be honest - I review these daily and try to react to what the class needs, which may include reviewing material, adapting style, or changing the speed of presentation.  </a:t>
            </a:r>
            <a:endParaRPr/>
          </a:p>
          <a:p>
            <a:pPr indent="-342900" lvl="0" marL="457200" rtl="0" algn="l">
              <a:spcBef>
                <a:spcPts val="0"/>
              </a:spcBef>
              <a:spcAft>
                <a:spcPts val="0"/>
              </a:spcAft>
              <a:buSzPts val="1800"/>
              <a:buAutoNum type="arabicPeriod"/>
            </a:pPr>
            <a:r>
              <a:rPr lang="en"/>
              <a:t>Quiz </a:t>
            </a:r>
            <a:endParaRPr/>
          </a:p>
          <a:p>
            <a:pPr indent="-342900" lvl="0" marL="457200" rtl="0" algn="l">
              <a:spcBef>
                <a:spcPts val="0"/>
              </a:spcBef>
              <a:spcAft>
                <a:spcPts val="0"/>
              </a:spcAft>
              <a:buSzPts val="1800"/>
              <a:buAutoNum type="arabicPeriod"/>
            </a:pPr>
            <a:r>
              <a:rPr lang="en"/>
              <a:t>Lecture </a:t>
            </a:r>
            <a:endParaRPr/>
          </a:p>
          <a:p>
            <a:pPr indent="-317500" lvl="1" marL="914400" rtl="0" algn="l">
              <a:spcBef>
                <a:spcPts val="0"/>
              </a:spcBef>
              <a:spcAft>
                <a:spcPts val="0"/>
              </a:spcAft>
              <a:buSzPts val="1400"/>
              <a:buAutoNum type="alphaLcPeriod"/>
            </a:pPr>
            <a:r>
              <a:rPr lang="en"/>
              <a:t>Goes until the material is finished.  Usually wraps up between 12 and 1, but not always!</a:t>
            </a:r>
            <a:endParaRPr/>
          </a:p>
          <a:p>
            <a:pPr indent="-342900" lvl="0" marL="457200" rtl="0" algn="l">
              <a:spcBef>
                <a:spcPts val="0"/>
              </a:spcBef>
              <a:spcAft>
                <a:spcPts val="0"/>
              </a:spcAft>
              <a:buSzPts val="1800"/>
              <a:buAutoNum type="arabicPeriod"/>
            </a:pPr>
            <a:r>
              <a:rPr lang="en"/>
              <a:t>Announcements</a:t>
            </a:r>
            <a:endParaRPr/>
          </a:p>
        </p:txBody>
      </p:sp>
      <p:sp>
        <p:nvSpPr>
          <p:cNvPr id="107" name="Google Shape;107;p19"/>
          <p:cNvSpPr txBox="1"/>
          <p:nvPr/>
        </p:nvSpPr>
        <p:spPr>
          <a:xfrm>
            <a:off x="1105300" y="3857025"/>
            <a:ext cx="6693000" cy="10755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 will sometimes call on you for answers during class.  I know that is uncomfortable for many people.   </a:t>
            </a:r>
            <a:r>
              <a:rPr i="1" lang="en"/>
              <a:t> </a:t>
            </a:r>
            <a:r>
              <a:rPr lang="en"/>
              <a:t>When you are called on..</a:t>
            </a:r>
            <a:r>
              <a:rPr i="1" lang="en"/>
              <a:t> it is OK to not know.  It is OK to have an opinion.  It is OK to wrong.  It is OK to ask another student in the class for help.   </a:t>
            </a:r>
            <a:endParaRPr i="1"/>
          </a:p>
        </p:txBody>
      </p:sp>
      <p:sp>
        <p:nvSpPr>
          <p:cNvPr id="108" name="Google Shape;108;p19"/>
          <p:cNvSpPr txBox="1"/>
          <p:nvPr/>
        </p:nvSpPr>
        <p:spPr>
          <a:xfrm>
            <a:off x="248600" y="29582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Lecture Structure</a:t>
            </a:r>
            <a:endParaRPr sz="3600">
              <a:solidFill>
                <a:srgbClr val="43434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1700" y="923575"/>
            <a:ext cx="8520600" cy="402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Be on time</a:t>
            </a:r>
            <a:r>
              <a:rPr lang="en"/>
              <a:t> </a:t>
            </a:r>
            <a:endParaRPr/>
          </a:p>
          <a:p>
            <a:pPr indent="-330200" lvl="0" marL="457200" rtl="0" algn="l">
              <a:spcBef>
                <a:spcPts val="0"/>
              </a:spcBef>
              <a:spcAft>
                <a:spcPts val="0"/>
              </a:spcAft>
              <a:buSzPts val="1600"/>
              <a:buAutoNum type="arabicPeriod"/>
            </a:pPr>
            <a:r>
              <a:rPr lang="en" sz="1600"/>
              <a:t>Video on is required.  </a:t>
            </a:r>
            <a:endParaRPr sz="1600"/>
          </a:p>
          <a:p>
            <a:pPr indent="-317500" lvl="1" marL="914400" rtl="0" algn="l">
              <a:spcBef>
                <a:spcPts val="0"/>
              </a:spcBef>
              <a:spcAft>
                <a:spcPts val="0"/>
              </a:spcAft>
              <a:buSzPts val="1400"/>
              <a:buAutoNum type="alphaLcPeriod"/>
            </a:pPr>
            <a:r>
              <a:rPr lang="en"/>
              <a:t>Turning your video off will be considered you leaving the room and will count as absent time.</a:t>
            </a:r>
            <a:endParaRPr/>
          </a:p>
          <a:p>
            <a:pPr indent="-330200" lvl="0" marL="457200" rtl="0" algn="l">
              <a:spcBef>
                <a:spcPts val="0"/>
              </a:spcBef>
              <a:spcAft>
                <a:spcPts val="0"/>
              </a:spcAft>
              <a:buSzPts val="1600"/>
              <a:buAutoNum type="arabicPeriod"/>
            </a:pPr>
            <a:r>
              <a:rPr lang="en" sz="1600"/>
              <a:t>Communicate</a:t>
            </a:r>
            <a:endParaRPr sz="1600"/>
          </a:p>
          <a:p>
            <a:pPr indent="-317500" lvl="1" marL="914400" rtl="0" algn="l">
              <a:spcBef>
                <a:spcPts val="0"/>
              </a:spcBef>
              <a:spcAft>
                <a:spcPts val="0"/>
              </a:spcAft>
              <a:buSzPts val="1400"/>
              <a:buAutoNum type="alphaLcPeriod"/>
            </a:pPr>
            <a:r>
              <a:rPr lang="en"/>
              <a:t>If you are going to miss lecture, be late, need to step out, or leave early </a:t>
            </a:r>
            <a:r>
              <a:rPr i="1" lang="en"/>
              <a:t>you must</a:t>
            </a:r>
            <a:r>
              <a:rPr lang="en"/>
              <a:t> message me and/or Rachelle on Slack as soon as possible.</a:t>
            </a:r>
            <a:endParaRPr/>
          </a:p>
          <a:p>
            <a:pPr indent="-330200" lvl="0" marL="457200" rtl="0" algn="l">
              <a:spcBef>
                <a:spcPts val="0"/>
              </a:spcBef>
              <a:spcAft>
                <a:spcPts val="0"/>
              </a:spcAft>
              <a:buSzPts val="1600"/>
              <a:buAutoNum type="arabicPeriod"/>
            </a:pPr>
            <a:r>
              <a:rPr lang="en" sz="1600"/>
              <a:t>Interact! </a:t>
            </a:r>
            <a:endParaRPr sz="1600"/>
          </a:p>
          <a:p>
            <a:pPr indent="-317500" lvl="1" marL="914400" rtl="0" algn="l">
              <a:spcBef>
                <a:spcPts val="0"/>
              </a:spcBef>
              <a:spcAft>
                <a:spcPts val="0"/>
              </a:spcAft>
              <a:buSzPts val="1400"/>
              <a:buAutoNum type="alphaLcPeriod"/>
            </a:pPr>
            <a:r>
              <a:rPr lang="en"/>
              <a:t>Unmute yourself and just say “I have a question” or “I need some help”</a:t>
            </a:r>
            <a:endParaRPr/>
          </a:p>
          <a:p>
            <a:pPr indent="-317500" lvl="1" marL="914400" rtl="0" algn="l">
              <a:spcBef>
                <a:spcPts val="0"/>
              </a:spcBef>
              <a:spcAft>
                <a:spcPts val="0"/>
              </a:spcAft>
              <a:buSzPts val="1400"/>
              <a:buAutoNum type="alphaLcPeriod"/>
            </a:pPr>
            <a:r>
              <a:rPr lang="en"/>
              <a:t>Put it in Chat</a:t>
            </a:r>
            <a:endParaRPr/>
          </a:p>
          <a:p>
            <a:pPr indent="-317500" lvl="1" marL="914400" rtl="0" algn="l">
              <a:spcBef>
                <a:spcPts val="0"/>
              </a:spcBef>
              <a:spcAft>
                <a:spcPts val="0"/>
              </a:spcAft>
              <a:buSzPts val="1400"/>
              <a:buAutoNum type="alphaLcPeriod"/>
            </a:pPr>
            <a:r>
              <a:rPr lang="en"/>
              <a:t>Don’t be afraid to speak up!</a:t>
            </a:r>
            <a:endParaRPr/>
          </a:p>
          <a:p>
            <a:pPr indent="-317500" lvl="1" marL="914400" rtl="0" algn="l">
              <a:spcBef>
                <a:spcPts val="0"/>
              </a:spcBef>
              <a:spcAft>
                <a:spcPts val="0"/>
              </a:spcAft>
              <a:buSzPts val="1400"/>
              <a:buAutoNum type="alphaLcPeriod"/>
            </a:pPr>
            <a:r>
              <a:rPr lang="en"/>
              <a:t>Message Rachelle.  	</a:t>
            </a:r>
            <a:endParaRPr/>
          </a:p>
          <a:p>
            <a:pPr indent="-330200" lvl="0" marL="457200" rtl="0" algn="l">
              <a:spcBef>
                <a:spcPts val="0"/>
              </a:spcBef>
              <a:spcAft>
                <a:spcPts val="0"/>
              </a:spcAft>
              <a:buSzPts val="1600"/>
              <a:buAutoNum type="arabicPeriod"/>
            </a:pPr>
            <a:r>
              <a:rPr lang="en" sz="1600"/>
              <a:t>Give the material your full attention.  </a:t>
            </a:r>
            <a:endParaRPr sz="1600"/>
          </a:p>
          <a:p>
            <a:pPr indent="-317500" lvl="1" marL="914400" rtl="0" algn="l">
              <a:spcBef>
                <a:spcPts val="0"/>
              </a:spcBef>
              <a:spcAft>
                <a:spcPts val="0"/>
              </a:spcAft>
              <a:buSzPts val="1400"/>
              <a:buAutoNum type="alphaLcPeriod"/>
            </a:pPr>
            <a:r>
              <a:rPr lang="en"/>
              <a:t>While lectures are recorded you can’t rely on them.  Sometimes available in an hour, sometimes a day or two, and sometimes things go wrong with the recording.</a:t>
            </a:r>
            <a:endParaRPr/>
          </a:p>
          <a:p>
            <a:pPr indent="-330200" lvl="0" marL="457200" rtl="0" algn="l">
              <a:spcBef>
                <a:spcPts val="0"/>
              </a:spcBef>
              <a:spcAft>
                <a:spcPts val="0"/>
              </a:spcAft>
              <a:buSzPts val="1600"/>
              <a:buAutoNum type="arabicPeriod"/>
            </a:pPr>
            <a:r>
              <a:rPr lang="en" sz="1600"/>
              <a:t>Be prepared to not always “get it” right away, and understand that is normal and OK. </a:t>
            </a:r>
            <a:endParaRPr sz="1600"/>
          </a:p>
          <a:p>
            <a:pPr indent="0" lvl="0" marL="0" rtl="0" algn="l">
              <a:spcBef>
                <a:spcPts val="1600"/>
              </a:spcBef>
              <a:spcAft>
                <a:spcPts val="1600"/>
              </a:spcAft>
              <a:buNone/>
            </a:pPr>
            <a:r>
              <a:t/>
            </a:r>
            <a:endParaRPr sz="1600">
              <a:solidFill>
                <a:srgbClr val="000000"/>
              </a:solidFill>
              <a:highlight>
                <a:srgbClr val="FF0000"/>
              </a:highlight>
            </a:endParaRPr>
          </a:p>
        </p:txBody>
      </p:sp>
      <p:sp>
        <p:nvSpPr>
          <p:cNvPr id="114" name="Google Shape;114;p20"/>
          <p:cNvSpPr txBox="1"/>
          <p:nvPr/>
        </p:nvSpPr>
        <p:spPr>
          <a:xfrm>
            <a:off x="280200" y="18617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Lecture Expectations</a:t>
            </a:r>
            <a:endParaRPr sz="3600">
              <a:solidFill>
                <a:srgbClr val="43434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You are expected to treat this like a full time job.</a:t>
            </a:r>
            <a:endParaRPr/>
          </a:p>
          <a:p>
            <a:pPr indent="-342900" lvl="0" marL="457200" rtl="0" algn="l">
              <a:spcBef>
                <a:spcPts val="0"/>
              </a:spcBef>
              <a:spcAft>
                <a:spcPts val="0"/>
              </a:spcAft>
              <a:buSzPts val="1800"/>
              <a:buAutoNum type="arabicPeriod"/>
            </a:pPr>
            <a:r>
              <a:rPr lang="en"/>
              <a:t>Working hours are Monday through Friday 9am - 5pm.  </a:t>
            </a:r>
            <a:endParaRPr/>
          </a:p>
          <a:p>
            <a:pPr indent="-317500" lvl="1" marL="914400" rtl="0" algn="l">
              <a:spcBef>
                <a:spcPts val="0"/>
              </a:spcBef>
              <a:spcAft>
                <a:spcPts val="0"/>
              </a:spcAft>
              <a:buSzPts val="1400"/>
              <a:buAutoNum type="alphaLcPeriod"/>
            </a:pPr>
            <a:r>
              <a:rPr lang="en"/>
              <a:t>You are expected to be available during that time</a:t>
            </a:r>
            <a:endParaRPr/>
          </a:p>
          <a:p>
            <a:pPr indent="-317500" lvl="1" marL="914400" rtl="0" algn="l">
              <a:spcBef>
                <a:spcPts val="0"/>
              </a:spcBef>
              <a:spcAft>
                <a:spcPts val="0"/>
              </a:spcAft>
              <a:buSzPts val="1400"/>
              <a:buAutoNum type="alphaLcPeriod"/>
            </a:pPr>
            <a:r>
              <a:rPr lang="en"/>
              <a:t>You are also expected to spend </a:t>
            </a:r>
            <a:r>
              <a:rPr lang="en"/>
              <a:t>whatever</a:t>
            </a:r>
            <a:r>
              <a:rPr lang="en"/>
              <a:t> time is needed to meet deadlines outside of working hours.</a:t>
            </a:r>
            <a:endParaRPr/>
          </a:p>
          <a:p>
            <a:pPr indent="-342900" lvl="0" marL="457200" rtl="0" algn="l">
              <a:spcBef>
                <a:spcPts val="0"/>
              </a:spcBef>
              <a:spcAft>
                <a:spcPts val="0"/>
              </a:spcAft>
              <a:buSzPts val="1800"/>
              <a:buAutoNum type="arabicPeriod"/>
            </a:pPr>
            <a:r>
              <a:rPr lang="en"/>
              <a:t>You are expected to be available to and to do work with pair partners</a:t>
            </a:r>
            <a:endParaRPr/>
          </a:p>
          <a:p>
            <a:pPr indent="-342900" lvl="0" marL="457200" rtl="0" algn="l">
              <a:spcBef>
                <a:spcPts val="0"/>
              </a:spcBef>
              <a:spcAft>
                <a:spcPts val="0"/>
              </a:spcAft>
              <a:buSzPts val="1800"/>
              <a:buAutoNum type="arabicPeriod"/>
            </a:pPr>
            <a:r>
              <a:rPr lang="en"/>
              <a:t>We don’t count the weekend in deadlines, but you are expected to keep up, and that will often include working after working hours and on weekends.  </a:t>
            </a:r>
            <a:endParaRPr/>
          </a:p>
          <a:p>
            <a:pPr indent="-317500" lvl="1" marL="914400" rtl="0" algn="l">
              <a:spcBef>
                <a:spcPts val="0"/>
              </a:spcBef>
              <a:spcAft>
                <a:spcPts val="0"/>
              </a:spcAft>
              <a:buSzPts val="1400"/>
              <a:buAutoNum type="alphaLcPeriod"/>
            </a:pPr>
            <a:r>
              <a:rPr lang="en"/>
              <a:t>Most students spend 60-80 hours per week during the program.  </a:t>
            </a:r>
            <a:endParaRPr/>
          </a:p>
          <a:p>
            <a:pPr indent="-342900" lvl="0" marL="457200" rtl="0" algn="l">
              <a:spcBef>
                <a:spcPts val="0"/>
              </a:spcBef>
              <a:spcAft>
                <a:spcPts val="0"/>
              </a:spcAft>
              <a:buSzPts val="1800"/>
              <a:buAutoNum type="arabicPeriod"/>
            </a:pPr>
            <a:r>
              <a:rPr lang="en"/>
              <a:t>You are expected to be meet daily deadlines for exercises.</a:t>
            </a:r>
            <a:endParaRPr/>
          </a:p>
        </p:txBody>
      </p:sp>
      <p:sp>
        <p:nvSpPr>
          <p:cNvPr id="120" name="Google Shape;120;p21"/>
          <p:cNvSpPr txBox="1"/>
          <p:nvPr/>
        </p:nvSpPr>
        <p:spPr>
          <a:xfrm>
            <a:off x="248600" y="295825"/>
            <a:ext cx="8583600" cy="73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solidFill>
                  <a:srgbClr val="00ADEE"/>
                </a:solidFill>
                <a:latin typeface="Comfortaa"/>
                <a:ea typeface="Comfortaa"/>
                <a:cs typeface="Comfortaa"/>
                <a:sym typeface="Comfortaa"/>
              </a:rPr>
              <a:t>|</a:t>
            </a:r>
            <a:r>
              <a:rPr lang="en" sz="3600">
                <a:solidFill>
                  <a:srgbClr val="434343"/>
                </a:solidFill>
                <a:latin typeface="Proxima Nova"/>
                <a:ea typeface="Proxima Nova"/>
                <a:cs typeface="Proxima Nova"/>
                <a:sym typeface="Proxima Nova"/>
              </a:rPr>
              <a:t> </a:t>
            </a:r>
            <a:r>
              <a:rPr lang="en" sz="3600">
                <a:solidFill>
                  <a:srgbClr val="434343"/>
                </a:solidFill>
                <a:latin typeface="Proxima Nova"/>
                <a:ea typeface="Proxima Nova"/>
                <a:cs typeface="Proxima Nova"/>
                <a:sym typeface="Proxima Nova"/>
              </a:rPr>
              <a:t>Time Expectations</a:t>
            </a:r>
            <a:endParaRPr sz="3600">
              <a:solidFill>
                <a:srgbClr val="43434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