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67E351-27A0-4BFF-981D-2BE577CB506E}">
  <a:tblStyle styleId="{5667E351-27A0-4BFF-981D-2BE577CB50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79210fa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79210fa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79210fa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79210fa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79210fa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79210fa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0325ac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325ac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0325acf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325acf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0325acf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0325acf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0325acf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0325acf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79210f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9210f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79210fa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79210fa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79210fa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9210fa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79210fa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9210fa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baf7e8d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baf7e8d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79210fa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9210fa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79210fa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9210fa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79210fa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9210fa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Tools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3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GIT</a:t>
            </a:r>
            <a:endParaRPr/>
          </a:p>
        </p:txBody>
      </p:sp>
      <p:sp>
        <p:nvSpPr>
          <p:cNvPr id="113" name="Google Shape;113;p22"/>
          <p:cNvSpPr txBox="1"/>
          <p:nvPr>
            <p:ph idx="1" type="body"/>
          </p:nvPr>
        </p:nvSpPr>
        <p:spPr>
          <a:xfrm>
            <a:off x="311700" y="863550"/>
            <a:ext cx="8520600" cy="41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Control is a system that records changes to a file or set of files over time, so previous version can be recalled.</a:t>
            </a:r>
            <a:endParaRPr/>
          </a:p>
          <a:p>
            <a:pPr indent="-342900" lvl="0" marL="457200" rtl="0" algn="l">
              <a:spcBef>
                <a:spcPts val="1600"/>
              </a:spcBef>
              <a:spcAft>
                <a:spcPts val="0"/>
              </a:spcAft>
              <a:buSzPts val="1800"/>
              <a:buAutoNum type="arabicPeriod"/>
            </a:pPr>
            <a:r>
              <a:rPr lang="en"/>
              <a:t>Teams can go back in time before a bug occured to compare to a working version</a:t>
            </a:r>
            <a:endParaRPr/>
          </a:p>
          <a:p>
            <a:pPr indent="-342900" lvl="0" marL="457200" rtl="0" algn="l">
              <a:spcBef>
                <a:spcPts val="0"/>
              </a:spcBef>
              <a:spcAft>
                <a:spcPts val="0"/>
              </a:spcAft>
              <a:buSzPts val="1800"/>
              <a:buAutoNum type="arabicPeriod"/>
            </a:pPr>
            <a:r>
              <a:rPr lang="en"/>
              <a:t>Sharing code among team members is </a:t>
            </a:r>
            <a:r>
              <a:rPr lang="en"/>
              <a:t>simpler</a:t>
            </a:r>
            <a:r>
              <a:rPr lang="en"/>
              <a:t>, when we can just share changes in the checkpoint</a:t>
            </a:r>
            <a:endParaRPr/>
          </a:p>
          <a:p>
            <a:pPr indent="-342900" lvl="0" marL="457200" rtl="0" algn="l">
              <a:spcBef>
                <a:spcPts val="0"/>
              </a:spcBef>
              <a:spcAft>
                <a:spcPts val="0"/>
              </a:spcAft>
              <a:buSzPts val="1800"/>
              <a:buAutoNum type="arabicPeriod"/>
            </a:pPr>
            <a:r>
              <a:rPr lang="en"/>
              <a:t>Team members can develop code in parallel, and then merge their code together when complete</a:t>
            </a:r>
            <a:endParaRPr/>
          </a:p>
          <a:p>
            <a:pPr indent="-342900" lvl="0" marL="457200" rtl="0" algn="l">
              <a:spcBef>
                <a:spcPts val="0"/>
              </a:spcBef>
              <a:spcAft>
                <a:spcPts val="0"/>
              </a:spcAft>
              <a:buSzPts val="1800"/>
              <a:buAutoNum type="arabicPeriod"/>
            </a:pPr>
            <a:r>
              <a:rPr lang="en"/>
              <a:t>Once you have </a:t>
            </a:r>
            <a:r>
              <a:rPr i="1" lang="en"/>
              <a:t>commited </a:t>
            </a:r>
            <a:r>
              <a:rPr lang="en"/>
              <a:t>your work to GIT.  It is very difficult to lose it, even if you make a mistake!</a:t>
            </a:r>
            <a:endParaRPr/>
          </a:p>
          <a:p>
            <a:pPr indent="-342900" lvl="0" marL="457200" rtl="0" algn="l">
              <a:spcBef>
                <a:spcPts val="0"/>
              </a:spcBef>
              <a:spcAft>
                <a:spcPts val="0"/>
              </a:spcAft>
              <a:buSzPts val="1800"/>
              <a:buAutoNum type="arabicPeriod"/>
            </a:pPr>
            <a:r>
              <a:rPr lang="en"/>
              <a:t>Let’s developers try things without the risk of losing previous work.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4385175" y="124925"/>
            <a:ext cx="4488451" cy="2524750"/>
          </a:xfrm>
          <a:prstGeom prst="rect">
            <a:avLst/>
          </a:prstGeom>
          <a:noFill/>
          <a:ln>
            <a:noFill/>
          </a:ln>
        </p:spPr>
      </p:pic>
      <p:graphicFrame>
        <p:nvGraphicFramePr>
          <p:cNvPr id="119" name="Google Shape;119;p23"/>
          <p:cNvGraphicFramePr/>
          <p:nvPr/>
        </p:nvGraphicFramePr>
        <p:xfrm>
          <a:off x="329050" y="666750"/>
          <a:ext cx="3000000" cy="3000000"/>
        </p:xfrm>
        <a:graphic>
          <a:graphicData uri="http://schemas.openxmlformats.org/drawingml/2006/table">
            <a:tbl>
              <a:tblPr>
                <a:noFill/>
                <a:tableStyleId>{5667E351-27A0-4BFF-981D-2BE577CB506E}</a:tableStyleId>
              </a:tblPr>
              <a:tblGrid>
                <a:gridCol w="841500"/>
                <a:gridCol w="3006650"/>
              </a:tblGrid>
              <a:tr h="381000">
                <a:tc>
                  <a:txBody>
                    <a:bodyPr/>
                    <a:lstStyle/>
                    <a:p>
                      <a:pPr indent="0" lvl="0" marL="0" rtl="0" algn="l">
                        <a:spcBef>
                          <a:spcPts val="0"/>
                        </a:spcBef>
                        <a:spcAft>
                          <a:spcPts val="0"/>
                        </a:spcAft>
                        <a:buNone/>
                      </a:pPr>
                      <a:r>
                        <a:rPr lang="en" sz="1200"/>
                        <a:t>clone</a:t>
                      </a:r>
                      <a:endParaRPr sz="1200"/>
                    </a:p>
                  </a:txBody>
                  <a:tcPr marT="91425" marB="91425" marR="91425" marL="91425"/>
                </a:tc>
                <a:tc>
                  <a:txBody>
                    <a:bodyPr/>
                    <a:lstStyle/>
                    <a:p>
                      <a:pPr indent="0" lvl="0" marL="0" rtl="0" algn="l">
                        <a:spcBef>
                          <a:spcPts val="0"/>
                        </a:spcBef>
                        <a:spcAft>
                          <a:spcPts val="0"/>
                        </a:spcAft>
                        <a:buNone/>
                      </a:pPr>
                      <a:r>
                        <a:rPr lang="en" sz="1200"/>
                        <a:t>Get a copy of a repository as a starting point</a:t>
                      </a:r>
                      <a:endParaRPr sz="1200"/>
                    </a:p>
                  </a:txBody>
                  <a:tcPr marT="91425" marB="91425" marR="91425" marL="91425"/>
                </a:tc>
              </a:tr>
              <a:tr h="381000">
                <a:tc>
                  <a:txBody>
                    <a:bodyPr/>
                    <a:lstStyle/>
                    <a:p>
                      <a:pPr indent="0" lvl="0" marL="0" rtl="0" algn="l">
                        <a:spcBef>
                          <a:spcPts val="0"/>
                        </a:spcBef>
                        <a:spcAft>
                          <a:spcPts val="0"/>
                        </a:spcAft>
                        <a:buNone/>
                      </a:pPr>
                      <a:r>
                        <a:rPr lang="en" sz="1200"/>
                        <a:t>add</a:t>
                      </a:r>
                      <a:endParaRPr sz="1200"/>
                    </a:p>
                  </a:txBody>
                  <a:tcPr marT="91425" marB="91425" marR="91425" marL="91425"/>
                </a:tc>
                <a:tc>
                  <a:txBody>
                    <a:bodyPr/>
                    <a:lstStyle/>
                    <a:p>
                      <a:pPr indent="0" lvl="0" marL="0" rtl="0" algn="l">
                        <a:spcBef>
                          <a:spcPts val="0"/>
                        </a:spcBef>
                        <a:spcAft>
                          <a:spcPts val="0"/>
                        </a:spcAft>
                        <a:buNone/>
                      </a:pPr>
                      <a:r>
                        <a:rPr lang="en" sz="1200"/>
                        <a:t>Add changes to the </a:t>
                      </a:r>
                      <a:r>
                        <a:rPr b="1" i="1" lang="en" sz="1200"/>
                        <a:t>stage</a:t>
                      </a:r>
                      <a:endParaRPr b="1" i="1" sz="1200"/>
                    </a:p>
                  </a:txBody>
                  <a:tcPr marT="91425" marB="91425" marR="91425" marL="91425"/>
                </a:tc>
              </a:tr>
              <a:tr h="381000">
                <a:tc>
                  <a:txBody>
                    <a:bodyPr/>
                    <a:lstStyle/>
                    <a:p>
                      <a:pPr indent="0" lvl="0" marL="0" rtl="0" algn="l">
                        <a:spcBef>
                          <a:spcPts val="0"/>
                        </a:spcBef>
                        <a:spcAft>
                          <a:spcPts val="0"/>
                        </a:spcAft>
                        <a:buNone/>
                      </a:pPr>
                      <a:r>
                        <a:rPr lang="en" sz="1200"/>
                        <a:t>commit</a:t>
                      </a:r>
                      <a:endParaRPr sz="1200"/>
                    </a:p>
                  </a:txBody>
                  <a:tcPr marT="91425" marB="91425" marR="91425" marL="91425"/>
                </a:tc>
                <a:tc>
                  <a:txBody>
                    <a:bodyPr/>
                    <a:lstStyle/>
                    <a:p>
                      <a:pPr indent="0" lvl="0" marL="0" rtl="0" algn="l">
                        <a:spcBef>
                          <a:spcPts val="0"/>
                        </a:spcBef>
                        <a:spcAft>
                          <a:spcPts val="0"/>
                        </a:spcAft>
                        <a:buNone/>
                      </a:pPr>
                      <a:r>
                        <a:rPr lang="en" sz="1200"/>
                        <a:t>Add changes to the </a:t>
                      </a:r>
                      <a:r>
                        <a:rPr b="1" i="1" lang="en" sz="1200"/>
                        <a:t>local repository</a:t>
                      </a:r>
                      <a:endParaRPr b="1" i="1" sz="1200"/>
                    </a:p>
                  </a:txBody>
                  <a:tcPr marT="91425" marB="91425" marR="91425" marL="91425"/>
                </a:tc>
              </a:tr>
              <a:tr h="381000">
                <a:tc>
                  <a:txBody>
                    <a:bodyPr/>
                    <a:lstStyle/>
                    <a:p>
                      <a:pPr indent="0" lvl="0" marL="0" rtl="0" algn="l">
                        <a:spcBef>
                          <a:spcPts val="0"/>
                        </a:spcBef>
                        <a:spcAft>
                          <a:spcPts val="0"/>
                        </a:spcAft>
                        <a:buNone/>
                      </a:pPr>
                      <a:r>
                        <a:rPr lang="en" sz="1200"/>
                        <a:t>push</a:t>
                      </a:r>
                      <a:endParaRPr sz="1200"/>
                    </a:p>
                  </a:txBody>
                  <a:tcPr marT="91425" marB="91425" marR="91425" marL="91425"/>
                </a:tc>
                <a:tc>
                  <a:txBody>
                    <a:bodyPr/>
                    <a:lstStyle/>
                    <a:p>
                      <a:pPr indent="0" lvl="0" marL="0" rtl="0" algn="l">
                        <a:spcBef>
                          <a:spcPts val="0"/>
                        </a:spcBef>
                        <a:spcAft>
                          <a:spcPts val="0"/>
                        </a:spcAft>
                        <a:buNone/>
                      </a:pPr>
                      <a:r>
                        <a:rPr lang="en" sz="1200"/>
                        <a:t>Copy changes from the local repository </a:t>
                      </a:r>
                      <a:r>
                        <a:rPr b="1" i="1" lang="en" sz="1200"/>
                        <a:t>to the remote repository</a:t>
                      </a:r>
                      <a:endParaRPr b="1" i="1" sz="1200"/>
                    </a:p>
                  </a:txBody>
                  <a:tcPr marT="91425" marB="91425" marR="91425" marL="91425"/>
                </a:tc>
              </a:tr>
              <a:tr h="381000">
                <a:tc>
                  <a:txBody>
                    <a:bodyPr/>
                    <a:lstStyle/>
                    <a:p>
                      <a:pPr indent="0" lvl="0" marL="0" rtl="0" algn="l">
                        <a:spcBef>
                          <a:spcPts val="0"/>
                        </a:spcBef>
                        <a:spcAft>
                          <a:spcPts val="0"/>
                        </a:spcAft>
                        <a:buNone/>
                      </a:pPr>
                      <a:r>
                        <a:rPr lang="en" sz="1200"/>
                        <a:t>pull</a:t>
                      </a:r>
                      <a:endParaRPr sz="1200"/>
                    </a:p>
                  </a:txBody>
                  <a:tcPr marT="91425" marB="91425" marR="91425" marL="91425"/>
                </a:tc>
                <a:tc>
                  <a:txBody>
                    <a:bodyPr/>
                    <a:lstStyle/>
                    <a:p>
                      <a:pPr indent="0" lvl="0" marL="0" rtl="0" algn="l">
                        <a:spcBef>
                          <a:spcPts val="0"/>
                        </a:spcBef>
                        <a:spcAft>
                          <a:spcPts val="0"/>
                        </a:spcAft>
                        <a:buNone/>
                      </a:pPr>
                      <a:r>
                        <a:rPr lang="en" sz="1200"/>
                        <a:t>Copy changes </a:t>
                      </a:r>
                      <a:r>
                        <a:rPr b="1" i="1" lang="en" sz="1200"/>
                        <a:t>from the remote repository</a:t>
                      </a:r>
                      <a:r>
                        <a:rPr lang="en" sz="1200"/>
                        <a:t> to the local repository</a:t>
                      </a:r>
                      <a:endParaRPr sz="1200"/>
                    </a:p>
                  </a:txBody>
                  <a:tcPr marT="91425" marB="91425" marR="91425" marL="91425"/>
                </a:tc>
              </a:tr>
              <a:tr h="381000">
                <a:tc>
                  <a:txBody>
                    <a:bodyPr/>
                    <a:lstStyle/>
                    <a:p>
                      <a:pPr indent="0" lvl="0" marL="0" rtl="0" algn="l">
                        <a:spcBef>
                          <a:spcPts val="0"/>
                        </a:spcBef>
                        <a:spcAft>
                          <a:spcPts val="0"/>
                        </a:spcAft>
                        <a:buNone/>
                      </a:pPr>
                      <a:r>
                        <a:rPr lang="en" sz="1200"/>
                        <a:t>status</a:t>
                      </a:r>
                      <a:endParaRPr sz="1200"/>
                    </a:p>
                  </a:txBody>
                  <a:tcPr marT="91425" marB="91425" marR="91425" marL="91425"/>
                </a:tc>
                <a:tc>
                  <a:txBody>
                    <a:bodyPr/>
                    <a:lstStyle/>
                    <a:p>
                      <a:pPr indent="0" lvl="0" marL="0" rtl="0" algn="l">
                        <a:spcBef>
                          <a:spcPts val="0"/>
                        </a:spcBef>
                        <a:spcAft>
                          <a:spcPts val="0"/>
                        </a:spcAft>
                        <a:buNone/>
                      </a:pPr>
                      <a:r>
                        <a:rPr lang="en" sz="1200"/>
                        <a:t>tells us the state files are in in this process</a:t>
                      </a:r>
                      <a:endParaRPr sz="1200"/>
                    </a:p>
                  </a:txBody>
                  <a:tcPr marT="91425" marB="91425" marR="91425" marL="91425"/>
                </a:tc>
              </a:tr>
            </a:tbl>
          </a:graphicData>
        </a:graphic>
      </p:graphicFrame>
      <p:sp>
        <p:nvSpPr>
          <p:cNvPr id="120" name="Google Shape;120;p23"/>
          <p:cNvSpPr txBox="1"/>
          <p:nvPr/>
        </p:nvSpPr>
        <p:spPr>
          <a:xfrm>
            <a:off x="365725" y="4024950"/>
            <a:ext cx="3979200" cy="9537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GIT Mantra</a:t>
            </a:r>
            <a:endParaRPr b="1"/>
          </a:p>
          <a:p>
            <a:pPr indent="0" lvl="0" marL="0" rtl="0" algn="l">
              <a:spcBef>
                <a:spcPts val="0"/>
              </a:spcBef>
              <a:spcAft>
                <a:spcPts val="0"/>
              </a:spcAft>
              <a:buNone/>
            </a:pPr>
            <a:r>
              <a:t/>
            </a:r>
            <a:endParaRPr/>
          </a:p>
          <a:p>
            <a:pPr indent="0" lvl="0" marL="0" rtl="0" algn="ctr">
              <a:spcBef>
                <a:spcPts val="0"/>
              </a:spcBef>
              <a:spcAft>
                <a:spcPts val="0"/>
              </a:spcAft>
              <a:buNone/>
            </a:pPr>
            <a:r>
              <a:rPr i="1" lang="en" sz="2300"/>
              <a:t>Commit Early, Commit Often</a:t>
            </a:r>
            <a:endParaRPr i="1" sz="2300"/>
          </a:p>
        </p:txBody>
      </p:sp>
      <p:sp>
        <p:nvSpPr>
          <p:cNvPr id="121" name="Google Shape;121;p23"/>
          <p:cNvSpPr txBox="1"/>
          <p:nvPr/>
        </p:nvSpPr>
        <p:spPr>
          <a:xfrm>
            <a:off x="4671900" y="2571750"/>
            <a:ext cx="39150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Stages of a File</a:t>
            </a:r>
            <a:endParaRPr b="1"/>
          </a:p>
        </p:txBody>
      </p:sp>
      <p:graphicFrame>
        <p:nvGraphicFramePr>
          <p:cNvPr id="122" name="Google Shape;122;p23"/>
          <p:cNvGraphicFramePr/>
          <p:nvPr/>
        </p:nvGraphicFramePr>
        <p:xfrm>
          <a:off x="4807925" y="2963250"/>
          <a:ext cx="3000000" cy="3000000"/>
        </p:xfrm>
        <a:graphic>
          <a:graphicData uri="http://schemas.openxmlformats.org/drawingml/2006/table">
            <a:tbl>
              <a:tblPr>
                <a:noFill/>
                <a:tableStyleId>{5667E351-27A0-4BFF-981D-2BE577CB506E}</a:tableStyleId>
              </a:tblPr>
              <a:tblGrid>
                <a:gridCol w="1033475"/>
                <a:gridCol w="3032225"/>
              </a:tblGrid>
              <a:tr h="381000">
                <a:tc>
                  <a:txBody>
                    <a:bodyPr/>
                    <a:lstStyle/>
                    <a:p>
                      <a:pPr indent="0" lvl="0" marL="0" rtl="0" algn="l">
                        <a:spcBef>
                          <a:spcPts val="0"/>
                        </a:spcBef>
                        <a:spcAft>
                          <a:spcPts val="0"/>
                        </a:spcAft>
                        <a:buNone/>
                      </a:pPr>
                      <a:r>
                        <a:rPr lang="en" sz="1200"/>
                        <a:t>untracked</a:t>
                      </a:r>
                      <a:endParaRPr sz="1200"/>
                    </a:p>
                  </a:txBody>
                  <a:tcPr marT="91425" marB="91425" marR="91425" marL="91425"/>
                </a:tc>
                <a:tc>
                  <a:txBody>
                    <a:bodyPr/>
                    <a:lstStyle/>
                    <a:p>
                      <a:pPr indent="0" lvl="0" marL="0" rtl="0" algn="l">
                        <a:spcBef>
                          <a:spcPts val="0"/>
                        </a:spcBef>
                        <a:spcAft>
                          <a:spcPts val="0"/>
                        </a:spcAft>
                        <a:buNone/>
                      </a:pPr>
                      <a:r>
                        <a:rPr lang="en" sz="1200"/>
                        <a:t>File/Folder can be seen by GIT but is not be tracked by GIT</a:t>
                      </a:r>
                      <a:endParaRPr sz="1200"/>
                    </a:p>
                  </a:txBody>
                  <a:tcPr marT="91425" marB="91425" marR="91425" marL="91425"/>
                </a:tc>
              </a:tr>
              <a:tr h="381000">
                <a:tc>
                  <a:txBody>
                    <a:bodyPr/>
                    <a:lstStyle/>
                    <a:p>
                      <a:pPr indent="0" lvl="0" marL="0" rtl="0" algn="l">
                        <a:spcBef>
                          <a:spcPts val="0"/>
                        </a:spcBef>
                        <a:spcAft>
                          <a:spcPts val="0"/>
                        </a:spcAft>
                        <a:buNone/>
                      </a:pPr>
                      <a:r>
                        <a:rPr lang="en" sz="1200"/>
                        <a:t>modified</a:t>
                      </a:r>
                      <a:endParaRPr sz="1200"/>
                    </a:p>
                  </a:txBody>
                  <a:tcPr marT="91425" marB="91425" marR="91425" marL="91425"/>
                </a:tc>
                <a:tc>
                  <a:txBody>
                    <a:bodyPr/>
                    <a:lstStyle/>
                    <a:p>
                      <a:pPr indent="0" lvl="0" marL="0" rtl="0" algn="l">
                        <a:spcBef>
                          <a:spcPts val="0"/>
                        </a:spcBef>
                        <a:spcAft>
                          <a:spcPts val="0"/>
                        </a:spcAft>
                        <a:buNone/>
                      </a:pPr>
                      <a:r>
                        <a:rPr lang="en" sz="1200"/>
                        <a:t>A file/folder has been changed, but not staged</a:t>
                      </a:r>
                      <a:endParaRPr sz="1200"/>
                    </a:p>
                  </a:txBody>
                  <a:tcPr marT="91425" marB="91425" marR="91425" marL="91425"/>
                </a:tc>
              </a:tr>
              <a:tr h="381000">
                <a:tc>
                  <a:txBody>
                    <a:bodyPr/>
                    <a:lstStyle/>
                    <a:p>
                      <a:pPr indent="0" lvl="0" marL="0" rtl="0" algn="l">
                        <a:spcBef>
                          <a:spcPts val="0"/>
                        </a:spcBef>
                        <a:spcAft>
                          <a:spcPts val="0"/>
                        </a:spcAft>
                        <a:buNone/>
                      </a:pPr>
                      <a:r>
                        <a:rPr lang="en" sz="1200"/>
                        <a:t>staged</a:t>
                      </a:r>
                      <a:endParaRPr sz="1200"/>
                    </a:p>
                  </a:txBody>
                  <a:tcPr marT="91425" marB="91425" marR="91425" marL="91425"/>
                </a:tc>
                <a:tc>
                  <a:txBody>
                    <a:bodyPr/>
                    <a:lstStyle/>
                    <a:p>
                      <a:pPr indent="0" lvl="0" marL="0" rtl="0" algn="l">
                        <a:spcBef>
                          <a:spcPts val="0"/>
                        </a:spcBef>
                        <a:spcAft>
                          <a:spcPts val="0"/>
                        </a:spcAft>
                        <a:buNone/>
                      </a:pPr>
                      <a:r>
                        <a:rPr lang="en" sz="1200"/>
                        <a:t>A change has been added</a:t>
                      </a:r>
                      <a:endParaRPr sz="1200"/>
                    </a:p>
                  </a:txBody>
                  <a:tcPr marT="91425" marB="91425" marR="91425" marL="91425"/>
                </a:tc>
              </a:tr>
              <a:tr h="381000">
                <a:tc>
                  <a:txBody>
                    <a:bodyPr/>
                    <a:lstStyle/>
                    <a:p>
                      <a:pPr indent="0" lvl="0" marL="0" rtl="0" algn="l">
                        <a:spcBef>
                          <a:spcPts val="0"/>
                        </a:spcBef>
                        <a:spcAft>
                          <a:spcPts val="0"/>
                        </a:spcAft>
                        <a:buNone/>
                      </a:pPr>
                      <a:r>
                        <a:rPr lang="en" sz="1200"/>
                        <a:t>committed</a:t>
                      </a:r>
                      <a:endParaRPr sz="1200"/>
                    </a:p>
                  </a:txBody>
                  <a:tcPr marT="91425" marB="91425" marR="91425" marL="91425"/>
                </a:tc>
                <a:tc>
                  <a:txBody>
                    <a:bodyPr/>
                    <a:lstStyle/>
                    <a:p>
                      <a:pPr indent="0" lvl="0" marL="0" rtl="0" algn="l">
                        <a:spcBef>
                          <a:spcPts val="0"/>
                        </a:spcBef>
                        <a:spcAft>
                          <a:spcPts val="0"/>
                        </a:spcAft>
                        <a:buNone/>
                      </a:pPr>
                      <a:r>
                        <a:rPr lang="en" sz="1200"/>
                        <a:t>A change has been added to the local repository</a:t>
                      </a:r>
                      <a:endParaRPr sz="1200"/>
                    </a:p>
                  </a:txBody>
                  <a:tcPr marT="91425" marB="91425" marR="91425" marL="91425"/>
                </a:tc>
              </a:tr>
            </a:tbl>
          </a:graphicData>
        </a:graphic>
      </p:graphicFrame>
      <p:sp>
        <p:nvSpPr>
          <p:cNvPr id="123" name="Google Shape;123;p23"/>
          <p:cNvSpPr txBox="1"/>
          <p:nvPr/>
        </p:nvSpPr>
        <p:spPr>
          <a:xfrm>
            <a:off x="295625" y="280800"/>
            <a:ext cx="39150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GIT Commands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Workflow</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changes have been made</a:t>
            </a:r>
            <a:endParaRPr/>
          </a:p>
          <a:p>
            <a:pPr indent="-342900" lvl="0" marL="457200" rtl="0" algn="l">
              <a:spcBef>
                <a:spcPts val="1600"/>
              </a:spcBef>
              <a:spcAft>
                <a:spcPts val="0"/>
              </a:spcAft>
              <a:buClr>
                <a:srgbClr val="0000FF"/>
              </a:buClr>
              <a:buSzPts val="1800"/>
              <a:buAutoNum type="arabicPeriod"/>
            </a:pPr>
            <a:r>
              <a:rPr lang="en">
                <a:solidFill>
                  <a:srgbClr val="0000FF"/>
                </a:solidFill>
              </a:rPr>
              <a:t>Add</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Commit</a:t>
            </a:r>
            <a:endParaRPr>
              <a:solidFill>
                <a:srgbClr val="0000FF"/>
              </a:solidFill>
            </a:endParaRPr>
          </a:p>
          <a:p>
            <a:pPr indent="-342900" lvl="0" marL="457200" rtl="0" algn="l">
              <a:spcBef>
                <a:spcPts val="0"/>
              </a:spcBef>
              <a:spcAft>
                <a:spcPts val="0"/>
              </a:spcAft>
              <a:buSzPts val="1800"/>
              <a:buAutoNum type="arabicPeriod"/>
            </a:pPr>
            <a:r>
              <a:rPr lang="en"/>
              <a:t>Pull &amp; Merge (if working with a partner or team)</a:t>
            </a:r>
            <a:endParaRPr/>
          </a:p>
          <a:p>
            <a:pPr indent="-317500" lvl="1" marL="914400" rtl="0" algn="l">
              <a:spcBef>
                <a:spcPts val="0"/>
              </a:spcBef>
              <a:spcAft>
                <a:spcPts val="0"/>
              </a:spcAft>
              <a:buSzPts val="1400"/>
              <a:buAutoNum type="alphaLcPeriod"/>
            </a:pPr>
            <a:r>
              <a:rPr lang="en"/>
              <a:t>Add / Commit changes that were made during the merge</a:t>
            </a:r>
            <a:endParaRPr/>
          </a:p>
          <a:p>
            <a:pPr indent="-342900" lvl="0" marL="457200" rtl="0" algn="l">
              <a:spcBef>
                <a:spcPts val="0"/>
              </a:spcBef>
              <a:spcAft>
                <a:spcPts val="0"/>
              </a:spcAft>
              <a:buClr>
                <a:srgbClr val="0000FF"/>
              </a:buClr>
              <a:buSzPts val="1800"/>
              <a:buAutoNum type="arabicPeriod"/>
            </a:pPr>
            <a:r>
              <a:rPr lang="en">
                <a:solidFill>
                  <a:srgbClr val="0000FF"/>
                </a:solidFill>
              </a:rPr>
              <a:t>Push</a:t>
            </a:r>
            <a:endParaRPr>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53450" y="136525"/>
            <a:ext cx="38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Remote Repositories</a:t>
            </a:r>
            <a:endParaRPr sz="2600"/>
          </a:p>
        </p:txBody>
      </p:sp>
      <p:pic>
        <p:nvPicPr>
          <p:cNvPr id="135" name="Google Shape;135;p25"/>
          <p:cNvPicPr preferRelativeResize="0"/>
          <p:nvPr/>
        </p:nvPicPr>
        <p:blipFill>
          <a:blip r:embed="rId3">
            <a:alphaModFix/>
          </a:blip>
          <a:stretch>
            <a:fillRect/>
          </a:stretch>
        </p:blipFill>
        <p:spPr>
          <a:xfrm>
            <a:off x="3576700" y="195875"/>
            <a:ext cx="5484201" cy="4751751"/>
          </a:xfrm>
          <a:prstGeom prst="rect">
            <a:avLst/>
          </a:prstGeom>
          <a:noFill/>
          <a:ln>
            <a:noFill/>
          </a:ln>
        </p:spPr>
      </p:pic>
      <p:sp>
        <p:nvSpPr>
          <p:cNvPr id="136" name="Google Shape;136;p25"/>
          <p:cNvSpPr txBox="1"/>
          <p:nvPr/>
        </p:nvSpPr>
        <p:spPr>
          <a:xfrm>
            <a:off x="433275" y="1050875"/>
            <a:ext cx="2661000" cy="15084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FF"/>
                </a:solidFill>
              </a:rPr>
              <a:t>upstream</a:t>
            </a:r>
            <a:br>
              <a:rPr lang="en" sz="1600">
                <a:solidFill>
                  <a:srgbClr val="0000FF"/>
                </a:solidFill>
              </a:rPr>
            </a:br>
            <a:r>
              <a:rPr lang="en"/>
              <a:t>java-blue-main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Instructor repository used to get new materials and exercises.  Can only pull.</a:t>
            </a:r>
            <a:endParaRPr/>
          </a:p>
        </p:txBody>
      </p:sp>
      <p:sp>
        <p:nvSpPr>
          <p:cNvPr id="137" name="Google Shape;137;p25"/>
          <p:cNvSpPr txBox="1"/>
          <p:nvPr/>
        </p:nvSpPr>
        <p:spPr>
          <a:xfrm>
            <a:off x="433275" y="2839600"/>
            <a:ext cx="2661000" cy="1723800"/>
          </a:xfrm>
          <a:prstGeom prst="rect">
            <a:avLst/>
          </a:prstGeom>
          <a:solidFill>
            <a:srgbClr val="CFE2F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origin</a:t>
            </a:r>
            <a:br>
              <a:rPr lang="en" sz="1600">
                <a:solidFill>
                  <a:srgbClr val="0000FF"/>
                </a:solidFill>
              </a:rPr>
            </a:br>
            <a:r>
              <a:rPr i="1" lang="en"/>
              <a:t>yourname</a:t>
            </a:r>
            <a:r>
              <a:rPr lang="en"/>
              <a:t>-java-blue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Student repository used to backup and submit materials and exercises. Can push and pull.</a:t>
            </a:r>
            <a:endParaRPr/>
          </a:p>
        </p:txBody>
      </p:sp>
      <p:sp>
        <p:nvSpPr>
          <p:cNvPr id="138" name="Google Shape;138;p25"/>
          <p:cNvSpPr txBox="1"/>
          <p:nvPr/>
        </p:nvSpPr>
        <p:spPr>
          <a:xfrm>
            <a:off x="7497500" y="309025"/>
            <a:ext cx="597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yourname-java-blue</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new materials </a:t>
            </a:r>
            <a:endParaRPr/>
          </a:p>
        </p:txBody>
      </p:sp>
      <p:sp>
        <p:nvSpPr>
          <p:cNvPr id="144" name="Google Shape;144;p26"/>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terminal</a:t>
            </a:r>
            <a:endParaRPr/>
          </a:p>
          <a:p>
            <a:pPr indent="-342900" lvl="0" marL="457200" rtl="0" algn="l">
              <a:spcBef>
                <a:spcPts val="1600"/>
              </a:spcBef>
              <a:spcAft>
                <a:spcPts val="0"/>
              </a:spcAft>
              <a:buSzPts val="1800"/>
              <a:buAutoNum type="arabicPeriod"/>
            </a:pPr>
            <a:r>
              <a:rPr lang="en"/>
              <a:t>$ </a:t>
            </a:r>
            <a:r>
              <a:rPr lang="en">
                <a:latin typeface="Courier New"/>
                <a:ea typeface="Courier New"/>
                <a:cs typeface="Courier New"/>
                <a:sym typeface="Courier New"/>
              </a:rPr>
              <a:t>cd ~/source/repos/&lt;yourname&gt;-java-blue</a:t>
            </a:r>
            <a:endParaRPr>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 </a:t>
            </a:r>
            <a:r>
              <a:rPr lang="en">
                <a:latin typeface="Courier New"/>
                <a:ea typeface="Courier New"/>
                <a:cs typeface="Courier New"/>
                <a:sym typeface="Courier New"/>
              </a:rPr>
              <a:t>git pull upstream main</a:t>
            </a:r>
            <a:endParaRPr>
              <a:latin typeface="Courier New"/>
              <a:ea typeface="Courier New"/>
              <a:cs typeface="Courier New"/>
              <a:sym typeface="Courier New"/>
            </a:endParaRPr>
          </a:p>
          <a:p>
            <a:pPr indent="0" lvl="0" marL="1371600" rtl="0" algn="l">
              <a:spcBef>
                <a:spcPts val="1600"/>
              </a:spcBef>
              <a:spcAft>
                <a:spcPts val="1600"/>
              </a:spcAft>
              <a:buNone/>
            </a:pPr>
            <a:r>
              <a:t/>
            </a:r>
            <a:endParaRPr/>
          </a:p>
        </p:txBody>
      </p:sp>
      <p:sp>
        <p:nvSpPr>
          <p:cNvPr id="145" name="Google Shape;145;p26"/>
          <p:cNvSpPr txBox="1"/>
          <p:nvPr/>
        </p:nvSpPr>
        <p:spPr>
          <a:xfrm>
            <a:off x="1028700" y="2865050"/>
            <a:ext cx="7192500" cy="1948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2"/>
                </a:solidFill>
              </a:rPr>
              <a:t>Watch the output of the command. </a:t>
            </a:r>
            <a:r>
              <a:rPr lang="en" sz="1500">
                <a:solidFill>
                  <a:schemeClr val="dk2"/>
                </a:solidFill>
              </a:rPr>
              <a:t> </a:t>
            </a:r>
            <a:br>
              <a:rPr lang="en" sz="1500">
                <a:solidFill>
                  <a:schemeClr val="dk2"/>
                </a:solidFill>
              </a:rPr>
            </a:br>
            <a:r>
              <a:rPr lang="en" sz="1500">
                <a:solidFill>
                  <a:schemeClr val="dk2"/>
                </a:solidFill>
              </a:rPr>
              <a:t>If it says it was not able to pull the changes, then you may need to add and commit first.</a:t>
            </a:r>
            <a:endParaRPr sz="1500">
              <a:solidFill>
                <a:schemeClr val="dk2"/>
              </a:solidFill>
            </a:endParaRPr>
          </a:p>
          <a:p>
            <a:pPr indent="-323850" lvl="0" marL="914400" rtl="0" algn="l">
              <a:lnSpc>
                <a:spcPct val="115000"/>
              </a:lnSpc>
              <a:spcBef>
                <a:spcPts val="1600"/>
              </a:spcBef>
              <a:spcAft>
                <a:spcPts val="0"/>
              </a:spcAft>
              <a:buClr>
                <a:schemeClr val="dk2"/>
              </a:buClr>
              <a:buSzPts val="1500"/>
              <a:buAutoNum type="arabicPeriod"/>
            </a:pPr>
            <a:r>
              <a:rPr lang="en" sz="1500">
                <a:solidFill>
                  <a:schemeClr val="dk2"/>
                </a:solidFill>
              </a:rPr>
              <a:t>$ </a:t>
            </a:r>
            <a:r>
              <a:rPr lang="en" sz="1500">
                <a:solidFill>
                  <a:schemeClr val="dk2"/>
                </a:solidFill>
                <a:latin typeface="Courier New"/>
                <a:ea typeface="Courier New"/>
                <a:cs typeface="Courier New"/>
                <a:sym typeface="Courier New"/>
              </a:rPr>
              <a:t>git add -A</a:t>
            </a:r>
            <a:endParaRPr sz="1500">
              <a:solidFill>
                <a:schemeClr val="dk2"/>
              </a:solidFill>
              <a:latin typeface="Courier New"/>
              <a:ea typeface="Courier New"/>
              <a:cs typeface="Courier New"/>
              <a:sym typeface="Courier New"/>
            </a:endParaRPr>
          </a:p>
          <a:p>
            <a:pPr indent="-323850" lvl="0" marL="914400" rtl="0" algn="l">
              <a:lnSpc>
                <a:spcPct val="115000"/>
              </a:lnSpc>
              <a:spcBef>
                <a:spcPts val="0"/>
              </a:spcBef>
              <a:spcAft>
                <a:spcPts val="0"/>
              </a:spcAft>
              <a:buClr>
                <a:schemeClr val="dk2"/>
              </a:buClr>
              <a:buSzPts val="1500"/>
              <a:buAutoNum type="arabicPeriod"/>
            </a:pPr>
            <a:r>
              <a:rPr lang="en" sz="1500">
                <a:solidFill>
                  <a:schemeClr val="dk2"/>
                </a:solidFill>
              </a:rPr>
              <a:t>$ </a:t>
            </a:r>
            <a:r>
              <a:rPr lang="en" sz="1500">
                <a:solidFill>
                  <a:schemeClr val="dk2"/>
                </a:solidFill>
                <a:latin typeface="Courier New"/>
                <a:ea typeface="Courier New"/>
                <a:cs typeface="Courier New"/>
                <a:sym typeface="Courier New"/>
              </a:rPr>
              <a:t>git commit -m “</a:t>
            </a:r>
            <a:r>
              <a:rPr i="1" lang="en" sz="1500">
                <a:solidFill>
                  <a:schemeClr val="dk2"/>
                </a:solidFill>
                <a:latin typeface="Courier New"/>
                <a:ea typeface="Courier New"/>
                <a:cs typeface="Courier New"/>
                <a:sym typeface="Courier New"/>
              </a:rPr>
              <a:t>your comment</a:t>
            </a:r>
            <a:r>
              <a:rPr lang="en" sz="1500">
                <a:solidFill>
                  <a:schemeClr val="dk2"/>
                </a:solidFill>
                <a:latin typeface="Courier New"/>
                <a:ea typeface="Courier New"/>
                <a:cs typeface="Courier New"/>
                <a:sym typeface="Courier New"/>
              </a:rPr>
              <a:t>”</a:t>
            </a:r>
            <a:endParaRPr sz="1500">
              <a:solidFill>
                <a:schemeClr val="dk2"/>
              </a:solidFill>
              <a:latin typeface="Courier New"/>
              <a:ea typeface="Courier New"/>
              <a:cs typeface="Courier New"/>
              <a:sym typeface="Courier New"/>
            </a:endParaRPr>
          </a:p>
          <a:p>
            <a:pPr indent="-323850" lvl="0" marL="914400" rtl="0" algn="l">
              <a:lnSpc>
                <a:spcPct val="115000"/>
              </a:lnSpc>
              <a:spcBef>
                <a:spcPts val="0"/>
              </a:spcBef>
              <a:spcAft>
                <a:spcPts val="0"/>
              </a:spcAft>
              <a:buClr>
                <a:schemeClr val="dk2"/>
              </a:buClr>
              <a:buSzPts val="1500"/>
              <a:buAutoNum type="arabicPeriod"/>
            </a:pPr>
            <a:r>
              <a:rPr lang="en" sz="1500">
                <a:solidFill>
                  <a:schemeClr val="dk2"/>
                </a:solidFill>
              </a:rPr>
              <a:t>$ </a:t>
            </a:r>
            <a:r>
              <a:rPr lang="en" sz="1500">
                <a:solidFill>
                  <a:schemeClr val="dk2"/>
                </a:solidFill>
                <a:latin typeface="Courier New"/>
                <a:ea typeface="Courier New"/>
                <a:cs typeface="Courier New"/>
                <a:sym typeface="Courier New"/>
              </a:rPr>
              <a:t>git push origin main</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Submitting your Work (or just backing it up)</a:t>
            </a:r>
            <a:endParaRPr/>
          </a:p>
        </p:txBody>
      </p:sp>
      <p:sp>
        <p:nvSpPr>
          <p:cNvPr id="151" name="Google Shape;151;p27"/>
          <p:cNvSpPr txBox="1"/>
          <p:nvPr>
            <p:ph idx="1" type="body"/>
          </p:nvPr>
        </p:nvSpPr>
        <p:spPr>
          <a:xfrm>
            <a:off x="311700" y="1152475"/>
            <a:ext cx="8520600" cy="21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terminal</a:t>
            </a:r>
            <a:endParaRPr/>
          </a:p>
          <a:p>
            <a:pPr indent="-342900" lvl="0" marL="457200" rtl="0" algn="l">
              <a:spcBef>
                <a:spcPts val="1600"/>
              </a:spcBef>
              <a:spcAft>
                <a:spcPts val="0"/>
              </a:spcAft>
              <a:buSzPts val="1800"/>
              <a:buAutoNum type="arabicPeriod"/>
            </a:pPr>
            <a:r>
              <a:rPr lang="en"/>
              <a:t>$ </a:t>
            </a:r>
            <a:r>
              <a:rPr lang="en">
                <a:latin typeface="Courier New"/>
                <a:ea typeface="Courier New"/>
                <a:cs typeface="Courier New"/>
                <a:sym typeface="Courier New"/>
              </a:rPr>
              <a:t>cd ~/source/repos/&lt;yourname&gt;-java-blue</a:t>
            </a:r>
            <a:endParaRPr>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 </a:t>
            </a:r>
            <a:r>
              <a:rPr lang="en">
                <a:latin typeface="Courier New"/>
                <a:ea typeface="Courier New"/>
                <a:cs typeface="Courier New"/>
                <a:sym typeface="Courier New"/>
              </a:rPr>
              <a:t>git add -A </a:t>
            </a:r>
            <a:r>
              <a:rPr lang="en"/>
              <a:t>  </a:t>
            </a:r>
            <a:r>
              <a:rPr lang="en" sz="1200">
                <a:highlight>
                  <a:srgbClr val="FFF2CC"/>
                </a:highlight>
              </a:rPr>
              <a:t>(stages all your changes)</a:t>
            </a:r>
            <a:endParaRPr sz="1200">
              <a:highlight>
                <a:srgbClr val="FFF2CC"/>
              </a:highlight>
            </a:endParaRPr>
          </a:p>
          <a:p>
            <a:pPr indent="-342900" lvl="0" marL="457200" rtl="0" algn="l">
              <a:spcBef>
                <a:spcPts val="0"/>
              </a:spcBef>
              <a:spcAft>
                <a:spcPts val="0"/>
              </a:spcAft>
              <a:buSzPts val="1800"/>
              <a:buAutoNum type="arabicPeriod"/>
            </a:pPr>
            <a:r>
              <a:rPr lang="en"/>
              <a:t>$ </a:t>
            </a:r>
            <a:r>
              <a:rPr lang="en">
                <a:latin typeface="Courier New"/>
                <a:ea typeface="Courier New"/>
                <a:cs typeface="Courier New"/>
                <a:sym typeface="Courier New"/>
              </a:rPr>
              <a:t>git commit -m “your comment”</a:t>
            </a:r>
            <a:r>
              <a:rPr lang="en"/>
              <a:t>  </a:t>
            </a:r>
            <a:r>
              <a:rPr lang="en" sz="1200">
                <a:highlight>
                  <a:srgbClr val="FFF2CC"/>
                </a:highlight>
              </a:rPr>
              <a:t>(adds the staged changes to your local repository)</a:t>
            </a:r>
            <a:endParaRPr sz="1200">
              <a:highlight>
                <a:srgbClr val="FFF2CC"/>
              </a:highlight>
            </a:endParaRPr>
          </a:p>
          <a:p>
            <a:pPr indent="-342900" lvl="0" marL="457200" rtl="0" algn="l">
              <a:spcBef>
                <a:spcPts val="0"/>
              </a:spcBef>
              <a:spcAft>
                <a:spcPts val="0"/>
              </a:spcAft>
              <a:buSzPts val="1800"/>
              <a:buAutoNum type="arabicPeriod"/>
            </a:pPr>
            <a:r>
              <a:rPr lang="en"/>
              <a:t>$ </a:t>
            </a:r>
            <a:r>
              <a:rPr lang="en">
                <a:latin typeface="Courier New"/>
                <a:ea typeface="Courier New"/>
                <a:cs typeface="Courier New"/>
                <a:sym typeface="Courier New"/>
              </a:rPr>
              <a:t>git push origin main</a:t>
            </a:r>
            <a:r>
              <a:rPr lang="en" sz="1600"/>
              <a:t>    </a:t>
            </a:r>
            <a:r>
              <a:rPr lang="en" sz="1200">
                <a:highlight>
                  <a:srgbClr val="FFF2CC"/>
                </a:highlight>
              </a:rPr>
              <a:t>(pushes the changes to your Bitbucket repository)</a:t>
            </a:r>
            <a:endParaRPr sz="1200">
              <a:highlight>
                <a:srgbClr val="FFF2CC"/>
              </a:highlight>
            </a:endParaRPr>
          </a:p>
          <a:p>
            <a:pPr indent="0" lvl="0" marL="457200" rtl="0" algn="l">
              <a:spcBef>
                <a:spcPts val="1600"/>
              </a:spcBef>
              <a:spcAft>
                <a:spcPts val="1600"/>
              </a:spcAft>
              <a:buNone/>
            </a:pPr>
            <a:r>
              <a:t/>
            </a:r>
            <a:endParaRPr b="1" sz="1500"/>
          </a:p>
        </p:txBody>
      </p:sp>
      <p:sp>
        <p:nvSpPr>
          <p:cNvPr id="152" name="Google Shape;152;p27"/>
          <p:cNvSpPr txBox="1"/>
          <p:nvPr/>
        </p:nvSpPr>
        <p:spPr>
          <a:xfrm>
            <a:off x="697125" y="3460175"/>
            <a:ext cx="7770600" cy="1357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2"/>
                </a:solidFill>
              </a:rPr>
              <a:t>Watch the output for failures! </a:t>
            </a:r>
            <a:r>
              <a:rPr lang="en" sz="1500">
                <a:solidFill>
                  <a:schemeClr val="dk2"/>
                </a:solidFill>
              </a:rPr>
              <a:t> If you see a failure, reach out to an instructor ASAP.</a:t>
            </a:r>
            <a:endParaRPr sz="15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2"/>
                </a:solidFill>
              </a:rPr>
              <a:t>You can verify what has been submitted by looking at the file in Bitbucket. </a:t>
            </a:r>
            <a:endParaRPr sz="15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b="1" lang="en" sz="1500">
                <a:solidFill>
                  <a:schemeClr val="dk2"/>
                </a:solidFill>
              </a:rPr>
              <a:t>You can push as often as you like.  Only the last changes made will be reviewed.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30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the Workflow!</a:t>
            </a:r>
            <a:endParaRPr/>
          </a:p>
        </p:txBody>
      </p:sp>
      <p:sp>
        <p:nvSpPr>
          <p:cNvPr id="158" name="Google Shape;158;p28"/>
          <p:cNvSpPr txBox="1"/>
          <p:nvPr>
            <p:ph idx="1" type="body"/>
          </p:nvPr>
        </p:nvSpPr>
        <p:spPr>
          <a:xfrm>
            <a:off x="311700" y="744400"/>
            <a:ext cx="8689500" cy="406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Get new materials</a:t>
            </a:r>
            <a:r>
              <a:rPr lang="en" sz="1600"/>
              <a:t> (usually only once per day)</a:t>
            </a:r>
            <a:br>
              <a:rPr lang="en"/>
            </a:br>
            <a:r>
              <a:rPr lang="en"/>
              <a:t>	</a:t>
            </a:r>
            <a:r>
              <a:rPr lang="en" sz="1800">
                <a:latin typeface="Courier New"/>
                <a:ea typeface="Courier New"/>
                <a:cs typeface="Courier New"/>
                <a:sym typeface="Courier New"/>
              </a:rPr>
              <a:t>git pull upstream main</a:t>
            </a:r>
            <a:r>
              <a:rPr lang="en" sz="1800"/>
              <a:t> </a:t>
            </a:r>
            <a:endParaRPr/>
          </a:p>
          <a:p>
            <a:pPr indent="-342900" lvl="0" marL="457200" rtl="0" algn="l">
              <a:spcBef>
                <a:spcPts val="0"/>
              </a:spcBef>
              <a:spcAft>
                <a:spcPts val="0"/>
              </a:spcAft>
              <a:buSzPts val="1800"/>
              <a:buAutoNum type="arabicPeriod"/>
            </a:pPr>
            <a:r>
              <a:rPr lang="en"/>
              <a:t>complete the exercises</a:t>
            </a:r>
            <a:endParaRPr/>
          </a:p>
          <a:p>
            <a:pPr indent="-342900" lvl="0" marL="457200" rtl="0" algn="l">
              <a:spcBef>
                <a:spcPts val="0"/>
              </a:spcBef>
              <a:spcAft>
                <a:spcPts val="0"/>
              </a:spcAft>
              <a:buSzPts val="1800"/>
              <a:buAutoNum type="arabicPeriod"/>
            </a:pPr>
            <a:r>
              <a:rPr lang="en"/>
              <a:t>Add your changes to the stage</a:t>
            </a:r>
            <a:br>
              <a:rPr lang="en"/>
            </a:br>
            <a:r>
              <a:rPr lang="en"/>
              <a:t>	</a:t>
            </a:r>
            <a:r>
              <a:rPr lang="en">
                <a:latin typeface="Courier New"/>
                <a:ea typeface="Courier New"/>
                <a:cs typeface="Courier New"/>
                <a:sym typeface="Courier New"/>
              </a:rPr>
              <a:t>git add -A</a:t>
            </a:r>
            <a:r>
              <a:rPr lang="en"/>
              <a:t> </a:t>
            </a:r>
            <a:endParaRPr/>
          </a:p>
          <a:p>
            <a:pPr indent="-342900" lvl="0" marL="457200" rtl="0" algn="l">
              <a:spcBef>
                <a:spcPts val="0"/>
              </a:spcBef>
              <a:spcAft>
                <a:spcPts val="0"/>
              </a:spcAft>
              <a:buSzPts val="1800"/>
              <a:buAutoNum type="arabicPeriod"/>
            </a:pPr>
            <a:r>
              <a:rPr lang="en"/>
              <a:t>Commit the changes to your local repository</a:t>
            </a:r>
            <a:br>
              <a:rPr lang="en"/>
            </a:br>
            <a:r>
              <a:rPr lang="en"/>
              <a:t>	</a:t>
            </a:r>
            <a:r>
              <a:rPr lang="en">
                <a:latin typeface="Courier New"/>
                <a:ea typeface="Courier New"/>
                <a:cs typeface="Courier New"/>
                <a:sym typeface="Courier New"/>
              </a:rPr>
              <a:t>git commit -m “comment”</a:t>
            </a:r>
            <a:endParaRPr/>
          </a:p>
          <a:p>
            <a:pPr indent="-342900" lvl="0" marL="457200" rtl="0" algn="l">
              <a:spcBef>
                <a:spcPts val="0"/>
              </a:spcBef>
              <a:spcAft>
                <a:spcPts val="0"/>
              </a:spcAft>
              <a:buSzPts val="1800"/>
              <a:buAutoNum type="arabicPeriod"/>
            </a:pPr>
            <a:r>
              <a:rPr b="1" lang="en"/>
              <a:t>Repeat 3 &amp; 4 </a:t>
            </a:r>
            <a:r>
              <a:rPr b="1" i="1" lang="en"/>
              <a:t>often </a:t>
            </a:r>
            <a:r>
              <a:rPr b="1" lang="en"/>
              <a:t>as you work on your exercises!</a:t>
            </a:r>
            <a:endParaRPr b="1"/>
          </a:p>
          <a:p>
            <a:pPr indent="-342900" lvl="0" marL="457200" rtl="0" algn="l">
              <a:spcBef>
                <a:spcPts val="0"/>
              </a:spcBef>
              <a:spcAft>
                <a:spcPts val="0"/>
              </a:spcAft>
              <a:buSzPts val="1800"/>
              <a:buAutoNum type="arabicPeriod"/>
            </a:pPr>
            <a:r>
              <a:rPr lang="en"/>
              <a:t>Push </a:t>
            </a:r>
            <a:r>
              <a:rPr lang="en"/>
              <a:t>your changes to Bitbucket to backup and/or submit.  </a:t>
            </a:r>
            <a:r>
              <a:rPr lang="en" sz="1600"/>
              <a:t>(as often as you like)</a:t>
            </a:r>
            <a:br>
              <a:rPr lang="en"/>
            </a:br>
            <a:r>
              <a:rPr lang="en"/>
              <a:t>	</a:t>
            </a:r>
            <a:r>
              <a:rPr lang="en">
                <a:latin typeface="Courier New"/>
                <a:ea typeface="Courier New"/>
                <a:cs typeface="Courier New"/>
                <a:sym typeface="Courier New"/>
              </a:rPr>
              <a:t>git push origin main</a:t>
            </a:r>
            <a:endParaRPr/>
          </a:p>
          <a:p>
            <a:pPr indent="0" lvl="0" marL="0" rtl="0" algn="l">
              <a:spcBef>
                <a:spcPts val="1600"/>
              </a:spcBef>
              <a:spcAft>
                <a:spcPts val="0"/>
              </a:spcAft>
              <a:buNone/>
            </a:pPr>
            <a:r>
              <a:rPr b="1" lang="en" sz="1600"/>
              <a:t>These commands should </a:t>
            </a:r>
            <a:r>
              <a:rPr b="1" i="1" lang="en" sz="1600"/>
              <a:t>ALWAYS </a:t>
            </a:r>
            <a:r>
              <a:rPr b="1" lang="en" sz="1600"/>
              <a:t>be run in your local repositories root:</a:t>
            </a:r>
            <a:br>
              <a:rPr b="1" lang="en" sz="1600"/>
            </a:br>
            <a:r>
              <a:rPr b="1" lang="en" sz="1600"/>
              <a:t>	</a:t>
            </a:r>
            <a:r>
              <a:rPr lang="en" sz="1600">
                <a:latin typeface="Courier New"/>
                <a:ea typeface="Courier New"/>
                <a:cs typeface="Courier New"/>
                <a:sym typeface="Courier New"/>
              </a:rPr>
              <a:t>~/source/repos/</a:t>
            </a:r>
            <a:r>
              <a:rPr i="1" lang="en" sz="1600">
                <a:latin typeface="Courier New"/>
                <a:ea typeface="Courier New"/>
                <a:cs typeface="Courier New"/>
                <a:sym typeface="Courier New"/>
              </a:rPr>
              <a:t>yourname</a:t>
            </a:r>
            <a:r>
              <a:rPr lang="en" sz="1600">
                <a:latin typeface="Courier New"/>
                <a:ea typeface="Courier New"/>
                <a:cs typeface="Courier New"/>
                <a:sym typeface="Courier New"/>
              </a:rPr>
              <a:t>-java-blue</a:t>
            </a:r>
            <a:endParaRPr sz="1600">
              <a:latin typeface="Courier New"/>
              <a:ea typeface="Courier New"/>
              <a:cs typeface="Courier New"/>
              <a:sym typeface="Courier New"/>
            </a:endParaRPr>
          </a:p>
          <a:p>
            <a:pPr indent="0" lvl="0" marL="0" rtl="0" algn="l">
              <a:spcBef>
                <a:spcPts val="1600"/>
              </a:spcBef>
              <a:spcAft>
                <a:spcPts val="1600"/>
              </a:spcAft>
              <a:buNone/>
            </a:pPr>
            <a:r>
              <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The File System</a:t>
            </a:r>
            <a:endParaRPr sz="2400"/>
          </a:p>
          <a:p>
            <a:pPr indent="-381000" lvl="0" marL="457200" rtl="0" algn="l">
              <a:spcBef>
                <a:spcPts val="0"/>
              </a:spcBef>
              <a:spcAft>
                <a:spcPts val="0"/>
              </a:spcAft>
              <a:buSzPts val="2400"/>
              <a:buAutoNum type="arabicPeriod"/>
            </a:pPr>
            <a:r>
              <a:rPr lang="en" sz="2400"/>
              <a:t>Bash Shell</a:t>
            </a:r>
            <a:endParaRPr sz="2400"/>
          </a:p>
          <a:p>
            <a:pPr indent="-381000" lvl="0" marL="457200" rtl="0" algn="l">
              <a:spcBef>
                <a:spcPts val="0"/>
              </a:spcBef>
              <a:spcAft>
                <a:spcPts val="0"/>
              </a:spcAft>
              <a:buSzPts val="2400"/>
              <a:buAutoNum type="arabicPeriod"/>
            </a:pPr>
            <a:r>
              <a:rPr lang="en" sz="2400"/>
              <a:t>GIT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System</a:t>
            </a:r>
            <a:endParaRPr/>
          </a:p>
        </p:txBody>
      </p:sp>
      <p:sp>
        <p:nvSpPr>
          <p:cNvPr id="67" name="Google Shape;67;p15"/>
          <p:cNvSpPr txBox="1"/>
          <p:nvPr>
            <p:ph idx="1" type="body"/>
          </p:nvPr>
        </p:nvSpPr>
        <p:spPr>
          <a:xfrm>
            <a:off x="222650" y="783925"/>
            <a:ext cx="5277000" cy="41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way a computer organizes data.  Includes Folders (or Directories) and Files</a:t>
            </a:r>
            <a:endParaRPr sz="1600"/>
          </a:p>
          <a:p>
            <a:pPr indent="0" lvl="0" marL="0" rtl="0" algn="l">
              <a:spcBef>
                <a:spcPts val="1600"/>
              </a:spcBef>
              <a:spcAft>
                <a:spcPts val="0"/>
              </a:spcAft>
              <a:buNone/>
            </a:pPr>
            <a:r>
              <a:rPr lang="en" sz="1600"/>
              <a:t>Organized into a tree structure.  All folders are in a another folder, except the ROOT folder (starting folder). All files must be in a folder.</a:t>
            </a:r>
            <a:endParaRPr sz="1600"/>
          </a:p>
          <a:p>
            <a:pPr indent="0" lvl="0" marL="0" rtl="0" algn="l">
              <a:spcBef>
                <a:spcPts val="1600"/>
              </a:spcBef>
              <a:spcAft>
                <a:spcPts val="0"/>
              </a:spcAft>
              <a:buNone/>
            </a:pPr>
            <a:r>
              <a:rPr lang="en" sz="1600"/>
              <a:t>All folders can contain 0 to many folders and/or files.</a:t>
            </a:r>
            <a:endParaRPr sz="1600"/>
          </a:p>
          <a:p>
            <a:pPr indent="0" lvl="0" marL="0" rtl="0" algn="l">
              <a:spcBef>
                <a:spcPts val="1600"/>
              </a:spcBef>
              <a:spcAft>
                <a:spcPts val="0"/>
              </a:spcAft>
              <a:buNone/>
            </a:pPr>
            <a:r>
              <a:rPr b="1" lang="en" sz="1600"/>
              <a:t>folder (directory)</a:t>
            </a:r>
            <a:r>
              <a:rPr lang="en" sz="1600"/>
              <a:t> - purely for organization</a:t>
            </a:r>
            <a:endParaRPr sz="1600"/>
          </a:p>
          <a:p>
            <a:pPr indent="0" lvl="0" marL="0" rtl="0" algn="l">
              <a:spcBef>
                <a:spcPts val="1600"/>
              </a:spcBef>
              <a:spcAft>
                <a:spcPts val="0"/>
              </a:spcAft>
              <a:buNone/>
            </a:pPr>
            <a:r>
              <a:rPr b="1" lang="en" sz="1600"/>
              <a:t>files </a:t>
            </a:r>
            <a:r>
              <a:rPr lang="en" sz="1600"/>
              <a:t>- content  (pictures, documents, etc.)</a:t>
            </a:r>
            <a:endParaRPr sz="1600"/>
          </a:p>
          <a:p>
            <a:pPr indent="0" lvl="0" marL="0" rtl="0" algn="l">
              <a:spcBef>
                <a:spcPts val="1600"/>
              </a:spcBef>
              <a:spcAft>
                <a:spcPts val="1600"/>
              </a:spcAft>
              <a:buNone/>
            </a:pPr>
            <a:r>
              <a:rPr lang="en" sz="1600"/>
              <a:t>Folders and Files have </a:t>
            </a:r>
            <a:r>
              <a:rPr i="1" lang="en" sz="1600"/>
              <a:t>metadata </a:t>
            </a:r>
            <a:r>
              <a:rPr lang="en" sz="1600"/>
              <a:t>(properties) associated with them like date modified, names, and permissions (who can do what with that folder or file)</a:t>
            </a:r>
            <a:endParaRPr sz="1600"/>
          </a:p>
        </p:txBody>
      </p:sp>
      <p:pic>
        <p:nvPicPr>
          <p:cNvPr id="68" name="Google Shape;68;p15"/>
          <p:cNvPicPr preferRelativeResize="0"/>
          <p:nvPr/>
        </p:nvPicPr>
        <p:blipFill>
          <a:blip r:embed="rId3">
            <a:alphaModFix/>
          </a:blip>
          <a:stretch>
            <a:fillRect/>
          </a:stretch>
        </p:blipFill>
        <p:spPr>
          <a:xfrm>
            <a:off x="5278025" y="1295525"/>
            <a:ext cx="3810300" cy="269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2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BASH Shell</a:t>
            </a:r>
            <a:endParaRPr/>
          </a:p>
        </p:txBody>
      </p:sp>
      <p:sp>
        <p:nvSpPr>
          <p:cNvPr id="74" name="Google Shape;74;p16"/>
          <p:cNvSpPr txBox="1"/>
          <p:nvPr>
            <p:ph idx="1" type="body"/>
          </p:nvPr>
        </p:nvSpPr>
        <p:spPr>
          <a:xfrm>
            <a:off x="311700" y="859100"/>
            <a:ext cx="8520600" cy="41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What is a Shell?  </a:t>
            </a:r>
            <a:endParaRPr b="1" sz="1600"/>
          </a:p>
          <a:p>
            <a:pPr indent="0" lvl="0" marL="0" rtl="0" algn="l">
              <a:spcBef>
                <a:spcPts val="1600"/>
              </a:spcBef>
              <a:spcAft>
                <a:spcPts val="0"/>
              </a:spcAft>
              <a:buNone/>
            </a:pPr>
            <a:r>
              <a:rPr lang="en" sz="1200"/>
              <a:t>A shell provides a text-based interface to interact with a computer’s file system.   In Shell you write lines of code and commands that the computer understands to direct the computer to do what you want it to do. </a:t>
            </a:r>
            <a:endParaRPr sz="1200"/>
          </a:p>
          <a:p>
            <a:pPr indent="0" lvl="0" marL="0" rtl="0" algn="l">
              <a:spcBef>
                <a:spcPts val="1600"/>
              </a:spcBef>
              <a:spcAft>
                <a:spcPts val="0"/>
              </a:spcAft>
              <a:buClr>
                <a:schemeClr val="dk1"/>
              </a:buClr>
              <a:buSzPts val="1100"/>
              <a:buFont typeface="Arial"/>
              <a:buNone/>
            </a:pPr>
            <a:r>
              <a:rPr b="1" lang="en" sz="1600"/>
              <a:t>What is BASH?  </a:t>
            </a:r>
            <a:endParaRPr b="1" sz="1600"/>
          </a:p>
          <a:p>
            <a:pPr indent="0" lvl="0" marL="0" rtl="0" algn="l">
              <a:spcBef>
                <a:spcPts val="1600"/>
              </a:spcBef>
              <a:spcAft>
                <a:spcPts val="0"/>
              </a:spcAft>
              <a:buNone/>
            </a:pPr>
            <a:r>
              <a:rPr lang="en" sz="1200"/>
              <a:t>There are many types of shells available on computer systems.  Each Shell has its own set of commands.   BASH is a commonly used shell that is available on Mac OS, Linux, and Windows.   While Windows 10 does have a built in BASH Shell, GIT BASH provides a more robust version of the shell.  </a:t>
            </a:r>
            <a:r>
              <a:rPr lang="en" sz="1400"/>
              <a:t> </a:t>
            </a:r>
            <a:endParaRPr sz="1400"/>
          </a:p>
          <a:p>
            <a:pPr indent="0" lvl="0" marL="0" rtl="0" algn="l">
              <a:spcBef>
                <a:spcPts val="1600"/>
              </a:spcBef>
              <a:spcAft>
                <a:spcPts val="0"/>
              </a:spcAft>
              <a:buNone/>
            </a:pPr>
            <a:r>
              <a:rPr b="1" lang="en" sz="1600"/>
              <a:t>Why use a shell?  </a:t>
            </a:r>
            <a:endParaRPr b="1" sz="1600"/>
          </a:p>
          <a:p>
            <a:pPr indent="-304800" lvl="0" marL="457200" rtl="0" algn="l">
              <a:spcBef>
                <a:spcPts val="1600"/>
              </a:spcBef>
              <a:spcAft>
                <a:spcPts val="0"/>
              </a:spcAft>
              <a:buSzPts val="1200"/>
              <a:buChar char="●"/>
            </a:pPr>
            <a:r>
              <a:rPr lang="en" sz="1200"/>
              <a:t>Many programming tasks are more flexible and faster in the Shell</a:t>
            </a:r>
            <a:endParaRPr sz="1200"/>
          </a:p>
          <a:p>
            <a:pPr indent="-304800" lvl="0" marL="457200" rtl="0" algn="l">
              <a:spcBef>
                <a:spcPts val="0"/>
              </a:spcBef>
              <a:spcAft>
                <a:spcPts val="0"/>
              </a:spcAft>
              <a:buSzPts val="1200"/>
              <a:buChar char="●"/>
            </a:pPr>
            <a:r>
              <a:rPr lang="en" sz="1200"/>
              <a:t>It can be scripted, which means we can write our own reusable commands</a:t>
            </a:r>
            <a:endParaRPr sz="1200"/>
          </a:p>
          <a:p>
            <a:pPr indent="-304800" lvl="0" marL="457200" rtl="0" algn="l">
              <a:spcBef>
                <a:spcPts val="0"/>
              </a:spcBef>
              <a:spcAft>
                <a:spcPts val="0"/>
              </a:spcAft>
              <a:buSzPts val="1200"/>
              <a:buChar char="●"/>
            </a:pPr>
            <a:r>
              <a:rPr lang="en" sz="1200"/>
              <a:t>Many programming tools do not have graphical user interfaces (GUI), or have more options available in the shell version.  Often the GUI for these tools and just for convenience and issue shell commands in the background, so if we don’t understand the shell commands, then we can’t troubleshoot problems we may encounter.</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6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Basics</a:t>
            </a:r>
            <a:endParaRPr/>
          </a:p>
        </p:txBody>
      </p:sp>
      <p:sp>
        <p:nvSpPr>
          <p:cNvPr id="80" name="Google Shape;80;p17"/>
          <p:cNvSpPr txBox="1"/>
          <p:nvPr>
            <p:ph idx="1" type="body"/>
          </p:nvPr>
        </p:nvSpPr>
        <p:spPr>
          <a:xfrm>
            <a:off x="311700" y="740000"/>
            <a:ext cx="8520600" cy="42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Root </a:t>
            </a:r>
            <a:r>
              <a:rPr lang="en"/>
              <a:t>directory is where the file system begins for the computer.  All directories and files on the computer are in the root directory.  </a:t>
            </a:r>
            <a:endParaRPr/>
          </a:p>
          <a:p>
            <a:pPr indent="0" lvl="0" marL="0" rtl="0" algn="l">
              <a:spcBef>
                <a:spcPts val="1600"/>
              </a:spcBef>
              <a:spcAft>
                <a:spcPts val="0"/>
              </a:spcAft>
              <a:buNone/>
            </a:pPr>
            <a:r>
              <a:rPr lang="en"/>
              <a:t>The </a:t>
            </a:r>
            <a:r>
              <a:rPr b="1" lang="en"/>
              <a:t>home directory</a:t>
            </a:r>
            <a:r>
              <a:rPr lang="en"/>
              <a:t> is where the file system that has been assigned to your user begins.  The home directory can always be accessed by the  </a:t>
            </a:r>
            <a:r>
              <a:rPr b="1" lang="en">
                <a:latin typeface="Courier New"/>
                <a:ea typeface="Courier New"/>
                <a:cs typeface="Courier New"/>
                <a:sym typeface="Courier New"/>
              </a:rPr>
              <a:t>~ </a:t>
            </a:r>
            <a:r>
              <a:rPr lang="en"/>
              <a:t>alias.  </a:t>
            </a:r>
            <a:endParaRPr/>
          </a:p>
          <a:p>
            <a:pPr indent="0" lvl="0" marL="0" rtl="0" algn="l">
              <a:spcBef>
                <a:spcPts val="1600"/>
              </a:spcBef>
              <a:spcAft>
                <a:spcPts val="0"/>
              </a:spcAft>
              <a:buNone/>
            </a:pPr>
            <a:r>
              <a:rPr lang="en"/>
              <a:t>The </a:t>
            </a:r>
            <a:r>
              <a:rPr b="1" lang="en"/>
              <a:t>working directory</a:t>
            </a:r>
            <a:r>
              <a:rPr lang="en"/>
              <a:t> is the directory that is currently being accessed.</a:t>
            </a:r>
            <a:endParaRPr/>
          </a:p>
          <a:p>
            <a:pPr indent="0" lvl="0" marL="0" rtl="0" algn="l">
              <a:spcBef>
                <a:spcPts val="1600"/>
              </a:spcBef>
              <a:spcAft>
                <a:spcPts val="0"/>
              </a:spcAft>
              <a:buNone/>
            </a:pPr>
            <a:r>
              <a:rPr lang="en"/>
              <a:t>Shells are controlled using </a:t>
            </a:r>
            <a:r>
              <a:rPr b="1" lang="en"/>
              <a:t>commands </a:t>
            </a:r>
            <a:r>
              <a:rPr lang="en"/>
              <a:t>that tell the computer what you want it to do.</a:t>
            </a:r>
            <a:endParaRPr/>
          </a:p>
          <a:p>
            <a:pPr indent="0" lvl="0" marL="0" rtl="0" algn="l">
              <a:spcBef>
                <a:spcPts val="1600"/>
              </a:spcBef>
              <a:spcAft>
                <a:spcPts val="0"/>
              </a:spcAft>
              <a:buNone/>
            </a:pPr>
            <a:r>
              <a:rPr lang="en"/>
              <a:t>Many shell commands take </a:t>
            </a:r>
            <a:r>
              <a:rPr b="1" lang="en"/>
              <a:t>arguments</a:t>
            </a:r>
            <a:r>
              <a:rPr lang="en"/>
              <a:t>, which are extra parts of the command that change its behavior. </a:t>
            </a:r>
            <a:endParaRPr/>
          </a:p>
          <a:p>
            <a:pPr indent="0" lvl="0" marL="0" rtl="0" algn="l">
              <a:spcBef>
                <a:spcPts val="1600"/>
              </a:spcBef>
              <a:spcAft>
                <a:spcPts val="1600"/>
              </a:spcAft>
              <a:buClr>
                <a:schemeClr val="dk1"/>
              </a:buClr>
              <a:buSzPts val="1100"/>
              <a:buFont typeface="Arial"/>
              <a:buNone/>
            </a:pPr>
            <a:r>
              <a:rPr i="1" lang="en"/>
              <a:t>In Windows, the Bash Shell is accessed using the Git Bash application.</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03825"/>
            <a:ext cx="214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Shell Commands</a:t>
            </a:r>
            <a:endParaRPr/>
          </a:p>
        </p:txBody>
      </p:sp>
      <p:graphicFrame>
        <p:nvGraphicFramePr>
          <p:cNvPr id="86" name="Google Shape;86;p18"/>
          <p:cNvGraphicFramePr/>
          <p:nvPr/>
        </p:nvGraphicFramePr>
        <p:xfrm>
          <a:off x="2619250" y="276825"/>
          <a:ext cx="3000000" cy="3000000"/>
        </p:xfrm>
        <a:graphic>
          <a:graphicData uri="http://schemas.openxmlformats.org/drawingml/2006/table">
            <a:tbl>
              <a:tblPr>
                <a:noFill/>
                <a:tableStyleId>{5667E351-27A0-4BFF-981D-2BE577CB506E}</a:tableStyleId>
              </a:tblPr>
              <a:tblGrid>
                <a:gridCol w="1733800"/>
                <a:gridCol w="4730200"/>
              </a:tblGrid>
              <a:tr h="362325">
                <a:tc>
                  <a:txBody>
                    <a:bodyPr/>
                    <a:lstStyle/>
                    <a:p>
                      <a:pPr indent="0" lvl="0" marL="0" rtl="0" algn="l">
                        <a:spcBef>
                          <a:spcPts val="0"/>
                        </a:spcBef>
                        <a:spcAft>
                          <a:spcPts val="0"/>
                        </a:spcAft>
                        <a:buNone/>
                      </a:pPr>
                      <a:r>
                        <a:rPr b="1" lang="en" sz="1000"/>
                        <a:t>Command</a:t>
                      </a:r>
                      <a:endParaRPr b="1" sz="1000"/>
                    </a:p>
                  </a:txBody>
                  <a:tcPr marT="91425" marB="91425" marR="91425" marL="91425">
                    <a:solidFill>
                      <a:srgbClr val="D9D9D9"/>
                    </a:solidFill>
                  </a:tcPr>
                </a:tc>
                <a:tc>
                  <a:txBody>
                    <a:bodyPr/>
                    <a:lstStyle/>
                    <a:p>
                      <a:pPr indent="0" lvl="0" marL="0" rtl="0" algn="l">
                        <a:spcBef>
                          <a:spcPts val="0"/>
                        </a:spcBef>
                        <a:spcAft>
                          <a:spcPts val="0"/>
                        </a:spcAft>
                        <a:buNone/>
                      </a:pPr>
                      <a:r>
                        <a:rPr b="1" lang="en" sz="1000"/>
                        <a:t>Description</a:t>
                      </a:r>
                      <a:endParaRPr b="1" sz="1000"/>
                    </a:p>
                  </a:txBody>
                  <a:tcPr marT="91425" marB="91425" marR="91425" marL="91425">
                    <a:solidFill>
                      <a:srgbClr val="D9D9D9"/>
                    </a:solidFill>
                  </a:tcPr>
                </a:tc>
              </a:tr>
              <a:tr h="362325">
                <a:tc>
                  <a:txBody>
                    <a:bodyPr/>
                    <a:lstStyle/>
                    <a:p>
                      <a:pPr indent="0" lvl="0" marL="0" rtl="0" algn="l">
                        <a:spcBef>
                          <a:spcPts val="0"/>
                        </a:spcBef>
                        <a:spcAft>
                          <a:spcPts val="0"/>
                        </a:spcAft>
                        <a:buNone/>
                      </a:pPr>
                      <a:r>
                        <a:rPr lang="en" sz="1000"/>
                        <a:t>cd</a:t>
                      </a:r>
                      <a:endParaRPr sz="1000"/>
                    </a:p>
                  </a:txBody>
                  <a:tcPr marT="91425" marB="91425" marR="91425" marL="91425"/>
                </a:tc>
                <a:tc>
                  <a:txBody>
                    <a:bodyPr/>
                    <a:lstStyle/>
                    <a:p>
                      <a:pPr indent="0" lvl="0" marL="0" rtl="0" algn="l">
                        <a:spcBef>
                          <a:spcPts val="0"/>
                        </a:spcBef>
                        <a:spcAft>
                          <a:spcPts val="0"/>
                        </a:spcAft>
                        <a:buNone/>
                      </a:pPr>
                      <a:r>
                        <a:rPr lang="en" sz="1000"/>
                        <a:t>change directory.   ~ specifies the home directory.  (cd ~)</a:t>
                      </a:r>
                      <a:endParaRPr sz="1000"/>
                    </a:p>
                  </a:txBody>
                  <a:tcPr marT="91425" marB="91425" marR="91425" marL="91425"/>
                </a:tc>
              </a:tr>
              <a:tr h="362325">
                <a:tc>
                  <a:txBody>
                    <a:bodyPr/>
                    <a:lstStyle/>
                    <a:p>
                      <a:pPr indent="0" lvl="0" marL="0" rtl="0" algn="l">
                        <a:spcBef>
                          <a:spcPts val="0"/>
                        </a:spcBef>
                        <a:spcAft>
                          <a:spcPts val="0"/>
                        </a:spcAft>
                        <a:buNone/>
                      </a:pPr>
                      <a:r>
                        <a:rPr lang="en" sz="1000"/>
                        <a:t>pwd</a:t>
                      </a:r>
                      <a:endParaRPr sz="1000"/>
                    </a:p>
                  </a:txBody>
                  <a:tcPr marT="91425" marB="91425" marR="91425" marL="91425"/>
                </a:tc>
                <a:tc>
                  <a:txBody>
                    <a:bodyPr/>
                    <a:lstStyle/>
                    <a:p>
                      <a:pPr indent="0" lvl="0" marL="0" rtl="0" algn="l">
                        <a:spcBef>
                          <a:spcPts val="0"/>
                        </a:spcBef>
                        <a:spcAft>
                          <a:spcPts val="0"/>
                        </a:spcAft>
                        <a:buNone/>
                      </a:pPr>
                      <a:r>
                        <a:rPr lang="en" sz="1000"/>
                        <a:t>Tells you where you are in the file system</a:t>
                      </a:r>
                      <a:endParaRPr sz="1000"/>
                    </a:p>
                  </a:txBody>
                  <a:tcPr marT="91425" marB="91425" marR="91425" marL="91425"/>
                </a:tc>
              </a:tr>
              <a:tr h="819300">
                <a:tc>
                  <a:txBody>
                    <a:bodyPr/>
                    <a:lstStyle/>
                    <a:p>
                      <a:pPr indent="0" lvl="0" marL="0" rtl="0" algn="l">
                        <a:spcBef>
                          <a:spcPts val="0"/>
                        </a:spcBef>
                        <a:spcAft>
                          <a:spcPts val="0"/>
                        </a:spcAft>
                        <a:buNone/>
                      </a:pPr>
                      <a:r>
                        <a:rPr lang="en" sz="1000"/>
                        <a:t>ls</a:t>
                      </a:r>
                      <a:br>
                        <a:rPr lang="en" sz="1000"/>
                      </a:br>
                      <a:r>
                        <a:rPr lang="en" sz="1000"/>
                        <a:t>ls -la</a:t>
                      </a:r>
                      <a:endParaRPr sz="1000"/>
                    </a:p>
                  </a:txBody>
                  <a:tcPr marT="91425" marB="91425" marR="91425" marL="91425"/>
                </a:tc>
                <a:tc>
                  <a:txBody>
                    <a:bodyPr/>
                    <a:lstStyle/>
                    <a:p>
                      <a:pPr indent="0" lvl="0" marL="0" rtl="0" algn="l">
                        <a:spcBef>
                          <a:spcPts val="0"/>
                        </a:spcBef>
                        <a:spcAft>
                          <a:spcPts val="0"/>
                        </a:spcAft>
                        <a:buNone/>
                      </a:pPr>
                      <a:r>
                        <a:rPr lang="en" sz="1000"/>
                        <a:t>list all files and folders in a directory.  -a (shows all files and folders)   ls -a</a:t>
                      </a:r>
                      <a:endParaRPr sz="1000"/>
                    </a:p>
                    <a:p>
                      <a:pPr indent="0" lvl="0" marL="0" rtl="0" algn="l">
                        <a:spcBef>
                          <a:spcPts val="0"/>
                        </a:spcBef>
                        <a:spcAft>
                          <a:spcPts val="0"/>
                        </a:spcAft>
                        <a:buNone/>
                      </a:pPr>
                      <a:r>
                        <a:rPr lang="en" sz="1000"/>
                        <a:t>-l  (shows details about the files and folders)  ls - l. </a:t>
                      </a:r>
                      <a:endParaRPr sz="1000"/>
                    </a:p>
                    <a:p>
                      <a:pPr indent="0" lvl="0" marL="0" rtl="0" algn="l">
                        <a:spcBef>
                          <a:spcPts val="0"/>
                        </a:spcBef>
                        <a:spcAft>
                          <a:spcPts val="0"/>
                        </a:spcAft>
                        <a:buNone/>
                      </a:pPr>
                      <a:r>
                        <a:rPr lang="en" sz="1000"/>
                        <a:t>can be used together as ls -la</a:t>
                      </a:r>
                      <a:endParaRPr sz="1000"/>
                    </a:p>
                    <a:p>
                      <a:pPr indent="0" lvl="0" marL="0" rtl="0" algn="l">
                        <a:spcBef>
                          <a:spcPts val="0"/>
                        </a:spcBef>
                        <a:spcAft>
                          <a:spcPts val="0"/>
                        </a:spcAft>
                        <a:buNone/>
                      </a:pPr>
                      <a:r>
                        <a:rPr lang="en" sz="1000"/>
                        <a:t>In file details first letter is d for a directory and - for a file.</a:t>
                      </a:r>
                      <a:endParaRPr sz="1000"/>
                    </a:p>
                  </a:txBody>
                  <a:tcPr marT="91425" marB="91425" marR="91425" marL="91425"/>
                </a:tc>
              </a:tr>
              <a:tr h="362325">
                <a:tc>
                  <a:txBody>
                    <a:bodyPr/>
                    <a:lstStyle/>
                    <a:p>
                      <a:pPr indent="0" lvl="0" marL="0" rtl="0" algn="l">
                        <a:spcBef>
                          <a:spcPts val="0"/>
                        </a:spcBef>
                        <a:spcAft>
                          <a:spcPts val="0"/>
                        </a:spcAft>
                        <a:buNone/>
                      </a:pPr>
                      <a:r>
                        <a:rPr lang="en" sz="1000"/>
                        <a:t>mkdir &lt;dir name&gt;</a:t>
                      </a:r>
                      <a:endParaRPr sz="1000"/>
                    </a:p>
                  </a:txBody>
                  <a:tcPr marT="91425" marB="91425" marR="91425" marL="91425"/>
                </a:tc>
                <a:tc>
                  <a:txBody>
                    <a:bodyPr/>
                    <a:lstStyle/>
                    <a:p>
                      <a:pPr indent="0" lvl="0" marL="0" rtl="0" algn="l">
                        <a:spcBef>
                          <a:spcPts val="0"/>
                        </a:spcBef>
                        <a:spcAft>
                          <a:spcPts val="0"/>
                        </a:spcAft>
                        <a:buNone/>
                      </a:pPr>
                      <a:r>
                        <a:rPr lang="en" sz="1000"/>
                        <a:t>Creates a new directory</a:t>
                      </a:r>
                      <a:endParaRPr sz="1000"/>
                    </a:p>
                  </a:txBody>
                  <a:tcPr marT="91425" marB="91425" marR="91425" marL="91425"/>
                </a:tc>
              </a:tr>
              <a:tr h="362325">
                <a:tc>
                  <a:txBody>
                    <a:bodyPr/>
                    <a:lstStyle/>
                    <a:p>
                      <a:pPr indent="0" lvl="0" marL="0" rtl="0" algn="l">
                        <a:spcBef>
                          <a:spcPts val="0"/>
                        </a:spcBef>
                        <a:spcAft>
                          <a:spcPts val="0"/>
                        </a:spcAft>
                        <a:buNone/>
                      </a:pPr>
                      <a:r>
                        <a:rPr lang="en" sz="1000"/>
                        <a:t>code &lt;filename&gt;</a:t>
                      </a:r>
                      <a:endParaRPr sz="1000"/>
                    </a:p>
                  </a:txBody>
                  <a:tcPr marT="91425" marB="91425" marR="91425" marL="91425"/>
                </a:tc>
                <a:tc>
                  <a:txBody>
                    <a:bodyPr/>
                    <a:lstStyle/>
                    <a:p>
                      <a:pPr indent="0" lvl="0" marL="0" rtl="0" algn="l">
                        <a:spcBef>
                          <a:spcPts val="0"/>
                        </a:spcBef>
                        <a:spcAft>
                          <a:spcPts val="0"/>
                        </a:spcAft>
                        <a:buNone/>
                      </a:pPr>
                      <a:r>
                        <a:rPr lang="en" sz="1000"/>
                        <a:t>Creates a file then opens it in Visual Studio Code, or if the file exists it opens it.</a:t>
                      </a:r>
                      <a:endParaRPr sz="1000"/>
                    </a:p>
                  </a:txBody>
                  <a:tcPr marT="91425" marB="91425" marR="91425" marL="91425"/>
                </a:tc>
              </a:tr>
              <a:tr h="362325">
                <a:tc>
                  <a:txBody>
                    <a:bodyPr/>
                    <a:lstStyle/>
                    <a:p>
                      <a:pPr indent="0" lvl="0" marL="0" rtl="0" algn="l">
                        <a:spcBef>
                          <a:spcPts val="0"/>
                        </a:spcBef>
                        <a:spcAft>
                          <a:spcPts val="0"/>
                        </a:spcAft>
                        <a:buNone/>
                      </a:pPr>
                      <a:r>
                        <a:rPr lang="en" sz="1000"/>
                        <a:t>touch &lt;filename&gt;</a:t>
                      </a:r>
                      <a:endParaRPr sz="1000"/>
                    </a:p>
                  </a:txBody>
                  <a:tcPr marT="91425" marB="91425" marR="91425" marL="91425"/>
                </a:tc>
                <a:tc>
                  <a:txBody>
                    <a:bodyPr/>
                    <a:lstStyle/>
                    <a:p>
                      <a:pPr indent="0" lvl="0" marL="0" rtl="0" algn="l">
                        <a:spcBef>
                          <a:spcPts val="0"/>
                        </a:spcBef>
                        <a:spcAft>
                          <a:spcPts val="0"/>
                        </a:spcAft>
                        <a:buNone/>
                      </a:pPr>
                      <a:r>
                        <a:rPr lang="en" sz="1000"/>
                        <a:t>Creates an empty file</a:t>
                      </a:r>
                      <a:endParaRPr sz="1000"/>
                    </a:p>
                  </a:txBody>
                  <a:tcPr marT="91425" marB="91425" marR="91425" marL="91425"/>
                </a:tc>
              </a:tr>
              <a:tr h="362325">
                <a:tc>
                  <a:txBody>
                    <a:bodyPr/>
                    <a:lstStyle/>
                    <a:p>
                      <a:pPr indent="0" lvl="0" marL="0" rtl="0" algn="l">
                        <a:spcBef>
                          <a:spcPts val="0"/>
                        </a:spcBef>
                        <a:spcAft>
                          <a:spcPts val="0"/>
                        </a:spcAft>
                        <a:buNone/>
                      </a:pPr>
                      <a:r>
                        <a:rPr lang="en" sz="1000"/>
                        <a:t>cp &lt;file&gt; &lt;new location&gt;</a:t>
                      </a:r>
                      <a:endParaRPr sz="1000"/>
                    </a:p>
                  </a:txBody>
                  <a:tcPr marT="91425" marB="91425" marR="91425" marL="91425"/>
                </a:tc>
                <a:tc>
                  <a:txBody>
                    <a:bodyPr/>
                    <a:lstStyle/>
                    <a:p>
                      <a:pPr indent="0" lvl="0" marL="0" rtl="0" algn="l">
                        <a:spcBef>
                          <a:spcPts val="0"/>
                        </a:spcBef>
                        <a:spcAft>
                          <a:spcPts val="0"/>
                        </a:spcAft>
                        <a:buNone/>
                      </a:pPr>
                      <a:r>
                        <a:rPr lang="en" sz="1000"/>
                        <a:t>Copies a file</a:t>
                      </a:r>
                      <a:endParaRPr sz="1000"/>
                    </a:p>
                  </a:txBody>
                  <a:tcPr marT="91425" marB="91425" marR="91425" marL="91425"/>
                </a:tc>
              </a:tr>
              <a:tr h="362325">
                <a:tc>
                  <a:txBody>
                    <a:bodyPr/>
                    <a:lstStyle/>
                    <a:p>
                      <a:pPr indent="0" lvl="0" marL="0" rtl="0" algn="l">
                        <a:spcBef>
                          <a:spcPts val="0"/>
                        </a:spcBef>
                        <a:spcAft>
                          <a:spcPts val="0"/>
                        </a:spcAft>
                        <a:buNone/>
                      </a:pPr>
                      <a:r>
                        <a:rPr lang="en" sz="1000"/>
                        <a:t>mv &lt;file&gt; &lt;new location&gt;</a:t>
                      </a:r>
                      <a:endParaRPr sz="1000"/>
                    </a:p>
                  </a:txBody>
                  <a:tcPr marT="91425" marB="91425" marR="91425" marL="91425"/>
                </a:tc>
                <a:tc>
                  <a:txBody>
                    <a:bodyPr/>
                    <a:lstStyle/>
                    <a:p>
                      <a:pPr indent="0" lvl="0" marL="0" rtl="0" algn="l">
                        <a:spcBef>
                          <a:spcPts val="0"/>
                        </a:spcBef>
                        <a:spcAft>
                          <a:spcPts val="0"/>
                        </a:spcAft>
                        <a:buNone/>
                      </a:pPr>
                      <a:r>
                        <a:rPr lang="en" sz="1000"/>
                        <a:t>Moves or renames a file</a:t>
                      </a:r>
                      <a:endParaRPr sz="1000"/>
                    </a:p>
                  </a:txBody>
                  <a:tcPr marT="91425" marB="91425" marR="91425" marL="91425"/>
                </a:tc>
              </a:tr>
              <a:tr h="362325">
                <a:tc>
                  <a:txBody>
                    <a:bodyPr/>
                    <a:lstStyle/>
                    <a:p>
                      <a:pPr indent="0" lvl="0" marL="0" rtl="0" algn="l">
                        <a:spcBef>
                          <a:spcPts val="0"/>
                        </a:spcBef>
                        <a:spcAft>
                          <a:spcPts val="0"/>
                        </a:spcAft>
                        <a:buNone/>
                      </a:pPr>
                      <a:r>
                        <a:rPr lang="en" sz="1000"/>
                        <a:t>cat</a:t>
                      </a:r>
                      <a:endParaRPr sz="1000"/>
                    </a:p>
                  </a:txBody>
                  <a:tcPr marT="91425" marB="91425" marR="91425" marL="91425"/>
                </a:tc>
                <a:tc>
                  <a:txBody>
                    <a:bodyPr/>
                    <a:lstStyle/>
                    <a:p>
                      <a:pPr indent="0" lvl="0" marL="0" rtl="0" algn="l">
                        <a:spcBef>
                          <a:spcPts val="0"/>
                        </a:spcBef>
                        <a:spcAft>
                          <a:spcPts val="0"/>
                        </a:spcAft>
                        <a:buNone/>
                      </a:pPr>
                      <a:r>
                        <a:rPr lang="en" sz="1000"/>
                        <a:t>print contents of a file on the screen</a:t>
                      </a:r>
                      <a:endParaRPr sz="1000"/>
                    </a:p>
                  </a:txBody>
                  <a:tcPr marT="91425" marB="91425" marR="91425" marL="91425"/>
                </a:tc>
              </a:tr>
              <a:tr h="661725">
                <a:tc>
                  <a:txBody>
                    <a:bodyPr/>
                    <a:lstStyle/>
                    <a:p>
                      <a:pPr indent="0" lvl="0" marL="0" rtl="0" algn="l">
                        <a:spcBef>
                          <a:spcPts val="0"/>
                        </a:spcBef>
                        <a:spcAft>
                          <a:spcPts val="0"/>
                        </a:spcAft>
                        <a:buNone/>
                      </a:pPr>
                      <a:r>
                        <a:rPr lang="en" sz="1000"/>
                        <a:t>rm</a:t>
                      </a:r>
                      <a:endParaRPr sz="1000"/>
                    </a:p>
                  </a:txBody>
                  <a:tcPr marT="91425" marB="91425" marR="91425" marL="91425"/>
                </a:tc>
                <a:tc>
                  <a:txBody>
                    <a:bodyPr/>
                    <a:lstStyle/>
                    <a:p>
                      <a:pPr indent="0" lvl="0" marL="0" rtl="0" algn="l">
                        <a:spcBef>
                          <a:spcPts val="0"/>
                        </a:spcBef>
                        <a:spcAft>
                          <a:spcPts val="0"/>
                        </a:spcAft>
                        <a:buNone/>
                      </a:pPr>
                      <a:r>
                        <a:rPr lang="en" sz="1000"/>
                        <a:t>Removes a file or folder with   -r  (remove all contents).  -f (force) - make it happen no matter what.</a:t>
                      </a:r>
                      <a:endParaRPr sz="1000"/>
                    </a:p>
                    <a:p>
                      <a:pPr indent="0" lvl="0" marL="0" rtl="0" algn="l">
                        <a:spcBef>
                          <a:spcPts val="0"/>
                        </a:spcBef>
                        <a:spcAft>
                          <a:spcPts val="0"/>
                        </a:spcAft>
                        <a:buNone/>
                      </a:pPr>
                      <a:r>
                        <a:t/>
                      </a:r>
                      <a:endParaRPr sz="1000"/>
                    </a:p>
                  </a:txBody>
                  <a:tcPr marT="91425" marB="91425" marR="91425" marL="91425"/>
                </a:tc>
              </a:tr>
            </a:tbl>
          </a:graphicData>
        </a:graphic>
      </p:graphicFrame>
      <p:sp>
        <p:nvSpPr>
          <p:cNvPr id="87" name="Google Shape;87;p18"/>
          <p:cNvSpPr txBox="1"/>
          <p:nvPr/>
        </p:nvSpPr>
        <p:spPr>
          <a:xfrm>
            <a:off x="514350" y="1161975"/>
            <a:ext cx="1815600" cy="21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lang="en"/>
              <a:t> is an alias for the current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600"/>
              <a:t>.. </a:t>
            </a:r>
            <a:r>
              <a:rPr lang="en"/>
              <a:t>is an alias for the parent directory of the current directory.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2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Paths</a:t>
            </a:r>
            <a:endParaRPr/>
          </a:p>
        </p:txBody>
      </p:sp>
      <p:sp>
        <p:nvSpPr>
          <p:cNvPr id="93" name="Google Shape;93;p19"/>
          <p:cNvSpPr txBox="1"/>
          <p:nvPr>
            <p:ph idx="1" type="body"/>
          </p:nvPr>
        </p:nvSpPr>
        <p:spPr>
          <a:xfrm>
            <a:off x="311700" y="897425"/>
            <a:ext cx="8520600" cy="18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b="1" lang="en"/>
              <a:t>Path</a:t>
            </a:r>
            <a:r>
              <a:rPr lang="en"/>
              <a:t> is text representation of where a directory or file is located in the File System.  Paths can be </a:t>
            </a:r>
            <a:r>
              <a:rPr b="1" lang="en"/>
              <a:t>absolute </a:t>
            </a:r>
            <a:r>
              <a:rPr lang="en"/>
              <a:t>or </a:t>
            </a:r>
            <a:r>
              <a:rPr b="1" lang="en"/>
              <a:t>relative</a:t>
            </a:r>
            <a:r>
              <a:rPr lang="en"/>
              <a:t>.</a:t>
            </a:r>
            <a:endParaRPr/>
          </a:p>
          <a:p>
            <a:pPr indent="-317500" lvl="1" marL="914400" rtl="0" algn="l">
              <a:spcBef>
                <a:spcPts val="0"/>
              </a:spcBef>
              <a:spcAft>
                <a:spcPts val="0"/>
              </a:spcAft>
              <a:buSzPts val="1400"/>
              <a:buChar char="○"/>
            </a:pPr>
            <a:r>
              <a:rPr lang="en"/>
              <a:t>An </a:t>
            </a:r>
            <a:r>
              <a:rPr b="1" lang="en"/>
              <a:t>absolute path</a:t>
            </a:r>
            <a:r>
              <a:rPr lang="en"/>
              <a:t> is one that starts at the </a:t>
            </a:r>
            <a:r>
              <a:rPr b="1" lang="en"/>
              <a:t>Root </a:t>
            </a:r>
            <a:r>
              <a:rPr lang="en"/>
              <a:t>of the file system.  It points to the same location in the file system regardless of where it is used.   Start with /  or  ~</a:t>
            </a:r>
            <a:endParaRPr/>
          </a:p>
          <a:p>
            <a:pPr indent="-317500" lvl="1" marL="914400" rtl="0" algn="l">
              <a:spcBef>
                <a:spcPts val="0"/>
              </a:spcBef>
              <a:spcAft>
                <a:spcPts val="0"/>
              </a:spcAft>
              <a:buSzPts val="1400"/>
              <a:buChar char="○"/>
            </a:pPr>
            <a:r>
              <a:rPr lang="en"/>
              <a:t>A </a:t>
            </a:r>
            <a:r>
              <a:rPr b="1" lang="en"/>
              <a:t>relative path </a:t>
            </a:r>
            <a:r>
              <a:rPr lang="en"/>
              <a:t>is one that starts </a:t>
            </a:r>
            <a:r>
              <a:rPr i="1" lang="en"/>
              <a:t>relative</a:t>
            </a:r>
            <a:r>
              <a:rPr lang="en"/>
              <a:t> to the current working directory (location).  It points to a different location in the file system depending on where it is used.  Start with a folder or file name.</a:t>
            </a:r>
            <a:endParaRPr/>
          </a:p>
        </p:txBody>
      </p:sp>
      <p:pic>
        <p:nvPicPr>
          <p:cNvPr id="94" name="Google Shape;94;p19"/>
          <p:cNvPicPr preferRelativeResize="0"/>
          <p:nvPr/>
        </p:nvPicPr>
        <p:blipFill>
          <a:blip r:embed="rId3">
            <a:alphaModFix/>
          </a:blip>
          <a:stretch>
            <a:fillRect/>
          </a:stretch>
        </p:blipFill>
        <p:spPr>
          <a:xfrm>
            <a:off x="2738138" y="3169313"/>
            <a:ext cx="5153025" cy="162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70975" y="348400"/>
            <a:ext cx="4208400" cy="11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solidFill>
                  <a:schemeClr val="dk1"/>
                </a:solidFill>
              </a:rPr>
              <a:t>If we had the following file system, and our current location was </a:t>
            </a:r>
            <a:r>
              <a:rPr lang="en" sz="1600">
                <a:solidFill>
                  <a:schemeClr val="dk1"/>
                </a:solidFill>
                <a:latin typeface="Courier New"/>
                <a:ea typeface="Courier New"/>
                <a:cs typeface="Courier New"/>
                <a:sym typeface="Courier New"/>
              </a:rPr>
              <a:t>/a/b/c</a:t>
            </a:r>
            <a:r>
              <a:rPr lang="en" sz="1600">
                <a:solidFill>
                  <a:schemeClr val="dk1"/>
                </a:solidFill>
              </a:rPr>
              <a:t>?</a:t>
            </a:r>
            <a:endParaRPr sz="2100"/>
          </a:p>
        </p:txBody>
      </p:sp>
      <p:pic>
        <p:nvPicPr>
          <p:cNvPr id="100" name="Google Shape;100;p20"/>
          <p:cNvPicPr preferRelativeResize="0"/>
          <p:nvPr/>
        </p:nvPicPr>
        <p:blipFill>
          <a:blip r:embed="rId3">
            <a:alphaModFix/>
          </a:blip>
          <a:stretch>
            <a:fillRect/>
          </a:stretch>
        </p:blipFill>
        <p:spPr>
          <a:xfrm>
            <a:off x="673875" y="1256075"/>
            <a:ext cx="2672125" cy="2622175"/>
          </a:xfrm>
          <a:prstGeom prst="rect">
            <a:avLst/>
          </a:prstGeom>
          <a:noFill/>
          <a:ln>
            <a:noFill/>
          </a:ln>
        </p:spPr>
      </p:pic>
      <p:sp>
        <p:nvSpPr>
          <p:cNvPr id="101" name="Google Shape;101;p20"/>
          <p:cNvSpPr txBox="1"/>
          <p:nvPr/>
        </p:nvSpPr>
        <p:spPr>
          <a:xfrm>
            <a:off x="4298800" y="663526"/>
            <a:ext cx="4419300" cy="42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To change directory with the cd command: </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relative path would change to </a:t>
            </a:r>
            <a:r>
              <a:rPr lang="en">
                <a:latin typeface="Courier New"/>
                <a:ea typeface="Courier New"/>
                <a:cs typeface="Courier New"/>
                <a:sym typeface="Courier New"/>
              </a:rPr>
              <a:t>/a/b</a:t>
            </a:r>
            <a:r>
              <a:rPr lang="en"/>
              <a:t>?</a:t>
            </a:r>
            <a:endParaRPr/>
          </a:p>
          <a:p>
            <a:pPr indent="0" lvl="0" marL="457200" rtl="0" algn="l">
              <a:spcBef>
                <a:spcPts val="0"/>
              </a:spcBef>
              <a:spcAft>
                <a:spcPts val="0"/>
              </a:spcAft>
              <a:buNone/>
            </a:pPr>
            <a:r>
              <a:rPr lang="en"/>
              <a:t>	cd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absolute path could be used?</a:t>
            </a:r>
            <a:endParaRPr/>
          </a:p>
          <a:p>
            <a:pPr indent="0" lvl="0" marL="914400" rtl="0" algn="l">
              <a:spcBef>
                <a:spcPts val="0"/>
              </a:spcBef>
              <a:spcAft>
                <a:spcPts val="0"/>
              </a:spcAft>
              <a:buNone/>
            </a:pPr>
            <a:r>
              <a:rPr lang="en"/>
              <a:t>cd /a/b</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relative path would change to </a:t>
            </a:r>
            <a:r>
              <a:rPr lang="en">
                <a:latin typeface="Courier New"/>
                <a:ea typeface="Courier New"/>
                <a:cs typeface="Courier New"/>
                <a:sym typeface="Courier New"/>
              </a:rPr>
              <a:t>/a</a:t>
            </a:r>
            <a:r>
              <a:rPr lang="en"/>
              <a:t>?</a:t>
            </a:r>
            <a:endParaRPr/>
          </a:p>
          <a:p>
            <a:pPr indent="0" lvl="0" marL="457200" rtl="0" algn="l">
              <a:spcBef>
                <a:spcPts val="0"/>
              </a:spcBef>
              <a:spcAft>
                <a:spcPts val="0"/>
              </a:spcAft>
              <a:buNone/>
            </a:pPr>
            <a:r>
              <a:rPr lang="en"/>
              <a:t>	 cd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would the absolute path be?</a:t>
            </a:r>
            <a:endParaRPr/>
          </a:p>
          <a:p>
            <a:pPr indent="0" lvl="0" marL="0" rtl="0" algn="l">
              <a:spcBef>
                <a:spcPts val="0"/>
              </a:spcBef>
              <a:spcAft>
                <a:spcPts val="0"/>
              </a:spcAft>
              <a:buNone/>
            </a:pPr>
            <a:r>
              <a:rPr lang="en"/>
              <a:t>		cd /a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relative path would change to </a:t>
            </a:r>
            <a:r>
              <a:rPr lang="en">
                <a:latin typeface="Courier New"/>
                <a:ea typeface="Courier New"/>
                <a:cs typeface="Courier New"/>
                <a:sym typeface="Courier New"/>
              </a:rPr>
              <a:t>/a/d/e</a:t>
            </a:r>
            <a:r>
              <a:rPr lang="en"/>
              <a:t>?</a:t>
            </a:r>
            <a:endParaRPr/>
          </a:p>
          <a:p>
            <a:pPr indent="0" lvl="0" marL="457200" rtl="0" algn="l">
              <a:spcBef>
                <a:spcPts val="0"/>
              </a:spcBef>
              <a:spcAft>
                <a:spcPts val="0"/>
              </a:spcAft>
              <a:buNone/>
            </a:pPr>
            <a:r>
              <a:rPr lang="en"/>
              <a:t>	cd ../../d/e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would the absolute path be?</a:t>
            </a:r>
            <a:endParaRPr/>
          </a:p>
          <a:p>
            <a:pPr indent="0" lvl="0" marL="457200" rtl="0" algn="l">
              <a:spcBef>
                <a:spcPts val="0"/>
              </a:spcBef>
              <a:spcAft>
                <a:spcPts val="0"/>
              </a:spcAft>
              <a:buNone/>
            </a:pPr>
            <a:r>
              <a:rPr lang="en"/>
              <a:t>	cd /a/d/e</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BASH Shell Tips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No news is good news.</a:t>
            </a:r>
            <a:r>
              <a:rPr lang="en"/>
              <a:t>  Many commands only give feedback when there is a problem.  </a:t>
            </a:r>
            <a:endParaRPr/>
          </a:p>
          <a:p>
            <a:pPr indent="-342900" lvl="0" marL="457200" rtl="0" algn="l">
              <a:spcBef>
                <a:spcPts val="0"/>
              </a:spcBef>
              <a:spcAft>
                <a:spcPts val="0"/>
              </a:spcAft>
              <a:buSzPts val="1800"/>
              <a:buAutoNum type="arabicPeriod"/>
            </a:pPr>
            <a:r>
              <a:rPr b="1" lang="en"/>
              <a:t>A history of commands is kept.</a:t>
            </a:r>
            <a:r>
              <a:rPr lang="en"/>
              <a:t>  You scroll through past commands using the Up and Down arrow keys.</a:t>
            </a:r>
            <a:endParaRPr/>
          </a:p>
          <a:p>
            <a:pPr indent="-342900" lvl="0" marL="457200" rtl="0" algn="l">
              <a:spcBef>
                <a:spcPts val="0"/>
              </a:spcBef>
              <a:spcAft>
                <a:spcPts val="0"/>
              </a:spcAft>
              <a:buSzPts val="1800"/>
              <a:buAutoNum type="arabicPeriod"/>
            </a:pPr>
            <a:r>
              <a:rPr b="1" lang="en"/>
              <a:t>The tab key can be used to </a:t>
            </a:r>
            <a:r>
              <a:rPr b="1" lang="en"/>
              <a:t>autocomplete</a:t>
            </a:r>
            <a:r>
              <a:rPr b="1" lang="en"/>
              <a:t> a path.</a:t>
            </a:r>
            <a:r>
              <a:rPr lang="en"/>
              <a:t>  It only completes if you have enough unique characters for it identify the directory or file you are trying to identify.</a:t>
            </a:r>
            <a:endParaRPr/>
          </a:p>
          <a:p>
            <a:pPr indent="-317500" lvl="1" marL="914400" rtl="0" algn="l">
              <a:spcBef>
                <a:spcPts val="0"/>
              </a:spcBef>
              <a:spcAft>
                <a:spcPts val="0"/>
              </a:spcAft>
              <a:buSzPts val="1400"/>
              <a:buAutoNum type="alphaLcPeriod"/>
            </a:pPr>
            <a:r>
              <a:rPr lang="en"/>
              <a:t>You can press tab every few letters to autocomplete the path to save time and avoid spelling errors.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