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36638-F051-4120-B469-AC70EA4F808A}">
  <a:tblStyle styleId="{12536638-F051-4120-B469-AC70EA4F8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e4ae45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e4ae4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e4ae45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e4ae45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e4ae45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e4ae45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e4ae45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e4ae45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e4ae45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e4ae45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e4ae45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e4ae45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e4ae45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e4ae45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e4ae45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e4ae45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e4ae451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e4ae45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c60d4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c60d4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acf88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acf88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8c60d4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8c60d4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c60d4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c60d4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acf88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acf88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acf884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acf884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acf884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acf884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acf884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acf884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8c60d4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8c60d4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8c60d4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8c60d4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e4ae4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e4ae4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st_of_Unicode_charact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javase/tutorial/java/nutsandbolts/variable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PZRI1IfStY0" TargetMode="External"/><Relationship Id="rId4" Type="http://schemas.openxmlformats.org/officeDocument/2006/relationships/hyperlink" Target="https://www.youtube.com/watch?v=PZRI1IfStY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i.socrative.com/rc/3MrKs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Data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1 - 02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Definition</a:t>
            </a:r>
            <a:br>
              <a:rPr b="1" lang="en"/>
            </a:br>
            <a:r>
              <a:rPr lang="en" sz="1600"/>
              <a:t>Storage container paired with a symbolic name or identifier.  It holds some known or unknown amount of information referred to as a value.  Variables have a Data Type that defines what type of data that variable can hold. 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</a:t>
            </a:r>
            <a:endParaRPr/>
          </a:p>
        </p:txBody>
      </p:sp>
      <p:pic>
        <p:nvPicPr>
          <p:cNvPr descr="Variable Visual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175" y="278975"/>
            <a:ext cx="26955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14650" y="0"/>
            <a:ext cx="14658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 Primitive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Types</a:t>
            </a:r>
            <a:endParaRPr sz="2400"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1680350" y="1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{12536638-F051-4120-B469-AC70EA4F808A}</a:tableStyleId>
              </a:tblPr>
              <a:tblGrid>
                <a:gridCol w="1149850"/>
                <a:gridCol w="1314775"/>
                <a:gridCol w="2964625"/>
                <a:gridCol w="1809750"/>
              </a:tblGrid>
              <a:tr h="2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Type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Size (Bytes)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Usage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Example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numbers -128 to 127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Unicode Characters codes</a:t>
                      </a:r>
                      <a:r>
                        <a:rPr lang="en" sz="1000"/>
                        <a:t>  - </a:t>
                      </a:r>
                      <a:r>
                        <a:rPr lang="en" sz="1000"/>
                        <a:t>representing</a:t>
                      </a:r>
                      <a:r>
                        <a:rPr lang="en" sz="1000"/>
                        <a:t> a single letter, number, or symbols.  Supports characters from most languages.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‘a’, ‘</a:t>
                      </a:r>
                      <a:r>
                        <a:rPr lang="en" sz="1000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</a:rPr>
                        <a:t>Ф’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boolean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/ false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whole numbers -32,768 to 32,767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-27, 10822, 1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or negative whole numbers +/- 2,147,483,647)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12024, -500042, 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floating point numbers with a precision of 7 digit 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3.14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double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 floating point numbers with a precision of 15 digits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3.14159265358979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really big whole numbers +/- </a:t>
                      </a: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9,223,372,036,854,775,807</a:t>
                      </a:r>
                      <a:endParaRPr sz="1050">
                        <a:solidFill>
                          <a:srgbClr val="172B4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5267503443, 2, -26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	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11675"/>
            <a:ext cx="81159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Rules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follow camelCase (first character lowercase after that every </a:t>
            </a:r>
            <a:r>
              <a:rPr lang="en" sz="1400"/>
              <a:t>new word the first character is upper case)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Always start with a letter and contain numbers and letters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also contain or start with $  but only used by generated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also contain or start with _  but discouraged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be any length - favor description over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Isolation test - in isolation can you tell from the name what the variable represents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Boolean variables should start with a word that defines as a true/false question or statement ( is, has, does,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5666525" y="4709925"/>
            <a:ext cx="3356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Oracle Variable Naming Documentation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Continued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37850" y="1152475"/>
            <a:ext cx="2736000" cy="3416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Bad Variable Names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name1, name2, name3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093700" y="1103950"/>
            <a:ext cx="4175100" cy="341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Good</a:t>
            </a:r>
            <a:r>
              <a:rPr b="1" lang="en" u="sng">
                <a:solidFill>
                  <a:srgbClr val="000000"/>
                </a:solidFill>
              </a:rPr>
              <a:t> Variable Names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numberOfStudents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averageCostOfGasInDollars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checkingAccountBalance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secondsPerMinute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totalCostInCents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Variable	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48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in 2 Parts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rgbClr val="9900FF"/>
                </a:solidFill>
              </a:rPr>
              <a:t>Declaration</a:t>
            </a:r>
            <a:r>
              <a:rPr lang="en" sz="1500">
                <a:solidFill>
                  <a:srgbClr val="9900FF"/>
                </a:solidFill>
              </a:rPr>
              <a:t> </a:t>
            </a:r>
            <a:r>
              <a:rPr lang="en" sz="1500"/>
              <a:t>- defines the </a:t>
            </a:r>
            <a:r>
              <a:rPr b="1" lang="en" sz="1500">
                <a:solidFill>
                  <a:srgbClr val="980000"/>
                </a:solidFill>
              </a:rPr>
              <a:t>Data Type</a:t>
            </a:r>
            <a:r>
              <a:rPr lang="en" sz="1500"/>
              <a:t> and </a:t>
            </a:r>
            <a:r>
              <a:rPr b="1" lang="en" sz="1500">
                <a:solidFill>
                  <a:srgbClr val="FF00FF"/>
                </a:solidFill>
              </a:rPr>
              <a:t>Name</a:t>
            </a:r>
            <a:endParaRPr b="1" sz="1500">
              <a:solidFill>
                <a:srgbClr val="FF00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numberOfStudentsInClass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rgbClr val="0000FF"/>
                </a:solidFill>
              </a:rPr>
              <a:t>Assignment </a:t>
            </a:r>
            <a:r>
              <a:rPr lang="en" sz="1500"/>
              <a:t>- sets a value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numberOfStudentsInClass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19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/>
          </a:p>
        </p:txBody>
      </p:sp>
      <p:sp>
        <p:nvSpPr>
          <p:cNvPr id="147" name="Google Shape;147;p26"/>
          <p:cNvSpPr txBox="1"/>
          <p:nvPr/>
        </p:nvSpPr>
        <p:spPr>
          <a:xfrm>
            <a:off x="5106000" y="2058250"/>
            <a:ext cx="3726300" cy="2329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Assignment can occur as 2 lines of code: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numberOfStudentsInClass;</a:t>
            </a:r>
            <a:endParaRPr b="1" sz="1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numberOfStudentsInClass = 19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as a single line of code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numberOfStudentsInClass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19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Data Type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84770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characters  “Hello world”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assigned with a literal string in double quotes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 name = “John Matrix”;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 name is </a:t>
            </a:r>
            <a:r>
              <a:rPr lang="en"/>
              <a:t>capitalized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characters like new line, tab, and double </a:t>
            </a:r>
            <a:r>
              <a:rPr lang="en"/>
              <a:t>quotes</a:t>
            </a:r>
            <a:r>
              <a:rPr lang="en"/>
              <a:t>, which must identified with escape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\n → new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\t →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\” → double quote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</a:t>
            </a:r>
            <a:r>
              <a:rPr lang="en"/>
              <a:t>: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name = “ \”Let off some steam!\”\n\t-John Matrix”;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	Prints as: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“Let off some steam!”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				- John Matrix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18500" y="13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703225"/>
            <a:ext cx="8520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Multiplicative : </a:t>
            </a:r>
            <a:r>
              <a:rPr lang="en"/>
              <a:t>* (multiplication), / (division), % (modulus - returns the remainder from division)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Additive:</a:t>
            </a:r>
            <a:r>
              <a:rPr lang="en"/>
              <a:t> + (addition), - (subtraction)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Assignment:</a:t>
            </a:r>
            <a:r>
              <a:rPr lang="en"/>
              <a:t> =  (assigns a value)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60" name="Google Shape;160;p28"/>
          <p:cNvSpPr txBox="1"/>
          <p:nvPr/>
        </p:nvSpPr>
        <p:spPr>
          <a:xfrm>
            <a:off x="311700" y="2571625"/>
            <a:ext cx="8427300" cy="2334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Order of Operation</a:t>
            </a:r>
            <a:endParaRPr b="1" sz="1600" u="sng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PEMDAS order of operation of mathematics.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Parentheses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Multiplicative (multiplication, division, and modulus)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Addition (addition and subtraction)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Assignment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When unsure set Order of operation with Parentheses</a:t>
            </a:r>
            <a:endParaRPr sz="1300"/>
          </a:p>
        </p:txBody>
      </p:sp>
      <p:sp>
        <p:nvSpPr>
          <p:cNvPr id="161" name="Google Shape;161;p28"/>
          <p:cNvSpPr txBox="1"/>
          <p:nvPr/>
        </p:nvSpPr>
        <p:spPr>
          <a:xfrm>
            <a:off x="5114775" y="3242200"/>
            <a:ext cx="3435600" cy="9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+ 2 * 2  results in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+ 2) * 2  results in 14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and Double Precision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Significant Digit </a:t>
            </a:r>
            <a:r>
              <a:rPr lang="en" sz="1600"/>
              <a:t>- the point of precision when a decimal digit is “good enough” to solve the problem.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Simple Explanation 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Modern 64bit computers can store 56 significant digits, but this is the number of digits in binary and not base-10 Arabic Numbers!  Decimals are also stored in scientific notation and float and double don’t understand recursive numbers (ones with repeating digits like 10 / 3 == 3.3333333333~.  This often causes rounding errors when doing math with floating point numbers.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Often we don’t care because the significant digit is small enough not to matter.  For example, if 10/3 then an answer of 3.33 may be “good enough”, but what if we care about absolute precision like in a currency or a scientific calculation?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A more detailed explanation can be seen in this sho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rt Video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86700" y="771250"/>
            <a:ext cx="55557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Problem:  </a:t>
            </a:r>
            <a:r>
              <a:rPr lang="en" sz="1700"/>
              <a:t>Data types are different sizes.  For example, a long type can hold a very large number, but int can only hold a number approximately 2.1billion in size.  If we have a long x that contains a 10, then we know it will fit in an int, but how do we use it as an int?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Solution: </a:t>
            </a:r>
            <a:r>
              <a:rPr b="1" i="1" lang="en" sz="1700"/>
              <a:t>Casting </a:t>
            </a:r>
            <a:r>
              <a:rPr lang="en" sz="1700"/>
              <a:t>allows us to tell Java to treat a variable as a different data type, provided they both hold the same type of data.  To </a:t>
            </a:r>
            <a:r>
              <a:rPr b="1" i="1" lang="en" sz="1700">
                <a:solidFill>
                  <a:srgbClr val="0000FF"/>
                </a:solidFill>
              </a:rPr>
              <a:t>cast</a:t>
            </a:r>
            <a:r>
              <a:rPr lang="en" sz="1700">
                <a:solidFill>
                  <a:srgbClr val="0000FF"/>
                </a:solidFill>
              </a:rPr>
              <a:t> </a:t>
            </a:r>
            <a:r>
              <a:rPr lang="en" sz="1700"/>
              <a:t>the type we want Java to treat the data as is added before it in </a:t>
            </a:r>
            <a:r>
              <a:rPr lang="en" sz="1700"/>
              <a:t>parentheses.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long x = 10;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int y =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(int)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21100" y="567925"/>
            <a:ext cx="2732700" cy="4215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 numbers in Java have a default data type.  All whole number literals </a:t>
            </a:r>
            <a:r>
              <a:rPr lang="en"/>
              <a:t>default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, and all floating point numbers default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float x = 2.0;</a:t>
            </a:r>
            <a:r>
              <a:rPr lang="en"/>
              <a:t> will result in an error, since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2.0 </a:t>
            </a:r>
            <a:r>
              <a:rPr lang="en"/>
              <a:t>defaults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shorthand casting available for literal numbers.  </a:t>
            </a:r>
            <a:r>
              <a:rPr lang="en">
                <a:solidFill>
                  <a:srgbClr val="FF00FF"/>
                </a:solidFill>
              </a:rPr>
              <a:t>L</a:t>
            </a:r>
            <a:r>
              <a:rPr lang="en"/>
              <a:t> tells Java you want the literal to be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/>
              <a:t>and </a:t>
            </a:r>
            <a:r>
              <a:rPr lang="en">
                <a:solidFill>
                  <a:srgbClr val="9900FF"/>
                </a:solidFill>
              </a:rPr>
              <a:t>F</a:t>
            </a:r>
            <a:r>
              <a:rPr lang="en"/>
              <a:t> tells Java to treat the number 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x = 2.0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y = 1000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Widening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50" y="308025"/>
            <a:ext cx="2214200" cy="23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311700" y="1152475"/>
            <a:ext cx="609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Cast (converting) from a smaller data type into a larger data type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int → long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	float → double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Implicitly Cast  (converted (cast) automatically)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int x = 10;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long y = x;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https://api.socrative.com/rc/3MrKsw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Username:</a:t>
            </a:r>
            <a:r>
              <a:rPr lang="en"/>
              <a:t> &lt;First Letter of First Name&gt;&lt;Last Name&gt; - all uppercase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 John Matrix would be JMATRIX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Socrative Room:</a:t>
            </a:r>
            <a:r>
              <a:rPr lang="en"/>
              <a:t>  TECBUSJAVAB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18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400" y="327425"/>
            <a:ext cx="2029200" cy="181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311700" y="879525"/>
            <a:ext cx="64983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Cast (converting) from a larger data type into a smaller data type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	long → int</a:t>
            </a:r>
            <a:br>
              <a:rPr lang="en" sz="1600">
                <a:solidFill>
                  <a:srgbClr val="595959"/>
                </a:solidFill>
              </a:rPr>
            </a:br>
            <a:r>
              <a:rPr lang="en" sz="1600">
                <a:solidFill>
                  <a:srgbClr val="595959"/>
                </a:solidFill>
              </a:rPr>
              <a:t>	double → float</a:t>
            </a:r>
            <a:br>
              <a:rPr lang="en" sz="1600">
                <a:solidFill>
                  <a:srgbClr val="595959"/>
                </a:solidFill>
              </a:rPr>
            </a:br>
            <a:r>
              <a:rPr lang="en" sz="1600">
                <a:solidFill>
                  <a:srgbClr val="595959"/>
                </a:solidFill>
              </a:rPr>
              <a:t>	int → short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Explicitly Cast  (not automatic and code must indicate that it should happen and the data type to convert (cast) it to )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	long x = 10;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	int y = (int) x;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25" y="445024"/>
            <a:ext cx="2762276" cy="18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311700" y="1133100"/>
            <a:ext cx="59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When a narrowed value doesn’t “fit” into the new data type, the “extra” is ignored.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double x = 5 / 2;     ( double = int / int)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	5 / 2 = double 2.5  → int 2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 	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Hello World!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the IntelliJ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and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Arithmetic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Conversion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Widening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Narrowing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Derived from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Once, Run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Machine 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standard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942000" y="1201775"/>
            <a:ext cx="3751500" cy="1753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Interview Question: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Java and Ja</a:t>
            </a:r>
            <a:r>
              <a:rPr lang="en"/>
              <a:t>v</a:t>
            </a:r>
            <a:r>
              <a:rPr lang="en"/>
              <a:t>aScript?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Answer:</a:t>
            </a:r>
            <a:r>
              <a:rPr lang="en"/>
              <a:t>  There is no relationship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49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Architecture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974175" y="169025"/>
            <a:ext cx="2957400" cy="339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Common Interview Question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1350" y="3536650"/>
            <a:ext cx="51333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Programmer </a:t>
            </a:r>
            <a:r>
              <a:rPr i="1" lang="en" sz="1200"/>
              <a:t>writes </a:t>
            </a:r>
            <a:r>
              <a:rPr b="1" lang="en" sz="1200"/>
              <a:t>Source Code</a:t>
            </a:r>
            <a:r>
              <a:rPr lang="en" sz="1200"/>
              <a:t> in </a:t>
            </a:r>
            <a:r>
              <a:rPr b="1" lang="en" sz="1200"/>
              <a:t>.java</a:t>
            </a:r>
            <a:r>
              <a:rPr lang="en" sz="1200"/>
              <a:t>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javac </a:t>
            </a:r>
            <a:r>
              <a:rPr i="1" lang="en" sz="1200"/>
              <a:t>compiles </a:t>
            </a:r>
            <a:r>
              <a:rPr lang="en" sz="1200"/>
              <a:t>the source code into </a:t>
            </a:r>
            <a:r>
              <a:rPr b="1" lang="en" sz="1200"/>
              <a:t>Byte Code </a:t>
            </a:r>
            <a:r>
              <a:rPr lang="en" sz="1200"/>
              <a:t>in </a:t>
            </a:r>
            <a:r>
              <a:rPr b="1" lang="en" sz="1200"/>
              <a:t>.class</a:t>
            </a:r>
            <a:r>
              <a:rPr lang="en" sz="1200"/>
              <a:t>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Java Virtual Machine (JVM) </a:t>
            </a:r>
            <a:r>
              <a:rPr i="1" lang="en" sz="1200"/>
              <a:t>interprets </a:t>
            </a:r>
            <a:r>
              <a:rPr b="1" lang="en" sz="1200"/>
              <a:t>Byte Code</a:t>
            </a:r>
            <a:r>
              <a:rPr lang="en" sz="1200"/>
              <a:t> into </a:t>
            </a:r>
            <a:r>
              <a:rPr b="1" lang="en" sz="1200"/>
              <a:t>Machine Code </a:t>
            </a:r>
            <a:r>
              <a:rPr lang="en" sz="1200"/>
              <a:t>that can be understood by the computer’s operating system.</a:t>
            </a:r>
            <a:endParaRPr sz="1200"/>
          </a:p>
        </p:txBody>
      </p:sp>
      <p:sp>
        <p:nvSpPr>
          <p:cNvPr id="82" name="Google Shape;82;p17"/>
          <p:cNvSpPr txBox="1"/>
          <p:nvPr/>
        </p:nvSpPr>
        <p:spPr>
          <a:xfrm>
            <a:off x="6467075" y="1206200"/>
            <a:ext cx="2331300" cy="2048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Source Code </a:t>
            </a:r>
            <a:r>
              <a:rPr lang="en" sz="1000"/>
              <a:t>- code written by humans.  </a:t>
            </a:r>
            <a:r>
              <a:rPr i="1" lang="en" sz="1000"/>
              <a:t>Stored in .java files.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Byte Code</a:t>
            </a:r>
            <a:r>
              <a:rPr lang="en" sz="1000"/>
              <a:t> - compiled code that can be read by the JVM independent of the Operating System (Windows, Mac OS, Linux, etc.).  </a:t>
            </a:r>
            <a:r>
              <a:rPr i="1" lang="en" sz="1000"/>
              <a:t>Stored in .class files.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Machine Code</a:t>
            </a:r>
            <a:r>
              <a:rPr lang="en" sz="1000"/>
              <a:t> - compiled code that can be read by a specific operating system. </a:t>
            </a:r>
            <a:r>
              <a:rPr i="1" lang="en" sz="1000"/>
              <a:t>Created by the JVM when running. </a:t>
            </a:r>
            <a:endParaRPr i="1" sz="1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7625"/>
            <a:ext cx="5945901" cy="25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JRE vs JDK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81775" y="1120600"/>
            <a:ext cx="45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Runtime Environment (JRE)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Allows execution of Java applications.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Installed by default on most 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Contains the JVM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Does not contain libraries and tools for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by home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Development Kit (JDK)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Includes development library and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Includes the javac 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Includes the JRE and JVM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only by developers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928475" y="1299550"/>
            <a:ext cx="4074600" cy="139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Version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terminal:  java -version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09" y="2097475"/>
            <a:ext cx="3839365" cy="4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951988" y="2891825"/>
            <a:ext cx="4074600" cy="139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JDK Version Check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terminal:  javac -version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575" y="3651500"/>
            <a:ext cx="153110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25275"/>
            <a:ext cx="36213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Open Terminal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$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~/source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$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HelloWorld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$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HelloWorld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>
                <a:solidFill>
                  <a:srgbClr val="999999"/>
                </a:solidFill>
              </a:rPr>
              <a:t>$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</a:t>
            </a:r>
            <a:r>
              <a:rPr lang="en" sz="1600">
                <a:solidFill>
                  <a:srgbClr val="0000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.java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Write the source code in the file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File -&gt; Save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Compile the Source to Byte Code using </a:t>
            </a:r>
            <a:r>
              <a:rPr i="1" lang="en" sz="1600">
                <a:solidFill>
                  <a:srgbClr val="000000"/>
                </a:solidFill>
              </a:rPr>
              <a:t>javac</a:t>
            </a:r>
            <a:endParaRPr i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$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Run the program using the </a:t>
            </a:r>
            <a:r>
              <a:rPr i="1" lang="en" sz="1600">
                <a:solidFill>
                  <a:srgbClr val="000000"/>
                </a:solidFill>
              </a:rPr>
              <a:t>JVM</a:t>
            </a:r>
            <a:endParaRPr i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$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HelloWorld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388125" y="853350"/>
            <a:ext cx="42720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Source Code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HelloWorld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	// Prints out Hello World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	System.out.println(“Hello World”);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862925" y="2887400"/>
            <a:ext cx="3535500" cy="1133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name, </a:t>
            </a:r>
            <a:r>
              <a:rPr b="1" lang="en"/>
              <a:t>HelloWorld</a:t>
            </a:r>
            <a:r>
              <a:rPr lang="en"/>
              <a:t>, must match the java file name, </a:t>
            </a:r>
            <a:r>
              <a:rPr b="1" lang="en"/>
              <a:t>HelloWorld.java</a:t>
            </a:r>
            <a:r>
              <a:rPr lang="en"/>
              <a:t>.  Including case.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Hello World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84595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{12536638-F051-4120-B469-AC70EA4F808A}</a:tableStyleId>
              </a:tblPr>
              <a:tblGrid>
                <a:gridCol w="3232050"/>
                <a:gridCol w="400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172B4D"/>
                          </a:solidFill>
                          <a:highlight>
                            <a:srgbClr val="F5F5F5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class HelloWorld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 programs are made up of one or more classes which hold program code.  All Java code must be in a class.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172B4D"/>
                          </a:solidFill>
                          <a:highlight>
                            <a:srgbClr val="F5F5F5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void main(String[] args)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entry point to the program.  When we run the program this contains the code that is executed.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172B4D"/>
                          </a:solidFill>
                          <a:highlight>
                            <a:srgbClr val="F5F5F5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{...}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Encloses a set of commands. For each opening brace there is a closing brace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172B4D"/>
                          </a:solidFill>
                          <a:highlight>
                            <a:srgbClr val="F5F5F5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Prints out Hello World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Comment code that is not executed and provides information to the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900">
                          <a:solidFill>
                            <a:srgbClr val="172B4D"/>
                          </a:solidFill>
                          <a:highlight>
                            <a:srgbClr val="F5F5F5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System.out.println("Hello World");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rgbClr val="172B4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Command to write the text, Hello World, to the console.  In this case the Terminal.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IntelliJ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is an IDE (Integrated Development Environment)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Organizes code into projects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immediate feedback on 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 in code with Intellisense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many routine tasks and supplies common code snippets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suspend a program and step through using a </a:t>
            </a:r>
            <a:r>
              <a:rPr b="1" lang="en"/>
              <a:t>Debugger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