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AB614B-3455-4112-9A95-7746AD3DD621}">
  <a:tblStyle styleId="{B3AB614B-3455-4112-9A95-7746AD3DD6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7a249501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a249501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7a24950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a24950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7a249501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a24950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7a24950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a24950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7a249501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a249501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7ccbf8c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ccbf8c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7e14ae0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e14ae0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7e14ae0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e14ae0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7e14ae0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e14ae0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7e14ae0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e14ae0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a24950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a24950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7e14ae0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e14ae0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7a24950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a24950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7a24950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a24950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7a24950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a24950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7a24950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a24950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7a249501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a249501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7a24950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a24950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a249501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a24950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ashboard.tehelevator.com/te-explanations/conditionals/if.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ashboard.tehelevator.com/te-explanations/conditionals/elseif.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Expressions, Statements, Blocks, and Conditionals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boolean expressions important?</a:t>
            </a:r>
            <a:endParaRPr/>
          </a:p>
        </p:txBody>
      </p:sp>
      <p:sp>
        <p:nvSpPr>
          <p:cNvPr id="112" name="Google Shape;112;p22"/>
          <p:cNvSpPr txBox="1"/>
          <p:nvPr>
            <p:ph idx="1" type="body"/>
          </p:nvPr>
        </p:nvSpPr>
        <p:spPr>
          <a:xfrm>
            <a:off x="311700" y="1152475"/>
            <a:ext cx="8520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expressions allows the programmer to ask questions about the current condition (</a:t>
            </a:r>
            <a:r>
              <a:rPr b="1" lang="en"/>
              <a:t>state</a:t>
            </a:r>
            <a:r>
              <a:rPr lang="en"/>
              <a:t>) of the program and make decisions on what code should be executed based on that state.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3" name="Google Shape;113;p22"/>
          <p:cNvSpPr txBox="1"/>
          <p:nvPr/>
        </p:nvSpPr>
        <p:spPr>
          <a:xfrm>
            <a:off x="577550" y="2809425"/>
            <a:ext cx="7538700" cy="2007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State:</a:t>
            </a:r>
            <a:r>
              <a:rPr lang="en"/>
              <a:t> The particular condition or value that variables and other constructs in our code have at a specific time.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200"/>
              <a:t>Same as the usage in natural language.  For example: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	What is the </a:t>
            </a:r>
            <a:r>
              <a:rPr b="1" i="1" lang="en" sz="1200"/>
              <a:t>state </a:t>
            </a:r>
            <a:r>
              <a:rPr lang="en" sz="1200"/>
              <a:t>of the company’s finances?</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Meaning: What is the </a:t>
            </a:r>
            <a:r>
              <a:rPr i="1" lang="en" sz="1200"/>
              <a:t>current condition</a:t>
            </a:r>
            <a:r>
              <a:rPr lang="en" sz="1200"/>
              <a:t> of the company’s finances?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Operators</a:t>
            </a:r>
            <a:endParaRPr/>
          </a:p>
        </p:txBody>
      </p:sp>
      <p:sp>
        <p:nvSpPr>
          <p:cNvPr id="119" name="Google Shape;119;p23"/>
          <p:cNvSpPr txBox="1"/>
          <p:nvPr>
            <p:ph idx="1" type="body"/>
          </p:nvPr>
        </p:nvSpPr>
        <p:spPr>
          <a:xfrm>
            <a:off x="311700" y="1152475"/>
            <a:ext cx="85206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Used to compare two values.  Similar to familiar mathematical comparison operators.  </a:t>
            </a:r>
            <a:endParaRPr/>
          </a:p>
        </p:txBody>
      </p:sp>
      <p:graphicFrame>
        <p:nvGraphicFramePr>
          <p:cNvPr id="120" name="Google Shape;120;p23"/>
          <p:cNvGraphicFramePr/>
          <p:nvPr/>
        </p:nvGraphicFramePr>
        <p:xfrm>
          <a:off x="495875" y="1997375"/>
          <a:ext cx="3000000" cy="3000000"/>
        </p:xfrm>
        <a:graphic>
          <a:graphicData uri="http://schemas.openxmlformats.org/drawingml/2006/table">
            <a:tbl>
              <a:tblPr>
                <a:noFill/>
                <a:tableStyleId>{B3AB614B-3455-4112-9A95-7746AD3DD621}</a:tableStyleId>
              </a:tblPr>
              <a:tblGrid>
                <a:gridCol w="1038975"/>
                <a:gridCol w="3464875"/>
              </a:tblGrid>
              <a:tr h="381000">
                <a:tc>
                  <a:txBody>
                    <a:bodyPr/>
                    <a:lstStyle/>
                    <a:p>
                      <a:pPr indent="0" lvl="0" marL="0" rtl="0" algn="l">
                        <a:spcBef>
                          <a:spcPts val="0"/>
                        </a:spcBef>
                        <a:spcAft>
                          <a:spcPts val="0"/>
                        </a:spcAft>
                        <a:buNone/>
                      </a:pPr>
                      <a:r>
                        <a:rPr b="1" lang="en" sz="1200"/>
                        <a:t>Operators</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en" sz="1200"/>
                        <a:t>Meaning</a:t>
                      </a:r>
                      <a:endParaRPr b="1" sz="1200"/>
                    </a:p>
                  </a:txBody>
                  <a:tcPr marT="91425" marB="91425" marR="91425" marL="91425">
                    <a:solidFill>
                      <a:srgbClr val="CCCCCC"/>
                    </a:solidFill>
                  </a:tcPr>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Equals to</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Not Equal to</a:t>
                      </a:r>
                      <a:endParaRPr sz="1200"/>
                    </a:p>
                  </a:txBody>
                  <a:tcPr marT="91425" marB="91425" marR="91425" marL="91425"/>
                </a:tc>
              </a:tr>
              <a:tr h="381000">
                <a:tc>
                  <a:txBody>
                    <a:bodyPr/>
                    <a:lstStyle/>
                    <a:p>
                      <a:pPr indent="0" lvl="0" marL="0" rtl="0" algn="l">
                        <a:spcBef>
                          <a:spcPts val="0"/>
                        </a:spcBef>
                        <a:spcAft>
                          <a:spcPts val="0"/>
                        </a:spcAft>
                        <a:buNone/>
                      </a:pPr>
                      <a:r>
                        <a:rPr lang="en" sz="1200"/>
                        <a:t>&gt;</a:t>
                      </a:r>
                      <a:endParaRPr sz="1200"/>
                    </a:p>
                  </a:txBody>
                  <a:tcPr marT="91425" marB="91425" marR="91425" marL="91425"/>
                </a:tc>
                <a:tc>
                  <a:txBody>
                    <a:bodyPr/>
                    <a:lstStyle/>
                    <a:p>
                      <a:pPr indent="0" lvl="0" marL="0" rtl="0" algn="l">
                        <a:spcBef>
                          <a:spcPts val="0"/>
                        </a:spcBef>
                        <a:spcAft>
                          <a:spcPts val="0"/>
                        </a:spcAft>
                        <a:buNone/>
                      </a:pPr>
                      <a:r>
                        <a:rPr lang="en" sz="1200"/>
                        <a:t>Greater Than</a:t>
                      </a:r>
                      <a:endParaRPr sz="1200"/>
                    </a:p>
                  </a:txBody>
                  <a:tcPr marT="91425" marB="91425" marR="91425" marL="91425"/>
                </a:tc>
              </a:tr>
              <a:tr h="381000">
                <a:tc>
                  <a:txBody>
                    <a:bodyPr/>
                    <a:lstStyle/>
                    <a:p>
                      <a:pPr indent="0" lvl="0" marL="0" rtl="0" algn="l">
                        <a:spcBef>
                          <a:spcPts val="0"/>
                        </a:spcBef>
                        <a:spcAft>
                          <a:spcPts val="0"/>
                        </a:spcAft>
                        <a:buNone/>
                      </a:pPr>
                      <a:r>
                        <a:rPr lang="en" sz="1200"/>
                        <a:t>&lt;</a:t>
                      </a:r>
                      <a:endParaRPr sz="1200"/>
                    </a:p>
                  </a:txBody>
                  <a:tcPr marT="91425" marB="91425" marR="91425" marL="91425"/>
                </a:tc>
                <a:tc>
                  <a:txBody>
                    <a:bodyPr/>
                    <a:lstStyle/>
                    <a:p>
                      <a:pPr indent="0" lvl="0" marL="0" rtl="0" algn="l">
                        <a:spcBef>
                          <a:spcPts val="0"/>
                        </a:spcBef>
                        <a:spcAft>
                          <a:spcPts val="0"/>
                        </a:spcAft>
                        <a:buNone/>
                      </a:pPr>
                      <a:r>
                        <a:rPr lang="en" sz="1200"/>
                        <a:t>Less Than</a:t>
                      </a:r>
                      <a:endParaRPr sz="1200"/>
                    </a:p>
                  </a:txBody>
                  <a:tcPr marT="91425" marB="91425" marR="91425" marL="91425"/>
                </a:tc>
              </a:tr>
              <a:tr h="381000">
                <a:tc>
                  <a:txBody>
                    <a:bodyPr/>
                    <a:lstStyle/>
                    <a:p>
                      <a:pPr indent="0" lvl="0" marL="0" rtl="0" algn="l">
                        <a:spcBef>
                          <a:spcPts val="0"/>
                        </a:spcBef>
                        <a:spcAft>
                          <a:spcPts val="0"/>
                        </a:spcAft>
                        <a:buNone/>
                      </a:pPr>
                      <a:r>
                        <a:rPr lang="en" sz="1200"/>
                        <a:t>&gt;=</a:t>
                      </a:r>
                      <a:endParaRPr sz="1200"/>
                    </a:p>
                  </a:txBody>
                  <a:tcPr marT="91425" marB="91425" marR="91425" marL="91425"/>
                </a:tc>
                <a:tc>
                  <a:txBody>
                    <a:bodyPr/>
                    <a:lstStyle/>
                    <a:p>
                      <a:pPr indent="0" lvl="0" marL="0" rtl="0" algn="l">
                        <a:spcBef>
                          <a:spcPts val="0"/>
                        </a:spcBef>
                        <a:spcAft>
                          <a:spcPts val="0"/>
                        </a:spcAft>
                        <a:buNone/>
                      </a:pPr>
                      <a:r>
                        <a:rPr lang="en" sz="1200"/>
                        <a:t>Greater Than or Equal To</a:t>
                      </a:r>
                      <a:endParaRPr sz="1200"/>
                    </a:p>
                  </a:txBody>
                  <a:tcPr marT="91425" marB="91425" marR="91425" marL="91425"/>
                </a:tc>
              </a:tr>
              <a:tr h="381000">
                <a:tc>
                  <a:txBody>
                    <a:bodyPr/>
                    <a:lstStyle/>
                    <a:p>
                      <a:pPr indent="0" lvl="0" marL="0" rtl="0" algn="l">
                        <a:spcBef>
                          <a:spcPts val="0"/>
                        </a:spcBef>
                        <a:spcAft>
                          <a:spcPts val="0"/>
                        </a:spcAft>
                        <a:buNone/>
                      </a:pPr>
                      <a:r>
                        <a:rPr lang="en" sz="1200"/>
                        <a:t>&lt;=</a:t>
                      </a:r>
                      <a:endParaRPr sz="1200"/>
                    </a:p>
                  </a:txBody>
                  <a:tcPr marT="91425" marB="91425" marR="91425" marL="91425"/>
                </a:tc>
                <a:tc>
                  <a:txBody>
                    <a:bodyPr/>
                    <a:lstStyle/>
                    <a:p>
                      <a:pPr indent="0" lvl="0" marL="0" rtl="0" algn="l">
                        <a:spcBef>
                          <a:spcPts val="0"/>
                        </a:spcBef>
                        <a:spcAft>
                          <a:spcPts val="0"/>
                        </a:spcAft>
                        <a:buNone/>
                      </a:pPr>
                      <a:r>
                        <a:rPr lang="en" sz="1200"/>
                        <a:t>Less Than or Equal To</a:t>
                      </a:r>
                      <a:endParaRPr sz="1200"/>
                    </a:p>
                  </a:txBody>
                  <a:tcPr marT="91425" marB="91425" marR="91425" marL="91425"/>
                </a:tc>
              </a:tr>
            </a:tbl>
          </a:graphicData>
        </a:graphic>
      </p:graphicFrame>
      <p:sp>
        <p:nvSpPr>
          <p:cNvPr id="121" name="Google Shape;121;p23"/>
          <p:cNvSpPr txBox="1"/>
          <p:nvPr/>
        </p:nvSpPr>
        <p:spPr>
          <a:xfrm>
            <a:off x="5522875" y="3266050"/>
            <a:ext cx="3309300" cy="16284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Comparison operators can only be used with </a:t>
            </a:r>
            <a:r>
              <a:rPr lang="en">
                <a:latin typeface="Courier New"/>
                <a:ea typeface="Courier New"/>
                <a:cs typeface="Courier New"/>
                <a:sym typeface="Courier New"/>
              </a:rPr>
              <a:t>int, long, short, byte, boolean, double, </a:t>
            </a:r>
            <a:r>
              <a:rPr lang="en"/>
              <a:t>and </a:t>
            </a:r>
            <a:r>
              <a:rPr lang="en">
                <a:latin typeface="Courier New"/>
                <a:ea typeface="Courier New"/>
                <a:cs typeface="Courier New"/>
                <a:sym typeface="Courier New"/>
              </a:rPr>
              <a:t>float</a:t>
            </a:r>
            <a:r>
              <a:rPr lang="en"/>
              <a:t> data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Comparison</a:t>
            </a:r>
            <a:r>
              <a:rPr lang="en"/>
              <a:t> operators cannot be used with </a:t>
            </a:r>
            <a:r>
              <a:rPr lang="en">
                <a:latin typeface="Courier New"/>
                <a:ea typeface="Courier New"/>
                <a:cs typeface="Courier New"/>
                <a:sym typeface="Courier New"/>
              </a:rPr>
              <a:t>String</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Operators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Logical Operator combines two or more boolean expressions, such that they evaluate to a single value.  In natural language these are represented by AND, OR and NOT</a:t>
            </a:r>
            <a:endParaRPr/>
          </a:p>
        </p:txBody>
      </p:sp>
      <p:graphicFrame>
        <p:nvGraphicFramePr>
          <p:cNvPr id="128" name="Google Shape;128;p24"/>
          <p:cNvGraphicFramePr/>
          <p:nvPr/>
        </p:nvGraphicFramePr>
        <p:xfrm>
          <a:off x="711250" y="2445400"/>
          <a:ext cx="3000000" cy="3000000"/>
        </p:xfrm>
        <a:graphic>
          <a:graphicData uri="http://schemas.openxmlformats.org/drawingml/2006/table">
            <a:tbl>
              <a:tblPr>
                <a:noFill/>
                <a:tableStyleId>{B3AB614B-3455-4112-9A95-7746AD3DD621}</a:tableStyleId>
              </a:tblPr>
              <a:tblGrid>
                <a:gridCol w="1038975"/>
                <a:gridCol w="3464875"/>
              </a:tblGrid>
              <a:tr h="381000">
                <a:tc>
                  <a:txBody>
                    <a:bodyPr/>
                    <a:lstStyle/>
                    <a:p>
                      <a:pPr indent="0" lvl="0" marL="0" rtl="0" algn="l">
                        <a:spcBef>
                          <a:spcPts val="0"/>
                        </a:spcBef>
                        <a:spcAft>
                          <a:spcPts val="0"/>
                        </a:spcAft>
                        <a:buNone/>
                      </a:pPr>
                      <a:r>
                        <a:rPr b="1" lang="en" sz="1200"/>
                        <a:t>Operators</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en" sz="1200"/>
                        <a:t>Meaning</a:t>
                      </a:r>
                      <a:endParaRPr b="1" sz="1200"/>
                    </a:p>
                  </a:txBody>
                  <a:tcPr marT="91425" marB="91425" marR="91425" marL="91425">
                    <a:solidFill>
                      <a:srgbClr val="CCCCCC"/>
                    </a:solidFill>
                  </a:tcPr>
                </a:tc>
              </a:tr>
              <a:tr h="381000">
                <a:tc>
                  <a:txBody>
                    <a:bodyPr/>
                    <a:lstStyle/>
                    <a:p>
                      <a:pPr indent="0" lvl="0" marL="0" rtl="0" algn="l">
                        <a:spcBef>
                          <a:spcPts val="0"/>
                        </a:spcBef>
                        <a:spcAft>
                          <a:spcPts val="0"/>
                        </a:spcAft>
                        <a:buNone/>
                      </a:pPr>
                      <a:r>
                        <a:rPr lang="en" sz="1200"/>
                        <a:t>&amp;&amp;</a:t>
                      </a:r>
                      <a:endParaRPr sz="1200"/>
                    </a:p>
                  </a:txBody>
                  <a:tcPr marT="91425" marB="91425" marR="91425" marL="91425"/>
                </a:tc>
                <a:tc>
                  <a:txBody>
                    <a:bodyPr/>
                    <a:lstStyle/>
                    <a:p>
                      <a:pPr indent="0" lvl="0" marL="0" rtl="0" algn="l">
                        <a:spcBef>
                          <a:spcPts val="0"/>
                        </a:spcBef>
                        <a:spcAft>
                          <a:spcPts val="0"/>
                        </a:spcAft>
                        <a:buNone/>
                      </a:pPr>
                      <a:r>
                        <a:rPr lang="en" sz="1200"/>
                        <a:t>AND (Both conditions must be true)</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OR (At least one condition must be true)</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XOR (Both conditions cannot be the same)</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NOT (switches the result)</a:t>
                      </a:r>
                      <a:endParaRPr sz="1200"/>
                    </a:p>
                  </a:txBody>
                  <a:tcPr marT="91425" marB="91425" marR="91425" marL="91425"/>
                </a:tc>
              </a:tr>
            </a:tbl>
          </a:graphicData>
        </a:graphic>
      </p:graphicFrame>
      <p:sp>
        <p:nvSpPr>
          <p:cNvPr id="129" name="Google Shape;129;p24"/>
          <p:cNvSpPr txBox="1"/>
          <p:nvPr/>
        </p:nvSpPr>
        <p:spPr>
          <a:xfrm>
            <a:off x="6039825" y="3078150"/>
            <a:ext cx="2662200" cy="11976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Similar to </a:t>
            </a:r>
            <a:r>
              <a:rPr lang="en"/>
              <a:t>Arithmetic</a:t>
            </a:r>
            <a:r>
              <a:rPr lang="en"/>
              <a:t> operators, Logical Operators can have the precedence set by using </a:t>
            </a:r>
            <a:r>
              <a:rPr lang="en"/>
              <a:t>parentheses</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Operator Truth Table</a:t>
            </a:r>
            <a:endParaRPr/>
          </a:p>
        </p:txBody>
      </p:sp>
      <p:graphicFrame>
        <p:nvGraphicFramePr>
          <p:cNvPr id="135" name="Google Shape;135;p25"/>
          <p:cNvGraphicFramePr/>
          <p:nvPr/>
        </p:nvGraphicFramePr>
        <p:xfrm>
          <a:off x="952500" y="1619250"/>
          <a:ext cx="3000000" cy="3000000"/>
        </p:xfrm>
        <a:graphic>
          <a:graphicData uri="http://schemas.openxmlformats.org/drawingml/2006/table">
            <a:tbl>
              <a:tblPr>
                <a:noFill/>
                <a:tableStyleId>{B3AB614B-3455-4112-9A95-7746AD3DD621}</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b="1" lang="en" sz="1500"/>
                        <a:t>a</a:t>
                      </a:r>
                      <a:endParaRPr b="1"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500"/>
                        <a:t>b</a:t>
                      </a:r>
                      <a:endParaRPr b="1"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500"/>
                        <a:t>!a</a:t>
                      </a:r>
                      <a:endParaRPr b="1" sz="1500"/>
                    </a:p>
                  </a:txBody>
                  <a:tcPr marT="91425" marB="91425" marR="91425" marL="91425">
                    <a:lnL cap="flat" cmpd="sng" w="19050">
                      <a:solidFill>
                        <a:srgbClr val="000000"/>
                      </a:solidFill>
                      <a:prstDash val="solid"/>
                      <a:round/>
                      <a:headEnd len="sm" w="sm" type="none"/>
                      <a:tailEnd len="sm" w="sm" type="none"/>
                    </a:lnL>
                    <a:solidFill>
                      <a:srgbClr val="EFEFEF"/>
                    </a:solidFill>
                  </a:tcPr>
                </a:tc>
                <a:tc>
                  <a:txBody>
                    <a:bodyPr/>
                    <a:lstStyle/>
                    <a:p>
                      <a:pPr indent="0" lvl="0" marL="0" rtl="0" algn="ctr">
                        <a:spcBef>
                          <a:spcPts val="0"/>
                        </a:spcBef>
                        <a:spcAft>
                          <a:spcPts val="0"/>
                        </a:spcAft>
                        <a:buNone/>
                      </a:pPr>
                      <a:r>
                        <a:rPr b="1" lang="en" sz="1500"/>
                        <a:t>a &amp;&amp; b</a:t>
                      </a:r>
                      <a:endParaRPr b="1" sz="1500"/>
                    </a:p>
                  </a:txBody>
                  <a:tcPr marT="91425" marB="91425" marR="91425" marL="91425">
                    <a:solidFill>
                      <a:srgbClr val="EFEFEF"/>
                    </a:solidFill>
                  </a:tcPr>
                </a:tc>
                <a:tc>
                  <a:txBody>
                    <a:bodyPr/>
                    <a:lstStyle/>
                    <a:p>
                      <a:pPr indent="0" lvl="0" marL="0" rtl="0" algn="ctr">
                        <a:spcBef>
                          <a:spcPts val="0"/>
                        </a:spcBef>
                        <a:spcAft>
                          <a:spcPts val="0"/>
                        </a:spcAft>
                        <a:buNone/>
                      </a:pPr>
                      <a:r>
                        <a:rPr b="1" lang="en" sz="1500"/>
                        <a:t>a || b</a:t>
                      </a:r>
                      <a:endParaRPr b="1" sz="1500"/>
                    </a:p>
                  </a:txBody>
                  <a:tcPr marT="91425" marB="91425" marR="91425" marL="91425">
                    <a:solidFill>
                      <a:srgbClr val="EFEFEF"/>
                    </a:solidFill>
                  </a:tcPr>
                </a:tc>
                <a:tc>
                  <a:txBody>
                    <a:bodyPr/>
                    <a:lstStyle/>
                    <a:p>
                      <a:pPr indent="0" lvl="0" marL="0" rtl="0" algn="ctr">
                        <a:spcBef>
                          <a:spcPts val="0"/>
                        </a:spcBef>
                        <a:spcAft>
                          <a:spcPts val="0"/>
                        </a:spcAft>
                        <a:buNone/>
                      </a:pPr>
                      <a:r>
                        <a:rPr b="1" lang="en" sz="1500"/>
                        <a:t>a ^ b</a:t>
                      </a:r>
                      <a:endParaRPr b="1" sz="1500"/>
                    </a:p>
                  </a:txBody>
                  <a:tcPr marT="91425" marB="91425" marR="91425" marL="91425">
                    <a:solidFill>
                      <a:srgbClr val="EFEFEF"/>
                    </a:solidFill>
                  </a:tcPr>
                </a:tc>
              </a:tr>
              <a:tr h="381000">
                <a:tc>
                  <a:txBody>
                    <a:bodyPr/>
                    <a:lstStyle/>
                    <a:p>
                      <a:pPr indent="0" lvl="0" marL="0" rtl="0" algn="ctr">
                        <a:spcBef>
                          <a:spcPts val="0"/>
                        </a:spcBef>
                        <a:spcAft>
                          <a:spcPts val="0"/>
                        </a:spcAft>
                        <a:buNone/>
                      </a:pPr>
                      <a:r>
                        <a:rPr lang="en" sz="1500">
                          <a:solidFill>
                            <a:srgbClr val="38761D"/>
                          </a:solidFill>
                        </a:rPr>
                        <a:t>true</a:t>
                      </a:r>
                      <a:endParaRPr sz="1500">
                        <a:solidFill>
                          <a:srgbClr val="38761D"/>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lnL cap="flat" cmpd="sng" w="19050">
                      <a:solidFill>
                        <a:srgbClr val="000000"/>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980000"/>
                          </a:solidFill>
                        </a:rPr>
                        <a:t>false</a:t>
                      </a:r>
                      <a:endParaRPr sz="1500">
                        <a:solidFill>
                          <a:srgbClr val="98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lnL cap="flat" cmpd="sng" w="19050">
                      <a:solidFill>
                        <a:srgbClr val="000000"/>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lnL cap="flat" cmpd="sng" w="19050">
                      <a:solidFill>
                        <a:srgbClr val="000000"/>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500">
                          <a:solidFill>
                            <a:srgbClr val="38761D"/>
                          </a:solidFill>
                        </a:rPr>
                        <a:t>true</a:t>
                      </a:r>
                      <a:endParaRPr sz="1500"/>
                    </a:p>
                  </a:txBody>
                  <a:tcPr marT="91425" marB="91425" marR="91425" marL="91425">
                    <a:lnL cap="flat" cmpd="sng" w="19050">
                      <a:solidFill>
                        <a:srgbClr val="000000"/>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500">
                          <a:solidFill>
                            <a:srgbClr val="980000"/>
                          </a:solidFill>
                        </a:rPr>
                        <a:t>false</a:t>
                      </a:r>
                      <a:endParaRPr sz="15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13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Expression</a:t>
            </a:r>
            <a:endParaRPr/>
          </a:p>
        </p:txBody>
      </p:sp>
      <p:sp>
        <p:nvSpPr>
          <p:cNvPr id="141" name="Google Shape;141;p26"/>
          <p:cNvSpPr txBox="1"/>
          <p:nvPr>
            <p:ph idx="1" type="body"/>
          </p:nvPr>
        </p:nvSpPr>
        <p:spPr>
          <a:xfrm>
            <a:off x="311700" y="711575"/>
            <a:ext cx="8520600" cy="84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use Boolean Expressions in everyday language, we just represent AND, OR, and NOT with the Logical operators in Java.</a:t>
            </a:r>
            <a:r>
              <a:rPr lang="en"/>
              <a:t>  </a:t>
            </a:r>
            <a:endParaRPr/>
          </a:p>
        </p:txBody>
      </p:sp>
      <p:graphicFrame>
        <p:nvGraphicFramePr>
          <p:cNvPr id="142" name="Google Shape;142;p26"/>
          <p:cNvGraphicFramePr/>
          <p:nvPr/>
        </p:nvGraphicFramePr>
        <p:xfrm>
          <a:off x="2720925" y="1502225"/>
          <a:ext cx="3000000" cy="3000000"/>
        </p:xfrm>
        <a:graphic>
          <a:graphicData uri="http://schemas.openxmlformats.org/drawingml/2006/table">
            <a:tbl>
              <a:tblPr>
                <a:noFill/>
                <a:tableStyleId>{B3AB614B-3455-4112-9A95-7746AD3DD621}</a:tableStyleId>
              </a:tblPr>
              <a:tblGrid>
                <a:gridCol w="2917250"/>
                <a:gridCol w="2917250"/>
              </a:tblGrid>
              <a:tr h="381000">
                <a:tc>
                  <a:txBody>
                    <a:bodyPr/>
                    <a:lstStyle/>
                    <a:p>
                      <a:pPr indent="0" lvl="0" marL="0" rtl="0" algn="l">
                        <a:spcBef>
                          <a:spcPts val="0"/>
                        </a:spcBef>
                        <a:spcAft>
                          <a:spcPts val="0"/>
                        </a:spcAft>
                        <a:buNone/>
                      </a:pPr>
                      <a:r>
                        <a:rPr lang="en"/>
                        <a:t>Natural Language</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Java Operators</a:t>
                      </a:r>
                      <a:endParaRPr/>
                    </a:p>
                  </a:txBody>
                  <a:tcPr marT="91425" marB="91425" marR="91425" marL="91425">
                    <a:lnB cap="flat" cmpd="sng" w="9525">
                      <a:solidFill>
                        <a:srgbClr val="9E9E9E"/>
                      </a:solidFill>
                      <a:prstDash val="solid"/>
                      <a:round/>
                      <a:headEnd len="sm" w="sm" type="none"/>
                      <a:tailEnd len="sm" w="sm" type="none"/>
                    </a:lnB>
                    <a:solidFill>
                      <a:srgbClr val="CCCCCC"/>
                    </a:solidFill>
                  </a:tcPr>
                </a:tc>
              </a:tr>
              <a:tr h="396200">
                <a:tc>
                  <a:txBody>
                    <a:bodyPr/>
                    <a:lstStyle/>
                    <a:p>
                      <a:pPr indent="0" lvl="0" marL="0" rtl="0" algn="l">
                        <a:lnSpc>
                          <a:spcPct val="115000"/>
                        </a:lnSpc>
                        <a:spcBef>
                          <a:spcPts val="0"/>
                        </a:spcBef>
                        <a:spcAft>
                          <a:spcPts val="0"/>
                        </a:spcAft>
                        <a:buNone/>
                      </a:pPr>
                      <a:r>
                        <a:rPr i="1" lang="en" sz="1100">
                          <a:solidFill>
                            <a:srgbClr val="9900FF"/>
                          </a:solidFill>
                        </a:rPr>
                        <a:t>run out of milk</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a:t>!hasMilk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i="1" lang="en" sz="1100">
                          <a:solidFill>
                            <a:srgbClr val="9900FF"/>
                          </a:solidFill>
                        </a:rPr>
                        <a:t>run out of milk and butter</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a:t>!hasMilk &amp;&amp; !hasButter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i="1" lang="en" sz="1100">
                          <a:solidFill>
                            <a:srgbClr val="9900FF"/>
                          </a:solidFill>
                        </a:rPr>
                        <a:t>run out of milk or butter</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a:t>!(hasMilk || hasButter)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i="1" lang="en" sz="1100">
                          <a:solidFill>
                            <a:srgbClr val="9900FF"/>
                          </a:solidFill>
                        </a:rPr>
                        <a:t>run out of milk or butter, and we are out of bread</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chemeClr val="dk1"/>
                          </a:solidFill>
                        </a:rPr>
                        <a:t>!hasMilk || !hasButter ) &amp;&amp; !hasBread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i="1" lang="en" sz="1100">
                          <a:solidFill>
                            <a:srgbClr val="9900FF"/>
                          </a:solidFill>
                        </a:rPr>
                        <a:t>run out of milk and butter, or we are out of bread</a:t>
                      </a:r>
                      <a:endParaRPr i="1" sz="1100">
                        <a:solidFill>
                          <a:srgbClr val="99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chemeClr val="dk1"/>
                          </a:solidFill>
                        </a:rPr>
                        <a:t>!hasMilk &amp;&amp; !hasButter)  || !hasBread</a:t>
                      </a:r>
                      <a:endParaRPr i="1" sz="1100">
                        <a:solidFill>
                          <a:srgbClr val="99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3" name="Google Shape;143;p26"/>
          <p:cNvSpPr txBox="1"/>
          <p:nvPr/>
        </p:nvSpPr>
        <p:spPr>
          <a:xfrm>
            <a:off x="604150" y="1862375"/>
            <a:ext cx="1984200" cy="27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Go to the store when we</a:t>
            </a:r>
            <a:endParaRPr sz="1600"/>
          </a:p>
        </p:txBody>
      </p:sp>
      <p:sp>
        <p:nvSpPr>
          <p:cNvPr id="144" name="Google Shape;144;p26"/>
          <p:cNvSpPr txBox="1"/>
          <p:nvPr/>
        </p:nvSpPr>
        <p:spPr>
          <a:xfrm>
            <a:off x="108125" y="2571750"/>
            <a:ext cx="2264700" cy="2400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In natural language, we set </a:t>
            </a:r>
            <a:r>
              <a:rPr lang="en" sz="1200"/>
              <a:t>precedence</a:t>
            </a:r>
            <a:r>
              <a:rPr lang="en" sz="1200"/>
              <a:t> with commas.  </a:t>
            </a:r>
            <a:endParaRPr sz="1200"/>
          </a:p>
          <a:p>
            <a:pPr indent="0" lvl="0" marL="0" rtl="0" algn="l">
              <a:spcBef>
                <a:spcPts val="0"/>
              </a:spcBef>
              <a:spcAft>
                <a:spcPts val="0"/>
              </a:spcAft>
              <a:buNone/>
            </a:pPr>
            <a:r>
              <a:t/>
            </a:r>
            <a:endParaRPr/>
          </a:p>
          <a:p>
            <a:pPr indent="0" lvl="0" marL="0" rtl="0" algn="l">
              <a:spcBef>
                <a:spcPts val="0"/>
              </a:spcBef>
              <a:spcAft>
                <a:spcPts val="0"/>
              </a:spcAft>
              <a:buNone/>
            </a:pPr>
            <a:r>
              <a:rPr b="1" i="1" lang="en" sz="1100">
                <a:solidFill>
                  <a:schemeClr val="dk1"/>
                </a:solidFill>
              </a:rPr>
              <a:t>Compare:</a:t>
            </a:r>
            <a:r>
              <a:rPr b="1" lang="en" sz="1100">
                <a:solidFill>
                  <a:schemeClr val="dk1"/>
                </a:solidFill>
              </a:rPr>
              <a:t>  </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we run out of milk or butter or bread</a:t>
            </a:r>
            <a:endParaRPr sz="1100">
              <a:solidFill>
                <a:schemeClr val="dk1"/>
              </a:solidFill>
            </a:endParaRPr>
          </a:p>
          <a:p>
            <a:pPr indent="0" lvl="0" marL="0" rtl="0" algn="l">
              <a:lnSpc>
                <a:spcPct val="115000"/>
              </a:lnSpc>
              <a:spcBef>
                <a:spcPts val="0"/>
              </a:spcBef>
              <a:spcAft>
                <a:spcPts val="0"/>
              </a:spcAft>
              <a:buNone/>
            </a:pPr>
            <a:r>
              <a:rPr b="1" i="1" lang="en" sz="1100">
                <a:solidFill>
                  <a:schemeClr val="dk1"/>
                </a:solidFill>
              </a:rPr>
              <a:t>with:</a:t>
            </a:r>
            <a:r>
              <a:rPr b="1" lang="en" sz="1100">
                <a:solidFill>
                  <a:schemeClr val="dk1"/>
                </a:solidFill>
              </a:rPr>
              <a:t>	</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we run out of milk or butter</a:t>
            </a:r>
            <a:r>
              <a:rPr b="1" lang="en" sz="1300">
                <a:solidFill>
                  <a:schemeClr val="dk1"/>
                </a:solidFill>
              </a:rPr>
              <a:t>,</a:t>
            </a:r>
            <a:r>
              <a:rPr lang="en" sz="1100">
                <a:solidFill>
                  <a:schemeClr val="dk1"/>
                </a:solidFill>
              </a:rPr>
              <a:t> or bread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highlight>
                <a:srgbClr val="FFF2CC"/>
              </a:highlight>
            </a:endParaRPr>
          </a:p>
          <a:p>
            <a:pPr indent="0" lvl="0" marL="0" rtl="0" algn="l">
              <a:spcBef>
                <a:spcPts val="0"/>
              </a:spcBef>
              <a:spcAft>
                <a:spcPts val="0"/>
              </a:spcAft>
              <a:buClr>
                <a:schemeClr val="dk1"/>
              </a:buClr>
              <a:buSzPts val="1100"/>
              <a:buFont typeface="Arial"/>
              <a:buNone/>
            </a:pPr>
            <a:r>
              <a:rPr lang="en" sz="1200">
                <a:solidFill>
                  <a:schemeClr val="dk1"/>
                </a:solidFill>
              </a:rPr>
              <a:t>In Java we do the same with parentheses.</a:t>
            </a:r>
            <a:endParaRPr sz="900">
              <a:solidFill>
                <a:schemeClr val="dk1"/>
              </a:solidFill>
              <a:highlight>
                <a:srgbClr val="FFF2C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Statements and Blocks</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t>
            </a:r>
            <a:r>
              <a:rPr i="1" lang="en"/>
              <a:t>conditional</a:t>
            </a:r>
            <a:r>
              <a:rPr i="1" lang="en"/>
              <a:t> </a:t>
            </a:r>
            <a:r>
              <a:rPr lang="en"/>
              <a:t>statement uses a </a:t>
            </a:r>
            <a:r>
              <a:rPr i="1" lang="en"/>
              <a:t>Boolean Expression</a:t>
            </a:r>
            <a:r>
              <a:rPr lang="en"/>
              <a:t> to determine whether or not a block of code should run.</a:t>
            </a:r>
            <a:endParaRPr/>
          </a:p>
        </p:txBody>
      </p:sp>
      <p:pic>
        <p:nvPicPr>
          <p:cNvPr descr="Conditional If-Else Block" id="151" name="Google Shape;151;p27"/>
          <p:cNvPicPr preferRelativeResize="0"/>
          <p:nvPr/>
        </p:nvPicPr>
        <p:blipFill>
          <a:blip r:embed="rId3">
            <a:alphaModFix/>
          </a:blip>
          <a:stretch>
            <a:fillRect/>
          </a:stretch>
        </p:blipFill>
        <p:spPr>
          <a:xfrm>
            <a:off x="3355450" y="1721900"/>
            <a:ext cx="2334350" cy="299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a:t>
            </a:r>
            <a:endParaRPr/>
          </a:p>
        </p:txBody>
      </p:sp>
      <p:sp>
        <p:nvSpPr>
          <p:cNvPr id="157" name="Google Shape;157;p28"/>
          <p:cNvSpPr txBox="1"/>
          <p:nvPr>
            <p:ph idx="1" type="body"/>
          </p:nvPr>
        </p:nvSpPr>
        <p:spPr>
          <a:xfrm>
            <a:off x="311700" y="1152475"/>
            <a:ext cx="3587700" cy="3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Natural language</a:t>
            </a:r>
            <a:endParaRPr u="sng"/>
          </a:p>
          <a:p>
            <a:pPr indent="0" lvl="0" marL="0" rtl="0" algn="l">
              <a:spcBef>
                <a:spcPts val="1600"/>
              </a:spcBef>
              <a:spcAft>
                <a:spcPts val="0"/>
              </a:spcAft>
              <a:buNone/>
            </a:pPr>
            <a:r>
              <a:rPr i="1" lang="en" sz="1600"/>
              <a:t>On the way home, </a:t>
            </a:r>
            <a:r>
              <a:rPr i="1" lang="en" sz="1600"/>
              <a:t>if we out of bread, then go to the store.</a:t>
            </a:r>
            <a:endParaRPr i="1" sz="1600"/>
          </a:p>
          <a:p>
            <a:pPr indent="0" lvl="0" marL="0" rtl="0" algn="l">
              <a:spcBef>
                <a:spcPts val="1600"/>
              </a:spcBef>
              <a:spcAft>
                <a:spcPts val="0"/>
              </a:spcAft>
              <a:buNone/>
            </a:pPr>
            <a:r>
              <a:rPr lang="en" u="sng"/>
              <a:t>Code</a:t>
            </a:r>
            <a:endParaRPr u="sng"/>
          </a:p>
          <a:p>
            <a:pPr indent="0" lvl="0" marL="0" rtl="0" algn="l">
              <a:spcBef>
                <a:spcPts val="1600"/>
              </a:spcBef>
              <a:spcAft>
                <a:spcPts val="0"/>
              </a:spcAft>
              <a:buNone/>
            </a:pPr>
            <a:r>
              <a:rPr lang="en" sz="1400">
                <a:latin typeface="Courier New"/>
                <a:ea typeface="Courier New"/>
                <a:cs typeface="Courier New"/>
                <a:sym typeface="Courier New"/>
              </a:rPr>
              <a:t>if (isOutOfBread == true) {</a:t>
            </a:r>
            <a:br>
              <a:rPr lang="en" sz="1400">
                <a:latin typeface="Courier New"/>
                <a:ea typeface="Courier New"/>
                <a:cs typeface="Courier New"/>
                <a:sym typeface="Courier New"/>
              </a:rPr>
            </a:br>
            <a:r>
              <a:rPr lang="en" sz="1400">
                <a:latin typeface="Courier New"/>
                <a:ea typeface="Courier New"/>
                <a:cs typeface="Courier New"/>
                <a:sym typeface="Courier New"/>
              </a:rPr>
              <a:t>	goToStore();</a:t>
            </a:r>
            <a:br>
              <a:rPr lang="en" sz="1400">
                <a:latin typeface="Courier New"/>
                <a:ea typeface="Courier New"/>
                <a:cs typeface="Courier New"/>
                <a:sym typeface="Courier New"/>
              </a:rPr>
            </a:b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1600"/>
              </a:spcAft>
              <a:buNone/>
            </a:pPr>
            <a:r>
              <a:rPr lang="en" sz="1400">
                <a:latin typeface="Courier New"/>
                <a:ea typeface="Courier New"/>
                <a:cs typeface="Courier New"/>
                <a:sym typeface="Courier New"/>
              </a:rPr>
              <a:t>goHome();</a:t>
            </a:r>
            <a:endParaRPr sz="1400">
              <a:latin typeface="Courier New"/>
              <a:ea typeface="Courier New"/>
              <a:cs typeface="Courier New"/>
              <a:sym typeface="Courier New"/>
            </a:endParaRPr>
          </a:p>
        </p:txBody>
      </p:sp>
      <p:pic>
        <p:nvPicPr>
          <p:cNvPr id="158" name="Google Shape;158;p28"/>
          <p:cNvPicPr preferRelativeResize="0"/>
          <p:nvPr/>
        </p:nvPicPr>
        <p:blipFill>
          <a:blip r:embed="rId3">
            <a:alphaModFix/>
          </a:blip>
          <a:stretch>
            <a:fillRect/>
          </a:stretch>
        </p:blipFill>
        <p:spPr>
          <a:xfrm>
            <a:off x="3899400" y="1017725"/>
            <a:ext cx="4939800" cy="18954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Syntax</a:t>
            </a:r>
            <a:endParaRPr/>
          </a:p>
        </p:txBody>
      </p:sp>
      <p:sp>
        <p:nvSpPr>
          <p:cNvPr id="164" name="Google Shape;164;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CFE2F3"/>
                </a:highlight>
                <a:latin typeface="Courier New"/>
                <a:ea typeface="Courier New"/>
                <a:cs typeface="Courier New"/>
                <a:sym typeface="Courier New"/>
              </a:rPr>
              <a:t>if ( </a:t>
            </a:r>
            <a:r>
              <a:rPr i="1" lang="en">
                <a:solidFill>
                  <a:srgbClr val="000000"/>
                </a:solidFill>
                <a:highlight>
                  <a:srgbClr val="CFE2F3"/>
                </a:highlight>
                <a:latin typeface="Courier New"/>
                <a:ea typeface="Courier New"/>
                <a:cs typeface="Courier New"/>
                <a:sym typeface="Courier New"/>
              </a:rPr>
              <a:t>boolean condition</a:t>
            </a:r>
            <a:r>
              <a:rPr lang="en">
                <a:solidFill>
                  <a:srgbClr val="000000"/>
                </a:solidFill>
                <a:highlight>
                  <a:srgbClr val="CFE2F3"/>
                </a:highlight>
                <a:latin typeface="Courier New"/>
                <a:ea typeface="Courier New"/>
                <a:cs typeface="Courier New"/>
                <a:sym typeface="Courier New"/>
              </a:rPr>
              <a:t> )</a:t>
            </a:r>
            <a:r>
              <a:rPr lang="en">
                <a:latin typeface="Courier New"/>
                <a:ea typeface="Courier New"/>
                <a:cs typeface="Courier New"/>
                <a:sym typeface="Courier New"/>
              </a:rPr>
              <a:t> </a:t>
            </a:r>
            <a:r>
              <a:rPr lang="en">
                <a:solidFill>
                  <a:srgbClr val="000000"/>
                </a:solidFill>
                <a:highlight>
                  <a:srgbClr val="D9EAD3"/>
                </a:highlight>
                <a:latin typeface="Courier New"/>
                <a:ea typeface="Courier New"/>
                <a:cs typeface="Courier New"/>
                <a:sym typeface="Courier New"/>
              </a:rPr>
              <a:t>{</a:t>
            </a:r>
            <a:br>
              <a:rPr lang="en">
                <a:solidFill>
                  <a:srgbClr val="000000"/>
                </a:solidFill>
                <a:highlight>
                  <a:srgbClr val="D9EAD3"/>
                </a:highlight>
                <a:latin typeface="Courier New"/>
                <a:ea typeface="Courier New"/>
                <a:cs typeface="Courier New"/>
                <a:sym typeface="Courier New"/>
              </a:rPr>
            </a:br>
            <a:r>
              <a:rPr lang="en">
                <a:solidFill>
                  <a:srgbClr val="000000"/>
                </a:solidFill>
                <a:highlight>
                  <a:srgbClr val="D9EAD3"/>
                </a:highlight>
                <a:latin typeface="Courier New"/>
                <a:ea typeface="Courier New"/>
                <a:cs typeface="Courier New"/>
                <a:sym typeface="Courier New"/>
              </a:rPr>
              <a:t>     </a:t>
            </a:r>
            <a:r>
              <a:rPr i="1" lang="en">
                <a:solidFill>
                  <a:srgbClr val="000000"/>
                </a:solidFill>
                <a:highlight>
                  <a:srgbClr val="D9EAD3"/>
                </a:highlight>
                <a:latin typeface="Courier New"/>
                <a:ea typeface="Courier New"/>
                <a:cs typeface="Courier New"/>
                <a:sym typeface="Courier New"/>
              </a:rPr>
              <a:t>code to run when true</a:t>
            </a:r>
            <a:br>
              <a:rPr lang="en">
                <a:solidFill>
                  <a:srgbClr val="000000"/>
                </a:solidFill>
                <a:highlight>
                  <a:srgbClr val="D9EAD3"/>
                </a:highlight>
                <a:latin typeface="Courier New"/>
                <a:ea typeface="Courier New"/>
                <a:cs typeface="Courier New"/>
                <a:sym typeface="Courier New"/>
              </a:rPr>
            </a:br>
            <a:r>
              <a:rPr lang="en">
                <a:solidFill>
                  <a:srgbClr val="000000"/>
                </a:solidFill>
                <a:highlight>
                  <a:srgbClr val="D9EAD3"/>
                </a:highlight>
                <a:latin typeface="Courier New"/>
                <a:ea typeface="Courier New"/>
                <a:cs typeface="Courier New"/>
                <a:sym typeface="Courier New"/>
              </a:rPr>
              <a:t>}</a:t>
            </a:r>
            <a:endParaRPr>
              <a:solidFill>
                <a:srgbClr val="000000"/>
              </a:solidFill>
              <a:highlight>
                <a:srgbClr val="D9EAD3"/>
              </a:highlight>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rPr lang="en" sz="1400">
                <a:highlight>
                  <a:srgbClr val="C9DAF8"/>
                </a:highlight>
                <a:latin typeface="Courier New"/>
                <a:ea typeface="Courier New"/>
                <a:cs typeface="Courier New"/>
                <a:sym typeface="Courier New"/>
              </a:rPr>
              <a:t>if (x % 2 == 0)</a:t>
            </a:r>
            <a:r>
              <a:rPr lang="en" sz="1400">
                <a:latin typeface="Courier New"/>
                <a:ea typeface="Courier New"/>
                <a:cs typeface="Courier New"/>
                <a:sym typeface="Courier New"/>
              </a:rPr>
              <a:t> </a:t>
            </a:r>
            <a:r>
              <a:rPr lang="en" sz="1400">
                <a:highlight>
                  <a:srgbClr val="D9EAD3"/>
                </a:highlight>
                <a:latin typeface="Courier New"/>
                <a:ea typeface="Courier New"/>
                <a:cs typeface="Courier New"/>
                <a:sym typeface="Courier New"/>
              </a:rPr>
              <a:t>{</a:t>
            </a:r>
            <a:br>
              <a:rPr lang="en" sz="1400">
                <a:highlight>
                  <a:srgbClr val="D9EAD3"/>
                </a:highlight>
                <a:latin typeface="Courier New"/>
                <a:ea typeface="Courier New"/>
                <a:cs typeface="Courier New"/>
                <a:sym typeface="Courier New"/>
              </a:rPr>
            </a:br>
            <a:r>
              <a:rPr lang="en" sz="1400">
                <a:highlight>
                  <a:srgbClr val="D9EAD3"/>
                </a:highlight>
                <a:latin typeface="Courier New"/>
                <a:ea typeface="Courier New"/>
                <a:cs typeface="Courier New"/>
                <a:sym typeface="Courier New"/>
              </a:rPr>
              <a:t>	System.out.println(“even”);</a:t>
            </a:r>
            <a:br>
              <a:rPr lang="en" sz="1400">
                <a:highlight>
                  <a:srgbClr val="D9EAD3"/>
                </a:highlight>
                <a:latin typeface="Courier New"/>
                <a:ea typeface="Courier New"/>
                <a:cs typeface="Courier New"/>
                <a:sym typeface="Courier New"/>
              </a:rPr>
            </a:br>
            <a:r>
              <a:rPr lang="en" sz="1400">
                <a:highlight>
                  <a:srgbClr val="D9EAD3"/>
                </a:highlight>
                <a:latin typeface="Courier New"/>
                <a:ea typeface="Courier New"/>
                <a:cs typeface="Courier New"/>
                <a:sym typeface="Courier New"/>
              </a:rPr>
              <a:t>}</a:t>
            </a:r>
            <a:endParaRPr sz="1400">
              <a:highlight>
                <a:srgbClr val="D9EAD3"/>
              </a:highlight>
              <a:latin typeface="Courier New"/>
              <a:ea typeface="Courier New"/>
              <a:cs typeface="Courier New"/>
              <a:sym typeface="Courier New"/>
            </a:endParaRPr>
          </a:p>
        </p:txBody>
      </p:sp>
      <p:sp>
        <p:nvSpPr>
          <p:cNvPr id="165" name="Google Shape;165;p29"/>
          <p:cNvSpPr txBox="1"/>
          <p:nvPr/>
        </p:nvSpPr>
        <p:spPr>
          <a:xfrm>
            <a:off x="4811875" y="1134575"/>
            <a:ext cx="3963600" cy="3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highlight>
                  <a:srgbClr val="CFE2F3"/>
                </a:highlight>
              </a:rPr>
              <a:t>IF Statement</a:t>
            </a:r>
            <a:r>
              <a:rPr lang="en"/>
              <a:t> and </a:t>
            </a:r>
            <a:r>
              <a:rPr lang="en">
                <a:highlight>
                  <a:srgbClr val="D9EAD3"/>
                </a:highlight>
              </a:rPr>
              <a:t>block of code to run when true</a:t>
            </a:r>
            <a:r>
              <a:rPr lang="en"/>
              <a:t> are required.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must be 1 and only 1 if statement and block.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ELSE Syntax</a:t>
            </a:r>
            <a:endParaRPr/>
          </a:p>
        </p:txBody>
      </p:sp>
      <p:sp>
        <p:nvSpPr>
          <p:cNvPr id="171" name="Google Shape;171;p30"/>
          <p:cNvSpPr txBox="1"/>
          <p:nvPr>
            <p:ph idx="1" type="body"/>
          </p:nvPr>
        </p:nvSpPr>
        <p:spPr>
          <a:xfrm>
            <a:off x="311700" y="1152475"/>
            <a:ext cx="8520600" cy="7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block following the if condition is run when the if condition is true.  An else statement and block can be added to set code that will be run when the condition is false.  </a:t>
            </a:r>
            <a:endParaRPr sz="1600"/>
          </a:p>
        </p:txBody>
      </p:sp>
      <p:sp>
        <p:nvSpPr>
          <p:cNvPr id="172" name="Google Shape;172;p30"/>
          <p:cNvSpPr txBox="1"/>
          <p:nvPr/>
        </p:nvSpPr>
        <p:spPr>
          <a:xfrm>
            <a:off x="405575" y="1908775"/>
            <a:ext cx="4387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highlight>
                  <a:srgbClr val="D9EAD3"/>
                </a:highlight>
                <a:latin typeface="Courier New"/>
                <a:ea typeface="Courier New"/>
                <a:cs typeface="Courier New"/>
                <a:sym typeface="Courier New"/>
              </a:rPr>
              <a:t>if ( </a:t>
            </a:r>
            <a:r>
              <a:rPr i="1" lang="en" sz="1300">
                <a:solidFill>
                  <a:schemeClr val="dk1"/>
                </a:solidFill>
                <a:highlight>
                  <a:srgbClr val="D9EAD3"/>
                </a:highlight>
                <a:latin typeface="Courier New"/>
                <a:ea typeface="Courier New"/>
                <a:cs typeface="Courier New"/>
                <a:sym typeface="Courier New"/>
              </a:rPr>
              <a:t>boolean condition</a:t>
            </a:r>
            <a:r>
              <a:rPr lang="en" sz="1300">
                <a:solidFill>
                  <a:schemeClr val="dk1"/>
                </a:solidFill>
                <a:highlight>
                  <a:srgbClr val="D9EAD3"/>
                </a:highlight>
                <a:latin typeface="Courier New"/>
                <a:ea typeface="Courier New"/>
                <a:cs typeface="Courier New"/>
                <a:sym typeface="Courier New"/>
              </a:rPr>
              <a:t> )</a:t>
            </a:r>
            <a:r>
              <a:rPr lang="en" sz="1300">
                <a:solidFill>
                  <a:schemeClr val="dk2"/>
                </a:solidFill>
                <a:latin typeface="Courier New"/>
                <a:ea typeface="Courier New"/>
                <a:cs typeface="Courier New"/>
                <a:sym typeface="Courier New"/>
              </a:rPr>
              <a:t> </a:t>
            </a:r>
            <a:r>
              <a:rPr lang="en" sz="1300">
                <a:solidFill>
                  <a:schemeClr val="dk1"/>
                </a:solidFill>
                <a:highlight>
                  <a:srgbClr val="CFE2F3"/>
                </a:highlight>
                <a:latin typeface="Courier New"/>
                <a:ea typeface="Courier New"/>
                <a:cs typeface="Courier New"/>
                <a:sym typeface="Courier New"/>
              </a:rPr>
              <a:t>{</a:t>
            </a:r>
            <a:br>
              <a:rPr lang="en" sz="1300">
                <a:solidFill>
                  <a:schemeClr val="dk1"/>
                </a:solidFill>
                <a:highlight>
                  <a:srgbClr val="CFE2F3"/>
                </a:highlight>
                <a:latin typeface="Courier New"/>
                <a:ea typeface="Courier New"/>
                <a:cs typeface="Courier New"/>
                <a:sym typeface="Courier New"/>
              </a:rPr>
            </a:br>
            <a:r>
              <a:rPr lang="en" sz="1300">
                <a:solidFill>
                  <a:schemeClr val="dk1"/>
                </a:solidFill>
                <a:highlight>
                  <a:srgbClr val="CFE2F3"/>
                </a:highlight>
                <a:latin typeface="Courier New"/>
                <a:ea typeface="Courier New"/>
                <a:cs typeface="Courier New"/>
                <a:sym typeface="Courier New"/>
              </a:rPr>
              <a:t>     </a:t>
            </a:r>
            <a:r>
              <a:rPr i="1" lang="en" sz="1300">
                <a:solidFill>
                  <a:schemeClr val="dk1"/>
                </a:solidFill>
                <a:highlight>
                  <a:srgbClr val="CFE2F3"/>
                </a:highlight>
                <a:latin typeface="Courier New"/>
                <a:ea typeface="Courier New"/>
                <a:cs typeface="Courier New"/>
                <a:sym typeface="Courier New"/>
              </a:rPr>
              <a:t>code to run when true</a:t>
            </a:r>
            <a:br>
              <a:rPr lang="en" sz="1300">
                <a:solidFill>
                  <a:schemeClr val="dk1"/>
                </a:solidFill>
                <a:highlight>
                  <a:srgbClr val="CFE2F3"/>
                </a:highlight>
                <a:latin typeface="Courier New"/>
                <a:ea typeface="Courier New"/>
                <a:cs typeface="Courier New"/>
                <a:sym typeface="Courier New"/>
              </a:rPr>
            </a:br>
            <a:r>
              <a:rPr lang="en" sz="1300">
                <a:solidFill>
                  <a:schemeClr val="dk1"/>
                </a:solidFill>
                <a:highlight>
                  <a:srgbClr val="CFE2F3"/>
                </a:highlight>
                <a:latin typeface="Courier New"/>
                <a:ea typeface="Courier New"/>
                <a:cs typeface="Courier New"/>
                <a:sym typeface="Courier New"/>
              </a:rPr>
              <a:t>}</a:t>
            </a:r>
            <a:r>
              <a:rPr lang="en" sz="1300">
                <a:solidFill>
                  <a:schemeClr val="dk1"/>
                </a:solidFill>
                <a:highlight>
                  <a:srgbClr val="F4CCCC"/>
                </a:highlight>
                <a:latin typeface="Courier New"/>
                <a:ea typeface="Courier New"/>
                <a:cs typeface="Courier New"/>
                <a:sym typeface="Courier New"/>
              </a:rPr>
              <a:t> else {</a:t>
            </a:r>
            <a:br>
              <a:rPr lang="en" sz="1300">
                <a:solidFill>
                  <a:schemeClr val="dk1"/>
                </a:solidFill>
                <a:highlight>
                  <a:srgbClr val="F4CCCC"/>
                </a:highlight>
                <a:latin typeface="Courier New"/>
                <a:ea typeface="Courier New"/>
                <a:cs typeface="Courier New"/>
                <a:sym typeface="Courier New"/>
              </a:rPr>
            </a:br>
            <a:r>
              <a:rPr lang="en" sz="1300">
                <a:solidFill>
                  <a:schemeClr val="dk1"/>
                </a:solidFill>
                <a:highlight>
                  <a:srgbClr val="F4CCCC"/>
                </a:highlight>
                <a:latin typeface="Courier New"/>
                <a:ea typeface="Courier New"/>
                <a:cs typeface="Courier New"/>
                <a:sym typeface="Courier New"/>
              </a:rPr>
              <a:t>	code to run when false</a:t>
            </a:r>
            <a:br>
              <a:rPr lang="en" sz="1300">
                <a:solidFill>
                  <a:schemeClr val="dk1"/>
                </a:solidFill>
                <a:highlight>
                  <a:srgbClr val="F4CCCC"/>
                </a:highlight>
                <a:latin typeface="Courier New"/>
                <a:ea typeface="Courier New"/>
                <a:cs typeface="Courier New"/>
                <a:sym typeface="Courier New"/>
              </a:rPr>
            </a:br>
            <a:r>
              <a:rPr lang="en" sz="1300">
                <a:solidFill>
                  <a:schemeClr val="dk1"/>
                </a:solidFill>
                <a:highlight>
                  <a:srgbClr val="F4CCCC"/>
                </a:highlight>
                <a:latin typeface="Courier New"/>
                <a:ea typeface="Courier New"/>
                <a:cs typeface="Courier New"/>
                <a:sym typeface="Courier New"/>
              </a:rPr>
              <a:t>}</a:t>
            </a:r>
            <a:endParaRPr sz="1300">
              <a:solidFill>
                <a:schemeClr val="dk1"/>
              </a:solidFill>
              <a:highlight>
                <a:srgbClr val="F4CCCC"/>
              </a:highlight>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300">
              <a:solidFill>
                <a:schemeClr val="dk1"/>
              </a:solidFill>
              <a:highlight>
                <a:srgbClr val="F4CCCC"/>
              </a:highlight>
              <a:latin typeface="Courier New"/>
              <a:ea typeface="Courier New"/>
              <a:cs typeface="Courier New"/>
              <a:sym typeface="Courier New"/>
            </a:endParaRPr>
          </a:p>
          <a:p>
            <a:pPr indent="0" lvl="0" marL="0" rtl="0" algn="l">
              <a:lnSpc>
                <a:spcPct val="115000"/>
              </a:lnSpc>
              <a:spcBef>
                <a:spcPts val="1600"/>
              </a:spcBef>
              <a:spcAft>
                <a:spcPts val="1600"/>
              </a:spcAft>
              <a:buNone/>
            </a:pPr>
            <a:r>
              <a:rPr lang="en" sz="1200">
                <a:solidFill>
                  <a:schemeClr val="dk2"/>
                </a:solidFill>
                <a:highlight>
                  <a:srgbClr val="D9EAD3"/>
                </a:highlight>
                <a:latin typeface="Courier New"/>
                <a:ea typeface="Courier New"/>
                <a:cs typeface="Courier New"/>
                <a:sym typeface="Courier New"/>
              </a:rPr>
              <a:t>if (x % 2 == 0)</a:t>
            </a:r>
            <a:r>
              <a:rPr lang="en" sz="1200">
                <a:solidFill>
                  <a:schemeClr val="dk2"/>
                </a:solidFill>
                <a:latin typeface="Courier New"/>
                <a:ea typeface="Courier New"/>
                <a:cs typeface="Courier New"/>
                <a:sym typeface="Courier New"/>
              </a:rPr>
              <a:t> </a:t>
            </a:r>
            <a:r>
              <a:rPr lang="en" sz="1200">
                <a:solidFill>
                  <a:schemeClr val="dk2"/>
                </a:solidFill>
                <a:highlight>
                  <a:srgbClr val="CFE2F3"/>
                </a:highlight>
                <a:latin typeface="Courier New"/>
                <a:ea typeface="Courier New"/>
                <a:cs typeface="Courier New"/>
                <a:sym typeface="Courier New"/>
              </a:rPr>
              <a:t>{</a:t>
            </a:r>
            <a:br>
              <a:rPr lang="en" sz="1200">
                <a:solidFill>
                  <a:schemeClr val="dk2"/>
                </a:solidFill>
                <a:highlight>
                  <a:srgbClr val="CFE2F3"/>
                </a:highlight>
                <a:latin typeface="Courier New"/>
                <a:ea typeface="Courier New"/>
                <a:cs typeface="Courier New"/>
                <a:sym typeface="Courier New"/>
              </a:rPr>
            </a:br>
            <a:r>
              <a:rPr lang="en" sz="1200">
                <a:solidFill>
                  <a:schemeClr val="dk2"/>
                </a:solidFill>
                <a:highlight>
                  <a:srgbClr val="CFE2F3"/>
                </a:highlight>
                <a:latin typeface="Courier New"/>
                <a:ea typeface="Courier New"/>
                <a:cs typeface="Courier New"/>
                <a:sym typeface="Courier New"/>
              </a:rPr>
              <a:t>	System.out.println(“even”);</a:t>
            </a:r>
            <a:br>
              <a:rPr lang="en" sz="1200">
                <a:solidFill>
                  <a:schemeClr val="dk2"/>
                </a:solidFill>
                <a:highlight>
                  <a:srgbClr val="CFE2F3"/>
                </a:highlight>
                <a:latin typeface="Courier New"/>
                <a:ea typeface="Courier New"/>
                <a:cs typeface="Courier New"/>
                <a:sym typeface="Courier New"/>
              </a:rPr>
            </a:br>
            <a:r>
              <a:rPr lang="en" sz="1200">
                <a:solidFill>
                  <a:schemeClr val="dk2"/>
                </a:solidFill>
                <a:highlight>
                  <a:srgbClr val="CFE2F3"/>
                </a:highlight>
                <a:latin typeface="Courier New"/>
                <a:ea typeface="Courier New"/>
                <a:cs typeface="Courier New"/>
                <a:sym typeface="Courier New"/>
              </a:rPr>
              <a:t>}</a:t>
            </a:r>
            <a:r>
              <a:rPr lang="en" sz="1200">
                <a:solidFill>
                  <a:schemeClr val="dk2"/>
                </a:solidFill>
                <a:highlight>
                  <a:srgbClr val="F4CCCC"/>
                </a:highlight>
                <a:latin typeface="Courier New"/>
                <a:ea typeface="Courier New"/>
                <a:cs typeface="Courier New"/>
                <a:sym typeface="Courier New"/>
              </a:rPr>
              <a:t> else {</a:t>
            </a:r>
            <a:br>
              <a:rPr lang="en" sz="1200">
                <a:solidFill>
                  <a:schemeClr val="dk2"/>
                </a:solidFill>
                <a:highlight>
                  <a:srgbClr val="F4CCCC"/>
                </a:highlight>
                <a:latin typeface="Courier New"/>
                <a:ea typeface="Courier New"/>
                <a:cs typeface="Courier New"/>
                <a:sym typeface="Courier New"/>
              </a:rPr>
            </a:br>
            <a:r>
              <a:rPr lang="en" sz="1200">
                <a:solidFill>
                  <a:schemeClr val="dk2"/>
                </a:solidFill>
                <a:highlight>
                  <a:srgbClr val="F4CCCC"/>
                </a:highlight>
                <a:latin typeface="Courier New"/>
                <a:ea typeface="Courier New"/>
                <a:cs typeface="Courier New"/>
                <a:sym typeface="Courier New"/>
              </a:rPr>
              <a:t>    System.out.println(“not even”);</a:t>
            </a:r>
            <a:br>
              <a:rPr lang="en" sz="1200">
                <a:solidFill>
                  <a:schemeClr val="dk2"/>
                </a:solidFill>
                <a:highlight>
                  <a:srgbClr val="F4CCCC"/>
                </a:highlight>
                <a:latin typeface="Courier New"/>
                <a:ea typeface="Courier New"/>
                <a:cs typeface="Courier New"/>
                <a:sym typeface="Courier New"/>
              </a:rPr>
            </a:br>
            <a:r>
              <a:rPr lang="en" sz="1200">
                <a:solidFill>
                  <a:schemeClr val="dk2"/>
                </a:solidFill>
                <a:highlight>
                  <a:srgbClr val="F4CCCC"/>
                </a:highlight>
                <a:latin typeface="Courier New"/>
                <a:ea typeface="Courier New"/>
                <a:cs typeface="Courier New"/>
                <a:sym typeface="Courier New"/>
              </a:rPr>
              <a:t>}</a:t>
            </a:r>
            <a:endParaRPr sz="1200">
              <a:solidFill>
                <a:schemeClr val="dk2"/>
              </a:solidFill>
              <a:highlight>
                <a:srgbClr val="F4CCCC"/>
              </a:highlight>
              <a:latin typeface="Courier New"/>
              <a:ea typeface="Courier New"/>
              <a:cs typeface="Courier New"/>
              <a:sym typeface="Courier New"/>
            </a:endParaRPr>
          </a:p>
        </p:txBody>
      </p:sp>
      <p:sp>
        <p:nvSpPr>
          <p:cNvPr id="173" name="Google Shape;173;p30"/>
          <p:cNvSpPr txBox="1"/>
          <p:nvPr/>
        </p:nvSpPr>
        <p:spPr>
          <a:xfrm>
            <a:off x="4738150" y="1954950"/>
            <a:ext cx="38439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i="1" lang="en"/>
              <a:t>else </a:t>
            </a:r>
            <a:r>
              <a:rPr lang="en"/>
              <a:t>is optional, but if it is added, there can only be 1. </a:t>
            </a:r>
            <a:endParaRPr/>
          </a:p>
        </p:txBody>
      </p:sp>
      <p:sp>
        <p:nvSpPr>
          <p:cNvPr id="174" name="Google Shape;174;p30"/>
          <p:cNvSpPr txBox="1"/>
          <p:nvPr/>
        </p:nvSpPr>
        <p:spPr>
          <a:xfrm>
            <a:off x="6950400" y="4001300"/>
            <a:ext cx="17145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Visual Explanation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6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Ternary Operator</a:t>
            </a:r>
            <a:endParaRPr/>
          </a:p>
        </p:txBody>
      </p:sp>
      <p:sp>
        <p:nvSpPr>
          <p:cNvPr id="180" name="Google Shape;180;p31"/>
          <p:cNvSpPr txBox="1"/>
          <p:nvPr>
            <p:ph idx="1" type="body"/>
          </p:nvPr>
        </p:nvSpPr>
        <p:spPr>
          <a:xfrm>
            <a:off x="311700" y="842598"/>
            <a:ext cx="8520600" cy="6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If an if… else condition is determining which of 2 values to set, then it can </a:t>
            </a:r>
            <a:r>
              <a:rPr i="1" lang="en" sz="1500"/>
              <a:t>optionally</a:t>
            </a:r>
            <a:r>
              <a:rPr lang="en" sz="1500"/>
              <a:t> shortened using the ternary operator.</a:t>
            </a:r>
            <a:r>
              <a:rPr lang="en"/>
              <a:t>  </a:t>
            </a:r>
            <a:endParaRPr/>
          </a:p>
        </p:txBody>
      </p:sp>
      <p:sp>
        <p:nvSpPr>
          <p:cNvPr id="181" name="Google Shape;181;p31"/>
          <p:cNvSpPr txBox="1"/>
          <p:nvPr/>
        </p:nvSpPr>
        <p:spPr>
          <a:xfrm>
            <a:off x="414900" y="2120800"/>
            <a:ext cx="3678000" cy="16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Original if statement:</a:t>
            </a:r>
            <a:r>
              <a:rPr b="1" lang="en" sz="1200">
                <a:solidFill>
                  <a:srgbClr val="0000FF"/>
                </a:solidFill>
                <a:latin typeface="Courier New"/>
                <a:ea typeface="Courier New"/>
                <a:cs typeface="Courier New"/>
                <a:sym typeface="Courier New"/>
              </a:rPr>
              <a:t>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FF"/>
                </a:solidFill>
                <a:latin typeface="Courier New"/>
                <a:ea typeface="Courier New"/>
                <a:cs typeface="Courier New"/>
                <a:sym typeface="Courier New"/>
              </a:rPr>
              <a:t>String message =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if (</a:t>
            </a:r>
            <a:r>
              <a:rPr lang="en" sz="1200">
                <a:solidFill>
                  <a:srgbClr val="9900FF"/>
                </a:solidFill>
                <a:latin typeface="Courier New"/>
                <a:ea typeface="Courier New"/>
                <a:cs typeface="Courier New"/>
                <a:sym typeface="Courier New"/>
              </a:rPr>
              <a:t>studentsInClass &gt; 10</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message </a:t>
            </a:r>
            <a:r>
              <a:rPr lang="en" sz="1200">
                <a:latin typeface="Courier New"/>
                <a:ea typeface="Courier New"/>
                <a:cs typeface="Courier New"/>
                <a:sym typeface="Courier New"/>
              </a:rPr>
              <a:t>= </a:t>
            </a:r>
            <a:r>
              <a:rPr lang="en" sz="1200">
                <a:solidFill>
                  <a:srgbClr val="38761D"/>
                </a:solidFill>
                <a:latin typeface="Courier New"/>
                <a:ea typeface="Courier New"/>
                <a:cs typeface="Courier New"/>
                <a:sym typeface="Courier New"/>
              </a:rPr>
              <a:t>“Enough Students”</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message </a:t>
            </a: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“Not Enough students”</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82" name="Google Shape;182;p31"/>
          <p:cNvSpPr txBox="1"/>
          <p:nvPr/>
        </p:nvSpPr>
        <p:spPr>
          <a:xfrm>
            <a:off x="4175850" y="2259150"/>
            <a:ext cx="43323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
          <p:cNvSpPr txBox="1"/>
          <p:nvPr/>
        </p:nvSpPr>
        <p:spPr>
          <a:xfrm>
            <a:off x="2175625" y="1595475"/>
            <a:ext cx="49038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variable</a:t>
            </a:r>
            <a:r>
              <a:rPr lang="en"/>
              <a:t> </a:t>
            </a:r>
            <a:r>
              <a:rPr b="1" lang="en" sz="1600"/>
              <a:t>= </a:t>
            </a:r>
            <a:r>
              <a:rPr lang="en"/>
              <a:t> </a:t>
            </a:r>
            <a:r>
              <a:rPr lang="en">
                <a:solidFill>
                  <a:srgbClr val="9900FF"/>
                </a:solidFill>
              </a:rPr>
              <a:t>boolean condition</a:t>
            </a:r>
            <a:r>
              <a:rPr lang="en"/>
              <a:t> </a:t>
            </a:r>
            <a:r>
              <a:rPr b="1" lang="en" sz="1600"/>
              <a:t>?</a:t>
            </a:r>
            <a:r>
              <a:rPr lang="en"/>
              <a:t> </a:t>
            </a:r>
            <a:r>
              <a:rPr lang="en">
                <a:solidFill>
                  <a:srgbClr val="38761D"/>
                </a:solidFill>
              </a:rPr>
              <a:t>true result</a:t>
            </a:r>
            <a:r>
              <a:rPr lang="en"/>
              <a:t> </a:t>
            </a:r>
            <a:r>
              <a:rPr b="1" lang="en" sz="1600"/>
              <a:t>:</a:t>
            </a:r>
            <a:r>
              <a:rPr lang="en"/>
              <a:t> </a:t>
            </a:r>
            <a:r>
              <a:rPr lang="en">
                <a:solidFill>
                  <a:srgbClr val="980000"/>
                </a:solidFill>
              </a:rPr>
              <a:t>false result</a:t>
            </a:r>
            <a:r>
              <a:rPr lang="en"/>
              <a:t>;</a:t>
            </a:r>
            <a:endParaRPr/>
          </a:p>
        </p:txBody>
      </p:sp>
      <p:sp>
        <p:nvSpPr>
          <p:cNvPr id="184" name="Google Shape;184;p31"/>
          <p:cNvSpPr txBox="1"/>
          <p:nvPr/>
        </p:nvSpPr>
        <p:spPr>
          <a:xfrm>
            <a:off x="414900" y="4094150"/>
            <a:ext cx="7959600" cy="8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Equivalent statement with Ternary Operator: </a:t>
            </a:r>
            <a:endParaRPr b="1" sz="1200"/>
          </a:p>
          <a:p>
            <a:pPr indent="0" lvl="0" marL="0" rtl="0" algn="l">
              <a:spcBef>
                <a:spcPts val="0"/>
              </a:spcBef>
              <a:spcAft>
                <a:spcPts val="0"/>
              </a:spcAft>
              <a:buNone/>
            </a:pPr>
            <a:br>
              <a:rPr lang="en" sz="1200">
                <a:solidFill>
                  <a:srgbClr val="0000FF"/>
                </a:solidFill>
                <a:latin typeface="Courier New"/>
                <a:ea typeface="Courier New"/>
                <a:cs typeface="Courier New"/>
                <a:sym typeface="Courier New"/>
              </a:rPr>
            </a:br>
            <a:r>
              <a:rPr lang="en" sz="1200">
                <a:solidFill>
                  <a:srgbClr val="0000FF"/>
                </a:solidFill>
                <a:latin typeface="Courier New"/>
                <a:ea typeface="Courier New"/>
                <a:cs typeface="Courier New"/>
                <a:sym typeface="Courier New"/>
              </a:rPr>
              <a:t>String message</a:t>
            </a:r>
            <a:r>
              <a:rPr lang="en">
                <a:latin typeface="Courier New"/>
                <a:ea typeface="Courier New"/>
                <a:cs typeface="Courier New"/>
                <a:sym typeface="Courier New"/>
              </a:rPr>
              <a:t> </a:t>
            </a:r>
            <a:r>
              <a:rPr b="1" lang="en" sz="1600">
                <a:latin typeface="Courier New"/>
                <a:ea typeface="Courier New"/>
                <a:cs typeface="Courier New"/>
                <a:sym typeface="Courier New"/>
              </a:rPr>
              <a:t>=</a:t>
            </a:r>
            <a:r>
              <a:rPr lang="en">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studentsInClass &gt; 10</a:t>
            </a:r>
            <a:r>
              <a:rPr lang="en">
                <a:latin typeface="Courier New"/>
                <a:ea typeface="Courier New"/>
                <a:cs typeface="Courier New"/>
                <a:sym typeface="Courier New"/>
              </a:rPr>
              <a:t> </a:t>
            </a:r>
            <a:r>
              <a:rPr b="1" lang="en" sz="1600">
                <a:latin typeface="Courier New"/>
                <a:ea typeface="Courier New"/>
                <a:cs typeface="Courier New"/>
                <a:sym typeface="Courier New"/>
              </a:rPr>
              <a:t>?</a:t>
            </a:r>
            <a:r>
              <a:rPr lang="en">
                <a:latin typeface="Courier New"/>
                <a:ea typeface="Courier New"/>
                <a:cs typeface="Courier New"/>
                <a:sym typeface="Courier New"/>
              </a:rPr>
              <a:t> </a:t>
            </a:r>
            <a:r>
              <a:rPr lang="en" sz="1200">
                <a:solidFill>
                  <a:srgbClr val="38761D"/>
                </a:solidFill>
                <a:latin typeface="Courier New"/>
                <a:ea typeface="Courier New"/>
                <a:cs typeface="Courier New"/>
                <a:sym typeface="Courier New"/>
              </a:rPr>
              <a:t>“Enough Students”</a:t>
            </a:r>
            <a:r>
              <a:rPr b="1" lang="en" sz="1600">
                <a:latin typeface="Courier New"/>
                <a:ea typeface="Courier New"/>
                <a:cs typeface="Courier New"/>
                <a:sym typeface="Courier New"/>
              </a:rPr>
              <a:t> :</a:t>
            </a:r>
            <a:r>
              <a:rPr lang="en">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“Not Enough Students”</a:t>
            </a: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Expression, Statements, and Blocks</a:t>
            </a:r>
            <a:endParaRPr/>
          </a:p>
          <a:p>
            <a:pPr indent="-342900" lvl="0" marL="457200" rtl="0" algn="l">
              <a:spcBef>
                <a:spcPts val="0"/>
              </a:spcBef>
              <a:spcAft>
                <a:spcPts val="0"/>
              </a:spcAft>
              <a:buSzPts val="1800"/>
              <a:buAutoNum type="arabicPeriod"/>
            </a:pPr>
            <a:r>
              <a:rPr lang="en"/>
              <a:t>Introduction to Methods</a:t>
            </a:r>
            <a:endParaRPr/>
          </a:p>
          <a:p>
            <a:pPr indent="-342900" lvl="0" marL="457200" rtl="0" algn="l">
              <a:spcBef>
                <a:spcPts val="0"/>
              </a:spcBef>
              <a:spcAft>
                <a:spcPts val="0"/>
              </a:spcAft>
              <a:buSzPts val="1800"/>
              <a:buAutoNum type="arabicPeriod"/>
            </a:pPr>
            <a:r>
              <a:rPr lang="en"/>
              <a:t>Boolean Expressions</a:t>
            </a:r>
            <a:endParaRPr/>
          </a:p>
          <a:p>
            <a:pPr indent="-317500" lvl="1" marL="914400" rtl="0" algn="l">
              <a:spcBef>
                <a:spcPts val="0"/>
              </a:spcBef>
              <a:spcAft>
                <a:spcPts val="0"/>
              </a:spcAft>
              <a:buSzPts val="1400"/>
              <a:buAutoNum type="alphaLcPeriod"/>
            </a:pPr>
            <a:r>
              <a:rPr lang="en"/>
              <a:t>Comparison Operators</a:t>
            </a:r>
            <a:endParaRPr/>
          </a:p>
          <a:p>
            <a:pPr indent="-317500" lvl="1" marL="914400" rtl="0" algn="l">
              <a:spcBef>
                <a:spcPts val="0"/>
              </a:spcBef>
              <a:spcAft>
                <a:spcPts val="0"/>
              </a:spcAft>
              <a:buSzPts val="1400"/>
              <a:buAutoNum type="alphaLcPeriod"/>
            </a:pPr>
            <a:r>
              <a:rPr lang="en"/>
              <a:t>Logical Operators</a:t>
            </a:r>
            <a:endParaRPr/>
          </a:p>
          <a:p>
            <a:pPr indent="-342900" lvl="0" marL="457200" rtl="0" algn="l">
              <a:spcBef>
                <a:spcPts val="0"/>
              </a:spcBef>
              <a:spcAft>
                <a:spcPts val="0"/>
              </a:spcAft>
              <a:buSzPts val="1800"/>
              <a:buAutoNum type="arabicPeriod"/>
            </a:pPr>
            <a:r>
              <a:rPr lang="en"/>
              <a:t>Conditional Statements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IF</a:t>
            </a:r>
            <a:endParaRPr/>
          </a:p>
        </p:txBody>
      </p:sp>
      <p:sp>
        <p:nvSpPr>
          <p:cNvPr id="190" name="Google Shape;190;p32"/>
          <p:cNvSpPr txBox="1"/>
          <p:nvPr>
            <p:ph idx="1" type="body"/>
          </p:nvPr>
        </p:nvSpPr>
        <p:spPr>
          <a:xfrm>
            <a:off x="311700" y="731975"/>
            <a:ext cx="8520600" cy="8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Multiple boolean conditions can be chained together using ELSE IF.  The IF and ELSE IF statements are mutually exclusive, so only the code block for the </a:t>
            </a:r>
            <a:r>
              <a:rPr i="1" lang="en" sz="1400"/>
              <a:t>first</a:t>
            </a:r>
            <a:r>
              <a:rPr lang="en" sz="1400"/>
              <a:t> true condition will be executed, so the ORDER OF THE ELSE IF statements matter.</a:t>
            </a:r>
            <a:endParaRPr sz="1400"/>
          </a:p>
          <a:p>
            <a:pPr indent="0" lvl="0" marL="0" rtl="0" algn="l">
              <a:spcBef>
                <a:spcPts val="1600"/>
              </a:spcBef>
              <a:spcAft>
                <a:spcPts val="1600"/>
              </a:spcAft>
              <a:buNone/>
            </a:pPr>
            <a:r>
              <a:t/>
            </a:r>
            <a:endParaRPr sz="1400"/>
          </a:p>
        </p:txBody>
      </p:sp>
      <p:sp>
        <p:nvSpPr>
          <p:cNvPr id="191" name="Google Shape;191;p32"/>
          <p:cNvSpPr txBox="1"/>
          <p:nvPr/>
        </p:nvSpPr>
        <p:spPr>
          <a:xfrm>
            <a:off x="479550" y="1890425"/>
            <a:ext cx="2544000" cy="20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CFE2F3"/>
                </a:highlight>
                <a:latin typeface="Courier New"/>
                <a:ea typeface="Courier New"/>
                <a:cs typeface="Courier New"/>
                <a:sym typeface="Courier New"/>
              </a:rPr>
              <a:t>if ( x &lt; 10 )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CE5CD"/>
                </a:highlight>
                <a:latin typeface="Courier New"/>
                <a:ea typeface="Courier New"/>
                <a:cs typeface="Courier New"/>
                <a:sym typeface="Courier New"/>
              </a:rPr>
              <a:t>else if ( x &lt; 20 )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+ 2;</a:t>
            </a:r>
            <a:br>
              <a:rPr lang="en" sz="1300">
                <a:latin typeface="Courier New"/>
                <a:ea typeface="Courier New"/>
                <a:cs typeface="Courier New"/>
                <a:sym typeface="Courier New"/>
              </a:rPr>
            </a:br>
            <a:r>
              <a:rPr lang="en" sz="1300">
                <a:latin typeface="Courier New"/>
                <a:ea typeface="Courier New"/>
                <a:cs typeface="Courier New"/>
                <a:sym typeface="Courier New"/>
              </a:rPr>
              <a:t>} </a:t>
            </a:r>
            <a:r>
              <a:rPr lang="en" sz="1300">
                <a:highlight>
                  <a:srgbClr val="FCE5CD"/>
                </a:highlight>
                <a:latin typeface="Courier New"/>
                <a:ea typeface="Courier New"/>
                <a:cs typeface="Courier New"/>
                <a:sym typeface="Courier New"/>
              </a:rPr>
              <a:t>else if (x &lt; 30 )</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+ 3;</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4CCCC"/>
                </a:highlight>
                <a:latin typeface="Courier New"/>
                <a:ea typeface="Courier New"/>
                <a:cs typeface="Courier New"/>
                <a:sym typeface="Courier New"/>
              </a:rPr>
              <a:t>else {</a:t>
            </a:r>
            <a:endParaRPr sz="1300">
              <a:highlight>
                <a:srgbClr val="F4CCCC"/>
              </a:highlight>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x = x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192" name="Google Shape;192;p32"/>
          <p:cNvSpPr txBox="1"/>
          <p:nvPr/>
        </p:nvSpPr>
        <p:spPr>
          <a:xfrm>
            <a:off x="3705750" y="1660000"/>
            <a:ext cx="4525800" cy="224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 </a:t>
            </a:r>
            <a:r>
              <a:rPr lang="en">
                <a:highlight>
                  <a:srgbClr val="CFE2F3"/>
                </a:highlight>
              </a:rPr>
              <a:t>if ()</a:t>
            </a:r>
            <a:r>
              <a:rPr lang="en"/>
              <a:t> is required</a:t>
            </a:r>
            <a:endParaRPr/>
          </a:p>
          <a:p>
            <a:pPr indent="-317500" lvl="0" marL="457200" rtl="0" algn="l">
              <a:spcBef>
                <a:spcPts val="0"/>
              </a:spcBef>
              <a:spcAft>
                <a:spcPts val="0"/>
              </a:spcAft>
              <a:buSzPts val="1400"/>
              <a:buChar char="●"/>
            </a:pPr>
            <a:r>
              <a:rPr lang="en">
                <a:highlight>
                  <a:srgbClr val="FCE5CD"/>
                </a:highlight>
              </a:rPr>
              <a:t>else if ()</a:t>
            </a:r>
            <a:r>
              <a:rPr lang="en"/>
              <a:t> is optional.  There can be as many as needed.  So there can be 0...n else if () statements.</a:t>
            </a:r>
            <a:endParaRPr/>
          </a:p>
          <a:p>
            <a:pPr indent="-317500" lvl="0" marL="457200" rtl="0" algn="l">
              <a:spcBef>
                <a:spcPts val="0"/>
              </a:spcBef>
              <a:spcAft>
                <a:spcPts val="0"/>
              </a:spcAft>
              <a:buSzPts val="1400"/>
              <a:buChar char="●"/>
            </a:pPr>
            <a:r>
              <a:rPr lang="en">
                <a:highlight>
                  <a:srgbClr val="F4CCCC"/>
                </a:highlight>
              </a:rPr>
              <a:t>else</a:t>
            </a:r>
            <a:r>
              <a:rPr lang="en"/>
              <a:t> is optional.  But if used there can be only 1.  So there can be 0...1 else blocks.</a:t>
            </a:r>
            <a:endParaRPr/>
          </a:p>
        </p:txBody>
      </p:sp>
      <p:sp>
        <p:nvSpPr>
          <p:cNvPr id="193" name="Google Shape;193;p32"/>
          <p:cNvSpPr txBox="1"/>
          <p:nvPr/>
        </p:nvSpPr>
        <p:spPr>
          <a:xfrm>
            <a:off x="6194525" y="4194875"/>
            <a:ext cx="16593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Visual Explanation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lang="en"/>
              <a:t>expression </a:t>
            </a:r>
            <a:r>
              <a:rPr lang="en"/>
              <a:t>is not a “complete thought”, instead it must first be solved (</a:t>
            </a:r>
            <a:r>
              <a:rPr b="1" lang="en"/>
              <a:t>evaluated</a:t>
            </a:r>
            <a:r>
              <a:rPr lang="en"/>
              <a:t>), but when solved it has a single answer. </a:t>
            </a:r>
            <a:endParaRPr/>
          </a:p>
          <a:p>
            <a:pPr indent="0" lvl="0" marL="0" rtl="0" algn="l">
              <a:spcBef>
                <a:spcPts val="1600"/>
              </a:spcBef>
              <a:spcAft>
                <a:spcPts val="0"/>
              </a:spcAft>
              <a:buNone/>
            </a:pPr>
            <a:r>
              <a:rPr lang="en"/>
              <a:t>	Example:  5 - 3</a:t>
            </a:r>
            <a:endParaRPr/>
          </a:p>
          <a:p>
            <a:pPr indent="0" lvl="0" marL="0" rtl="0" algn="l">
              <a:spcBef>
                <a:spcPts val="1600"/>
              </a:spcBef>
              <a:spcAft>
                <a:spcPts val="0"/>
              </a:spcAft>
              <a:buNone/>
            </a:pPr>
            <a:r>
              <a:rPr lang="en"/>
              <a:t>In programming, an expression can be made up or variables, operators, or method invocations constructed according to the syntax of the language, that </a:t>
            </a:r>
            <a:r>
              <a:rPr b="1" lang="en"/>
              <a:t>evaluates to a single value.</a:t>
            </a:r>
            <a:endParaRPr b="1"/>
          </a:p>
          <a:p>
            <a:pPr indent="0" lvl="0" marL="0" rtl="0" algn="l">
              <a:spcBef>
                <a:spcPts val="1600"/>
              </a:spcBef>
              <a:spcAft>
                <a:spcPts val="1600"/>
              </a:spcAft>
              <a:buNone/>
            </a:pPr>
            <a:r>
              <a:rPr b="1" lang="en"/>
              <a:t> 	</a:t>
            </a:r>
            <a:r>
              <a:rPr lang="en"/>
              <a:t>Example:  x - 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a:t>
            </a:r>
            <a:endParaRPr/>
          </a:p>
        </p:txBody>
      </p:sp>
      <p:sp>
        <p:nvSpPr>
          <p:cNvPr id="73" name="Google Shape;73;p16"/>
          <p:cNvSpPr txBox="1"/>
          <p:nvPr>
            <p:ph idx="1" type="body"/>
          </p:nvPr>
        </p:nvSpPr>
        <p:spPr>
          <a:xfrm>
            <a:off x="311700" y="1152475"/>
            <a:ext cx="85206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statement </a:t>
            </a:r>
            <a:r>
              <a:rPr lang="en"/>
              <a:t>is a complete thought.  It does not need to be solved, and is roughly equivalent to a sentence in natural language.  </a:t>
            </a:r>
            <a:endParaRPr/>
          </a:p>
          <a:p>
            <a:pPr indent="0" lvl="0" marL="0" rtl="0" algn="l">
              <a:spcBef>
                <a:spcPts val="1600"/>
              </a:spcBef>
              <a:spcAft>
                <a:spcPts val="0"/>
              </a:spcAft>
              <a:buNone/>
            </a:pPr>
            <a:r>
              <a:rPr lang="en"/>
              <a:t>	Example:  5 - 3 = 2</a:t>
            </a:r>
            <a:endParaRPr/>
          </a:p>
          <a:p>
            <a:pPr indent="0" lvl="0" marL="0" rtl="0" algn="l">
              <a:spcBef>
                <a:spcPts val="1600"/>
              </a:spcBef>
              <a:spcAft>
                <a:spcPts val="0"/>
              </a:spcAft>
              <a:buNone/>
            </a:pPr>
            <a:r>
              <a:rPr lang="en"/>
              <a:t>Statements in programming form a complete unit of execution.  Statements in Java are terminated by a semi-colon ( ; ), and may contain expressions.  Many expressions can be made into statements by terminating them with a </a:t>
            </a:r>
            <a:r>
              <a:rPr lang="en"/>
              <a:t>semicolon</a:t>
            </a:r>
            <a:r>
              <a:rPr lang="en"/>
              <a:t>.</a:t>
            </a:r>
            <a:endParaRPr/>
          </a:p>
          <a:p>
            <a:pPr indent="457200" lvl="0" marL="0" rtl="0" algn="l">
              <a:spcBef>
                <a:spcPts val="1600"/>
              </a:spcBef>
              <a:spcAft>
                <a:spcPts val="1600"/>
              </a:spcAft>
              <a:buNone/>
            </a:pPr>
            <a:r>
              <a:rPr lang="en"/>
              <a:t>Examples:  int x;</a:t>
            </a:r>
            <a:br>
              <a:rPr lang="en"/>
            </a:br>
            <a:r>
              <a:rPr lang="en"/>
              <a:t>			     int x = 5 - 2;</a:t>
            </a:r>
            <a:br>
              <a:rPr lang="en"/>
            </a:br>
            <a:r>
              <a:rPr lang="en"/>
              <a:t>			     double area = length * height;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block</a:t>
            </a:r>
            <a:r>
              <a:rPr lang="en"/>
              <a:t> is a group of statements that needs to executed as a single unit. </a:t>
            </a:r>
            <a:endParaRPr/>
          </a:p>
          <a:p>
            <a:pPr indent="0" lvl="0" marL="0" rtl="0" algn="l">
              <a:spcBef>
                <a:spcPts val="1600"/>
              </a:spcBef>
              <a:spcAft>
                <a:spcPts val="0"/>
              </a:spcAft>
              <a:buNone/>
            </a:pPr>
            <a:r>
              <a:rPr lang="en"/>
              <a:t>In Java, </a:t>
            </a:r>
            <a:r>
              <a:rPr b="1" lang="en"/>
              <a:t>blocks </a:t>
            </a:r>
            <a:r>
              <a:rPr lang="en"/>
              <a:t>are identified by curly-braces  { } </a:t>
            </a:r>
            <a:endParaRPr/>
          </a:p>
          <a:p>
            <a:pPr indent="0" lvl="0" marL="457200" rtl="0" algn="l">
              <a:spcBef>
                <a:spcPts val="1600"/>
              </a:spcBef>
              <a:spcAft>
                <a:spcPts val="1600"/>
              </a:spcAft>
              <a:buNone/>
            </a:pPr>
            <a:r>
              <a:rPr lang="en"/>
              <a:t>Example:   </a:t>
            </a:r>
            <a:r>
              <a:rPr lang="en" sz="1400">
                <a:latin typeface="Courier New"/>
                <a:ea typeface="Courier New"/>
                <a:cs typeface="Courier New"/>
                <a:sym typeface="Courier New"/>
              </a:rPr>
              <a:t> {</a:t>
            </a:r>
            <a:br>
              <a:rPr lang="en" sz="1400">
                <a:latin typeface="Courier New"/>
                <a:ea typeface="Courier New"/>
                <a:cs typeface="Courier New"/>
                <a:sym typeface="Courier New"/>
              </a:rPr>
            </a:br>
            <a:r>
              <a:rPr lang="en" sz="1400">
                <a:latin typeface="Courier New"/>
                <a:ea typeface="Courier New"/>
                <a:cs typeface="Courier New"/>
                <a:sym typeface="Courier New"/>
              </a:rPr>
              <a:t>			  int currentFloor = 1;</a:t>
            </a:r>
            <a:br>
              <a:rPr lang="en" sz="1400">
                <a:latin typeface="Courier New"/>
                <a:ea typeface="Courier New"/>
                <a:cs typeface="Courier New"/>
                <a:sym typeface="Courier New"/>
              </a:rPr>
            </a:br>
            <a:r>
              <a:rPr lang="en" sz="1400">
                <a:latin typeface="Courier New"/>
                <a:ea typeface="Courier New"/>
                <a:cs typeface="Courier New"/>
                <a:sym typeface="Courier New"/>
              </a:rPr>
              <a:t>			  currentFloor = currentFloor + 1;</a:t>
            </a:r>
            <a:br>
              <a:rPr lang="en" sz="1400">
                <a:latin typeface="Courier New"/>
                <a:ea typeface="Courier New"/>
                <a:cs typeface="Courier New"/>
                <a:sym typeface="Courier New"/>
              </a:rPr>
            </a:br>
            <a:r>
              <a:rPr lang="en" sz="1400">
                <a:latin typeface="Courier New"/>
                <a:ea typeface="Courier New"/>
                <a:cs typeface="Courier New"/>
                <a:sym typeface="Courier New"/>
              </a:rPr>
              <a:t>			  System.out.println(currentFloor);</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latin typeface="Courier New"/>
                <a:ea typeface="Courier New"/>
                <a:cs typeface="Courier New"/>
                <a:sym typeface="Courier New"/>
              </a:rPr>
              <a:t> </a:t>
            </a:r>
            <a:endParaRPr sz="14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Methods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method </a:t>
            </a:r>
            <a:r>
              <a:rPr lang="en"/>
              <a:t>creates a </a:t>
            </a:r>
            <a:r>
              <a:rPr i="1" lang="en"/>
              <a:t>reusable block </a:t>
            </a:r>
            <a:r>
              <a:rPr lang="en"/>
              <a:t>of code.</a:t>
            </a:r>
            <a:endParaRPr/>
          </a:p>
          <a:p>
            <a:pPr indent="0" lvl="0" marL="0" rtl="0" algn="l">
              <a:spcBef>
                <a:spcPts val="1600"/>
              </a:spcBef>
              <a:spcAft>
                <a:spcPts val="0"/>
              </a:spcAft>
              <a:buNone/>
            </a:pPr>
            <a:r>
              <a:rPr lang="en"/>
              <a:t>A method takes input and returns output that is often directly correlated to the input, similar to mathematical function:   </a:t>
            </a:r>
            <a:r>
              <a:rPr lang="en" sz="1600"/>
              <a:t>f(n) = n^2</a:t>
            </a:r>
            <a:endParaRPr sz="1600"/>
          </a:p>
          <a:p>
            <a:pPr indent="0" lvl="0" marL="0" rtl="0" algn="l">
              <a:spcBef>
                <a:spcPts val="1600"/>
              </a:spcBef>
              <a:spcAft>
                <a:spcPts val="0"/>
              </a:spcAft>
              <a:buNone/>
            </a:pPr>
            <a:r>
              <a:rPr lang="en" sz="1600"/>
              <a:t>Methods are defined by a </a:t>
            </a:r>
            <a:r>
              <a:rPr b="1" lang="en" sz="1600"/>
              <a:t>Method Signature</a:t>
            </a:r>
            <a:r>
              <a:rPr lang="en" sz="1600"/>
              <a:t> that identifies</a:t>
            </a:r>
            <a:endParaRPr sz="1600"/>
          </a:p>
          <a:p>
            <a:pPr indent="-330200" lvl="0" marL="914400" rtl="0" algn="l">
              <a:spcBef>
                <a:spcPts val="1600"/>
              </a:spcBef>
              <a:spcAft>
                <a:spcPts val="0"/>
              </a:spcAft>
              <a:buSzPts val="1600"/>
              <a:buAutoNum type="arabicPeriod"/>
            </a:pPr>
            <a:r>
              <a:rPr lang="en" sz="1600"/>
              <a:t>Who can use it   (accessor)</a:t>
            </a:r>
            <a:endParaRPr sz="1600"/>
          </a:p>
          <a:p>
            <a:pPr indent="-330200" lvl="0" marL="914400" rtl="0" algn="l">
              <a:spcBef>
                <a:spcPts val="0"/>
              </a:spcBef>
              <a:spcAft>
                <a:spcPts val="0"/>
              </a:spcAft>
              <a:buSzPts val="1600"/>
              <a:buAutoNum type="arabicPeriod"/>
            </a:pPr>
            <a:r>
              <a:rPr lang="en" sz="1600"/>
              <a:t>What to call it  (name)</a:t>
            </a:r>
            <a:endParaRPr sz="1600"/>
          </a:p>
          <a:p>
            <a:pPr indent="-330200" lvl="0" marL="914400" rtl="0" algn="l">
              <a:spcBef>
                <a:spcPts val="0"/>
              </a:spcBef>
              <a:spcAft>
                <a:spcPts val="0"/>
              </a:spcAft>
              <a:buSzPts val="1600"/>
              <a:buAutoNum type="arabicPeriod"/>
            </a:pPr>
            <a:r>
              <a:rPr lang="en" sz="1600"/>
              <a:t>What it will return  (return type)</a:t>
            </a:r>
            <a:endParaRPr sz="1600"/>
          </a:p>
          <a:p>
            <a:pPr indent="-330200" lvl="0" marL="914400" rtl="0" algn="l">
              <a:spcBef>
                <a:spcPts val="0"/>
              </a:spcBef>
              <a:spcAft>
                <a:spcPts val="0"/>
              </a:spcAft>
              <a:buSzPts val="1600"/>
              <a:buAutoNum type="arabicPeriod"/>
            </a:pPr>
            <a:r>
              <a:rPr lang="en" sz="1600"/>
              <a:t>What input it takes  (arguments)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4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Signature</a:t>
            </a:r>
            <a:endParaRPr/>
          </a:p>
        </p:txBody>
      </p:sp>
      <p:sp>
        <p:nvSpPr>
          <p:cNvPr id="91" name="Google Shape;91;p19"/>
          <p:cNvSpPr txBox="1"/>
          <p:nvPr>
            <p:ph idx="1" type="body"/>
          </p:nvPr>
        </p:nvSpPr>
        <p:spPr>
          <a:xfrm>
            <a:off x="311700" y="819575"/>
            <a:ext cx="8520600" cy="3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accessor</a:t>
            </a:r>
            <a:r>
              <a:rPr lang="en"/>
              <a:t> </a:t>
            </a:r>
            <a:r>
              <a:rPr lang="en">
                <a:solidFill>
                  <a:srgbClr val="9900FF"/>
                </a:solidFill>
              </a:rPr>
              <a:t>return_type</a:t>
            </a:r>
            <a:r>
              <a:rPr lang="en"/>
              <a:t> </a:t>
            </a:r>
            <a:r>
              <a:rPr lang="en">
                <a:solidFill>
                  <a:srgbClr val="980000"/>
                </a:solidFill>
              </a:rPr>
              <a:t>name </a:t>
            </a:r>
            <a:r>
              <a:rPr lang="en">
                <a:solidFill>
                  <a:srgbClr val="274E13"/>
                </a:solidFill>
              </a:rPr>
              <a:t>( parameters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0"/>
              </a:spcAft>
              <a:buNone/>
            </a:pPr>
            <a:r>
              <a:t/>
            </a:r>
            <a:endParaRPr>
              <a:solidFill>
                <a:srgbClr val="274E13"/>
              </a:solidFill>
            </a:endParaRPr>
          </a:p>
          <a:p>
            <a:pPr indent="0" lvl="0" marL="0" rtl="0" algn="l">
              <a:spcBef>
                <a:spcPts val="1600"/>
              </a:spcBef>
              <a:spcAft>
                <a:spcPts val="1600"/>
              </a:spcAft>
              <a:buNone/>
            </a:pPr>
            <a:br>
              <a:rPr lang="en">
                <a:solidFill>
                  <a:srgbClr val="274E13"/>
                </a:solidFill>
              </a:rPr>
            </a:br>
            <a:r>
              <a:rPr lang="en">
                <a:solidFill>
                  <a:srgbClr val="000000"/>
                </a:solidFill>
              </a:rPr>
              <a:t>Example: </a:t>
            </a:r>
            <a:r>
              <a:rPr lang="en">
                <a:solidFill>
                  <a:srgbClr val="0000FF"/>
                </a:solidFill>
              </a:rPr>
              <a:t>public </a:t>
            </a:r>
            <a:r>
              <a:rPr lang="en">
                <a:solidFill>
                  <a:srgbClr val="9900FF"/>
                </a:solidFill>
              </a:rPr>
              <a:t>int </a:t>
            </a:r>
            <a:r>
              <a:rPr lang="en">
                <a:solidFill>
                  <a:srgbClr val="980000"/>
                </a:solidFill>
              </a:rPr>
              <a:t>addNumbers</a:t>
            </a:r>
            <a:r>
              <a:rPr lang="en">
                <a:solidFill>
                  <a:srgbClr val="274E13"/>
                </a:solidFill>
              </a:rPr>
              <a:t>(int x</a:t>
            </a:r>
            <a:r>
              <a:rPr lang="en">
                <a:solidFill>
                  <a:srgbClr val="274E13"/>
                </a:solidFill>
              </a:rPr>
              <a:t>,</a:t>
            </a:r>
            <a:r>
              <a:rPr lang="en">
                <a:solidFill>
                  <a:srgbClr val="274E13"/>
                </a:solidFill>
              </a:rPr>
              <a:t> int y)</a:t>
            </a:r>
            <a:endParaRPr>
              <a:solidFill>
                <a:srgbClr val="274E13"/>
              </a:solidFill>
            </a:endParaRPr>
          </a:p>
        </p:txBody>
      </p:sp>
      <p:graphicFrame>
        <p:nvGraphicFramePr>
          <p:cNvPr id="92" name="Google Shape;92;p19"/>
          <p:cNvGraphicFramePr/>
          <p:nvPr/>
        </p:nvGraphicFramePr>
        <p:xfrm>
          <a:off x="688575" y="1244000"/>
          <a:ext cx="3000000" cy="3000000"/>
        </p:xfrm>
        <a:graphic>
          <a:graphicData uri="http://schemas.openxmlformats.org/drawingml/2006/table">
            <a:tbl>
              <a:tblPr>
                <a:noFill/>
                <a:tableStyleId>{B3AB614B-3455-4112-9A95-7746AD3DD621}</a:tableStyleId>
              </a:tblPr>
              <a:tblGrid>
                <a:gridCol w="1482850"/>
                <a:gridCol w="5756150"/>
              </a:tblGrid>
              <a:tr h="381000">
                <a:tc>
                  <a:txBody>
                    <a:bodyPr/>
                    <a:lstStyle/>
                    <a:p>
                      <a:pPr indent="0" lvl="0" marL="0" rtl="0" algn="l">
                        <a:spcBef>
                          <a:spcPts val="0"/>
                        </a:spcBef>
                        <a:spcAft>
                          <a:spcPts val="0"/>
                        </a:spcAft>
                        <a:buNone/>
                      </a:pPr>
                      <a:r>
                        <a:rPr lang="en">
                          <a:solidFill>
                            <a:srgbClr val="0000FF"/>
                          </a:solidFill>
                        </a:rPr>
                        <a:t>accessor</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en"/>
                        <a:t>A keyword, like </a:t>
                      </a:r>
                      <a:r>
                        <a:rPr i="1" lang="en"/>
                        <a:t>public</a:t>
                      </a:r>
                      <a:r>
                        <a:rPr lang="en"/>
                        <a:t>, that identifies who can use the method</a:t>
                      </a:r>
                      <a:endParaRPr/>
                    </a:p>
                  </a:txBody>
                  <a:tcPr marT="91425" marB="91425" marR="91425" marL="91425"/>
                </a:tc>
              </a:tr>
              <a:tr h="381000">
                <a:tc>
                  <a:txBody>
                    <a:bodyPr/>
                    <a:lstStyle/>
                    <a:p>
                      <a:pPr indent="0" lvl="0" marL="0" rtl="0" algn="l">
                        <a:spcBef>
                          <a:spcPts val="0"/>
                        </a:spcBef>
                        <a:spcAft>
                          <a:spcPts val="0"/>
                        </a:spcAft>
                        <a:buNone/>
                      </a:pPr>
                      <a:r>
                        <a:rPr lang="en">
                          <a:solidFill>
                            <a:srgbClr val="9900FF"/>
                          </a:solidFill>
                        </a:rPr>
                        <a:t>return type</a:t>
                      </a:r>
                      <a:endParaRPr>
                        <a:solidFill>
                          <a:srgbClr val="9900FF"/>
                        </a:solidFill>
                      </a:endParaRPr>
                    </a:p>
                  </a:txBody>
                  <a:tcPr marT="91425" marB="91425" marR="91425" marL="91425"/>
                </a:tc>
                <a:tc>
                  <a:txBody>
                    <a:bodyPr/>
                    <a:lstStyle/>
                    <a:p>
                      <a:pPr indent="0" lvl="0" marL="0" rtl="0" algn="l">
                        <a:spcBef>
                          <a:spcPts val="0"/>
                        </a:spcBef>
                        <a:spcAft>
                          <a:spcPts val="0"/>
                        </a:spcAft>
                        <a:buNone/>
                      </a:pPr>
                      <a:r>
                        <a:rPr lang="en"/>
                        <a:t>A </a:t>
                      </a:r>
                      <a:r>
                        <a:rPr i="1" lang="en"/>
                        <a:t>Data Type</a:t>
                      </a:r>
                      <a:r>
                        <a:rPr lang="en"/>
                        <a:t>, (int, double, String), that identifies what type of data the method will return  - the output</a:t>
                      </a:r>
                      <a:endParaRPr/>
                    </a:p>
                  </a:txBody>
                  <a:tcPr marT="91425" marB="91425" marR="91425" marL="91425"/>
                </a:tc>
              </a:tr>
              <a:tr h="381000">
                <a:tc>
                  <a:txBody>
                    <a:bodyPr/>
                    <a:lstStyle/>
                    <a:p>
                      <a:pPr indent="0" lvl="0" marL="0" rtl="0" algn="l">
                        <a:spcBef>
                          <a:spcPts val="0"/>
                        </a:spcBef>
                        <a:spcAft>
                          <a:spcPts val="0"/>
                        </a:spcAft>
                        <a:buNone/>
                      </a:pPr>
                      <a:r>
                        <a:rPr lang="en">
                          <a:solidFill>
                            <a:srgbClr val="980000"/>
                          </a:solidFill>
                        </a:rPr>
                        <a:t>n</a:t>
                      </a:r>
                      <a:r>
                        <a:rPr lang="en">
                          <a:solidFill>
                            <a:srgbClr val="980000"/>
                          </a:solidFill>
                        </a:rPr>
                        <a:t>ame</a:t>
                      </a:r>
                      <a:endParaRPr>
                        <a:solidFill>
                          <a:srgbClr val="980000"/>
                        </a:solidFill>
                      </a:endParaRPr>
                    </a:p>
                  </a:txBody>
                  <a:tcPr marT="91425" marB="91425" marR="91425" marL="91425"/>
                </a:tc>
                <a:tc>
                  <a:txBody>
                    <a:bodyPr/>
                    <a:lstStyle/>
                    <a:p>
                      <a:pPr indent="0" lvl="0" marL="0" rtl="0" algn="l">
                        <a:spcBef>
                          <a:spcPts val="0"/>
                        </a:spcBef>
                        <a:spcAft>
                          <a:spcPts val="0"/>
                        </a:spcAft>
                        <a:buNone/>
                      </a:pPr>
                      <a:r>
                        <a:rPr lang="en"/>
                        <a:t>A descriptive name that can be used to call the method, causing the code in it’s code block to execute</a:t>
                      </a:r>
                      <a:endParaRPr/>
                    </a:p>
                  </a:txBody>
                  <a:tcPr marT="91425" marB="91425" marR="91425" marL="91425"/>
                </a:tc>
              </a:tr>
              <a:tr h="381000">
                <a:tc>
                  <a:txBody>
                    <a:bodyPr/>
                    <a:lstStyle/>
                    <a:p>
                      <a:pPr indent="0" lvl="0" marL="0" rtl="0" algn="l">
                        <a:spcBef>
                          <a:spcPts val="0"/>
                        </a:spcBef>
                        <a:spcAft>
                          <a:spcPts val="0"/>
                        </a:spcAft>
                        <a:buNone/>
                      </a:pPr>
                      <a:r>
                        <a:rPr lang="en">
                          <a:solidFill>
                            <a:srgbClr val="274E13"/>
                          </a:solidFill>
                        </a:rPr>
                        <a:t>parameters</a:t>
                      </a:r>
                      <a:endParaRPr>
                        <a:solidFill>
                          <a:srgbClr val="274E13"/>
                        </a:solidFill>
                      </a:endParaRPr>
                    </a:p>
                  </a:txBody>
                  <a:tcPr marT="91425" marB="91425" marR="91425" marL="91425"/>
                </a:tc>
                <a:tc>
                  <a:txBody>
                    <a:bodyPr/>
                    <a:lstStyle/>
                    <a:p>
                      <a:pPr indent="0" lvl="0" marL="0" rtl="0" algn="l">
                        <a:spcBef>
                          <a:spcPts val="0"/>
                        </a:spcBef>
                        <a:spcAft>
                          <a:spcPts val="0"/>
                        </a:spcAft>
                        <a:buNone/>
                      </a:pPr>
                      <a:r>
                        <a:rPr lang="en"/>
                        <a:t>A list of 0...n variables, contained in ( ), that must be populated when calling the method.   - the input</a:t>
                      </a:r>
                      <a:endParaRPr/>
                    </a:p>
                  </a:txBody>
                  <a:tcPr marT="91425" marB="91425" marR="91425" marL="91425"/>
                </a:tc>
              </a:tr>
            </a:tbl>
          </a:graphicData>
        </a:graphic>
      </p:graphicFrame>
      <p:sp>
        <p:nvSpPr>
          <p:cNvPr id="93" name="Google Shape;93;p19"/>
          <p:cNvSpPr txBox="1"/>
          <p:nvPr/>
        </p:nvSpPr>
        <p:spPr>
          <a:xfrm>
            <a:off x="482775" y="4291300"/>
            <a:ext cx="7650600" cy="732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method signature is one of the most important </a:t>
            </a:r>
            <a:r>
              <a:rPr lang="en"/>
              <a:t>fundamentals</a:t>
            </a:r>
            <a:r>
              <a:rPr lang="en"/>
              <a:t> of the Java Language, and you will be expected to know the parts in many interviews.   </a:t>
            </a:r>
            <a:r>
              <a:rPr b="1" lang="en"/>
              <a:t>Memorize these parts!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a Method</a:t>
            </a:r>
            <a:endParaRPr/>
          </a:p>
        </p:txBody>
      </p:sp>
      <p:sp>
        <p:nvSpPr>
          <p:cNvPr id="99" name="Google Shape;99;p20"/>
          <p:cNvSpPr txBox="1"/>
          <p:nvPr>
            <p:ph idx="1" type="body"/>
          </p:nvPr>
        </p:nvSpPr>
        <p:spPr>
          <a:xfrm>
            <a:off x="311700" y="1152475"/>
            <a:ext cx="868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FF"/>
                </a:solidFill>
              </a:rPr>
              <a:t>accessor return name( parameters )</a:t>
            </a:r>
            <a:r>
              <a:rPr lang="en" sz="1600"/>
              <a:t> </a:t>
            </a:r>
            <a:r>
              <a:rPr b="1" lang="en" sz="1600">
                <a:highlight>
                  <a:srgbClr val="FFF2CC"/>
                </a:highlight>
              </a:rPr>
              <a:t>{</a:t>
            </a:r>
            <a:br>
              <a:rPr lang="en" sz="1600">
                <a:highlight>
                  <a:srgbClr val="FFF2CC"/>
                </a:highlight>
              </a:rPr>
            </a:br>
            <a:r>
              <a:rPr lang="en" sz="1600">
                <a:highlight>
                  <a:srgbClr val="FFF2CC"/>
                </a:highlight>
              </a:rPr>
              <a:t>	code...</a:t>
            </a:r>
            <a:br>
              <a:rPr lang="en" sz="1600">
                <a:highlight>
                  <a:srgbClr val="FFF2CC"/>
                </a:highlight>
              </a:rPr>
            </a:br>
            <a:r>
              <a:rPr lang="en" sz="1600">
                <a:highlight>
                  <a:srgbClr val="FFF2CC"/>
                </a:highlight>
              </a:rPr>
              <a:t>	</a:t>
            </a:r>
            <a:r>
              <a:rPr lang="en" sz="1600">
                <a:solidFill>
                  <a:srgbClr val="FF0000"/>
                </a:solidFill>
                <a:highlight>
                  <a:srgbClr val="FFF2CC"/>
                </a:highlight>
              </a:rPr>
              <a:t>return statement;</a:t>
            </a:r>
            <a:br>
              <a:rPr lang="en" sz="1600">
                <a:highlight>
                  <a:srgbClr val="FFF2CC"/>
                </a:highlight>
              </a:rPr>
            </a:br>
            <a:r>
              <a:rPr b="1" lang="en" sz="1600">
                <a:highlight>
                  <a:srgbClr val="FFF2CC"/>
                </a:highlight>
              </a:rPr>
              <a:t>}</a:t>
            </a:r>
            <a:endParaRPr b="1" sz="1600">
              <a:highlight>
                <a:srgbClr val="FFF2CC"/>
              </a:highlight>
            </a:endParaRPr>
          </a:p>
          <a:p>
            <a:pPr indent="0" lvl="0" marL="0" rtl="0" algn="l">
              <a:spcBef>
                <a:spcPts val="1600"/>
              </a:spcBef>
              <a:spcAft>
                <a:spcPts val="0"/>
              </a:spcAft>
              <a:buNone/>
            </a:pPr>
            <a:r>
              <a:t/>
            </a:r>
            <a:endParaRPr b="1" sz="1600">
              <a:highlight>
                <a:srgbClr val="FFF2CC"/>
              </a:highlight>
            </a:endParaRPr>
          </a:p>
          <a:p>
            <a:pPr indent="0" lvl="0" marL="0" rtl="0" algn="l">
              <a:spcBef>
                <a:spcPts val="1600"/>
              </a:spcBef>
              <a:spcAft>
                <a:spcPts val="1600"/>
              </a:spcAft>
              <a:buNone/>
            </a:pPr>
            <a:r>
              <a:rPr b="1" lang="en" sz="1600">
                <a:highlight>
                  <a:srgbClr val="FFF2CC"/>
                </a:highlight>
              </a:rPr>
              <a:t>E</a:t>
            </a:r>
            <a:r>
              <a:rPr b="1" lang="en" sz="1600"/>
              <a:t>xample:    </a:t>
            </a:r>
            <a:r>
              <a:rPr b="1" lang="en" sz="1600">
                <a:solidFill>
                  <a:srgbClr val="0000FF"/>
                </a:solidFill>
                <a:latin typeface="Courier New"/>
                <a:ea typeface="Courier New"/>
                <a:cs typeface="Courier New"/>
                <a:sym typeface="Courier New"/>
              </a:rPr>
              <a:t>public int addNumbers(int x, int y)</a:t>
            </a:r>
            <a:r>
              <a:rPr b="1" lang="en" sz="1600">
                <a:latin typeface="Courier New"/>
                <a:ea typeface="Courier New"/>
                <a:cs typeface="Courier New"/>
                <a:sym typeface="Courier New"/>
              </a:rPr>
              <a:t> </a:t>
            </a:r>
            <a:r>
              <a:rPr b="1" lang="en" sz="1600">
                <a:highlight>
                  <a:srgbClr val="FFF2CC"/>
                </a:highlight>
                <a:latin typeface="Courier New"/>
                <a:ea typeface="Courier New"/>
                <a:cs typeface="Courier New"/>
                <a:sym typeface="Courier New"/>
              </a:rPr>
              <a:t>{</a:t>
            </a:r>
            <a:br>
              <a:rPr b="1" lang="en" sz="1600">
                <a:highlight>
                  <a:srgbClr val="FFF2CC"/>
                </a:highlight>
                <a:latin typeface="Courier New"/>
                <a:ea typeface="Courier New"/>
                <a:cs typeface="Courier New"/>
                <a:sym typeface="Courier New"/>
              </a:rPr>
            </a:br>
            <a:r>
              <a:rPr b="1" lang="en" sz="1600">
                <a:highlight>
                  <a:srgbClr val="FFF2CC"/>
                </a:highlight>
                <a:latin typeface="Courier New"/>
                <a:ea typeface="Courier New"/>
                <a:cs typeface="Courier New"/>
                <a:sym typeface="Courier New"/>
              </a:rPr>
              <a:t>			int sum = x + y;</a:t>
            </a:r>
            <a:br>
              <a:rPr b="1" lang="en" sz="1600">
                <a:highlight>
                  <a:srgbClr val="FFF2CC"/>
                </a:highlight>
                <a:latin typeface="Courier New"/>
                <a:ea typeface="Courier New"/>
                <a:cs typeface="Courier New"/>
                <a:sym typeface="Courier New"/>
              </a:rPr>
            </a:br>
            <a:r>
              <a:rPr b="1" lang="en" sz="1600">
                <a:highlight>
                  <a:srgbClr val="FFF2CC"/>
                </a:highlight>
                <a:latin typeface="Courier New"/>
                <a:ea typeface="Courier New"/>
                <a:cs typeface="Courier New"/>
                <a:sym typeface="Courier New"/>
              </a:rPr>
              <a:t>			</a:t>
            </a:r>
            <a:r>
              <a:rPr b="1" lang="en" sz="1600">
                <a:solidFill>
                  <a:srgbClr val="FF0000"/>
                </a:solidFill>
                <a:highlight>
                  <a:srgbClr val="FFF2CC"/>
                </a:highlight>
                <a:latin typeface="Courier New"/>
                <a:ea typeface="Courier New"/>
                <a:cs typeface="Courier New"/>
                <a:sym typeface="Courier New"/>
              </a:rPr>
              <a:t>return sum;</a:t>
            </a:r>
            <a:br>
              <a:rPr b="1" lang="en" sz="1600">
                <a:highlight>
                  <a:srgbClr val="FFF2CC"/>
                </a:highlight>
                <a:latin typeface="Courier New"/>
                <a:ea typeface="Courier New"/>
                <a:cs typeface="Courier New"/>
                <a:sym typeface="Courier New"/>
              </a:rPr>
            </a:br>
            <a:r>
              <a:rPr b="1" lang="en" sz="1600">
                <a:highlight>
                  <a:srgbClr val="FFF2CC"/>
                </a:highlight>
                <a:latin typeface="Courier New"/>
                <a:ea typeface="Courier New"/>
                <a:cs typeface="Courier New"/>
                <a:sym typeface="Courier New"/>
              </a:rPr>
              <a:t>  		 }</a:t>
            </a:r>
            <a:endParaRPr b="1" sz="1600">
              <a:highlight>
                <a:srgbClr val="FFF2CC"/>
              </a:highlight>
              <a:latin typeface="Courier New"/>
              <a:ea typeface="Courier New"/>
              <a:cs typeface="Courier New"/>
              <a:sym typeface="Courier New"/>
            </a:endParaRPr>
          </a:p>
        </p:txBody>
      </p:sp>
      <p:graphicFrame>
        <p:nvGraphicFramePr>
          <p:cNvPr id="100" name="Google Shape;100;p20"/>
          <p:cNvGraphicFramePr/>
          <p:nvPr/>
        </p:nvGraphicFramePr>
        <p:xfrm>
          <a:off x="4110600" y="1194650"/>
          <a:ext cx="3000000" cy="3000000"/>
        </p:xfrm>
        <a:graphic>
          <a:graphicData uri="http://schemas.openxmlformats.org/drawingml/2006/table">
            <a:tbl>
              <a:tblPr>
                <a:noFill/>
                <a:tableStyleId>{B3AB614B-3455-4112-9A95-7746AD3DD621}</a:tableStyleId>
              </a:tblPr>
              <a:tblGrid>
                <a:gridCol w="1413775"/>
                <a:gridCol w="3412850"/>
              </a:tblGrid>
              <a:tr h="381000">
                <a:tc>
                  <a:txBody>
                    <a:bodyPr/>
                    <a:lstStyle/>
                    <a:p>
                      <a:pPr indent="0" lvl="0" marL="0" rtl="0" algn="l">
                        <a:spcBef>
                          <a:spcPts val="0"/>
                        </a:spcBef>
                        <a:spcAft>
                          <a:spcPts val="0"/>
                        </a:spcAft>
                        <a:buNone/>
                      </a:pPr>
                      <a:r>
                        <a:rPr lang="en" sz="1200">
                          <a:solidFill>
                            <a:srgbClr val="0000FF"/>
                          </a:solidFill>
                        </a:rPr>
                        <a:t>Method Signature</a:t>
                      </a:r>
                      <a:endParaRPr sz="1200">
                        <a:solidFill>
                          <a:srgbClr val="0000FF"/>
                        </a:solidFill>
                      </a:endParaRPr>
                    </a:p>
                  </a:txBody>
                  <a:tcPr marT="91425" marB="91425" marR="91425" marL="91425"/>
                </a:tc>
                <a:tc>
                  <a:txBody>
                    <a:bodyPr/>
                    <a:lstStyle/>
                    <a:p>
                      <a:pPr indent="0" lvl="0" marL="0" rtl="0" algn="l">
                        <a:spcBef>
                          <a:spcPts val="0"/>
                        </a:spcBef>
                        <a:spcAft>
                          <a:spcPts val="0"/>
                        </a:spcAft>
                        <a:buNone/>
                      </a:pPr>
                      <a:r>
                        <a:rPr lang="en" sz="1200"/>
                        <a:t>defines the method</a:t>
                      </a:r>
                      <a:endParaRPr sz="1200"/>
                    </a:p>
                  </a:txBody>
                  <a:tcPr marT="91425" marB="91425" marR="91425" marL="91425"/>
                </a:tc>
              </a:tr>
              <a:tr h="381000">
                <a:tc>
                  <a:txBody>
                    <a:bodyPr/>
                    <a:lstStyle/>
                    <a:p>
                      <a:pPr indent="0" lvl="0" marL="0" rtl="0" algn="l">
                        <a:spcBef>
                          <a:spcPts val="0"/>
                        </a:spcBef>
                        <a:spcAft>
                          <a:spcPts val="0"/>
                        </a:spcAft>
                        <a:buNone/>
                      </a:pPr>
                      <a:r>
                        <a:rPr lang="en" sz="1200">
                          <a:highlight>
                            <a:srgbClr val="FFF2CC"/>
                          </a:highlight>
                        </a:rPr>
                        <a:t>Code Block </a:t>
                      </a:r>
                      <a:endParaRPr sz="1200">
                        <a:highlight>
                          <a:srgbClr val="FFF2CC"/>
                        </a:highlight>
                      </a:endParaRPr>
                    </a:p>
                  </a:txBody>
                  <a:tcPr marT="91425" marB="91425" marR="91425" marL="91425"/>
                </a:tc>
                <a:tc>
                  <a:txBody>
                    <a:bodyPr/>
                    <a:lstStyle/>
                    <a:p>
                      <a:pPr indent="0" lvl="0" marL="0" rtl="0" algn="l">
                        <a:spcBef>
                          <a:spcPts val="0"/>
                        </a:spcBef>
                        <a:spcAft>
                          <a:spcPts val="0"/>
                        </a:spcAft>
                        <a:buNone/>
                      </a:pPr>
                      <a:r>
                        <a:rPr lang="en" sz="1200"/>
                        <a:t>Code to execute when the method is used.  Defined by { } following the method signature.</a:t>
                      </a:r>
                      <a:endParaRPr sz="1200"/>
                    </a:p>
                  </a:txBody>
                  <a:tcPr marT="91425" marB="91425" marR="91425" marL="91425"/>
                </a:tc>
              </a:tr>
              <a:tr h="381000">
                <a:tc>
                  <a:txBody>
                    <a:bodyPr/>
                    <a:lstStyle/>
                    <a:p>
                      <a:pPr indent="0" lvl="0" marL="0" rtl="0" algn="l">
                        <a:spcBef>
                          <a:spcPts val="0"/>
                        </a:spcBef>
                        <a:spcAft>
                          <a:spcPts val="0"/>
                        </a:spcAft>
                        <a:buNone/>
                      </a:pPr>
                      <a:r>
                        <a:rPr lang="en" sz="1200">
                          <a:solidFill>
                            <a:srgbClr val="FF0000"/>
                          </a:solidFill>
                        </a:rPr>
                        <a:t>Return statement</a:t>
                      </a:r>
                      <a:endParaRPr sz="1200">
                        <a:solidFill>
                          <a:srgbClr val="FF0000"/>
                        </a:solidFill>
                      </a:endParaRPr>
                    </a:p>
                  </a:txBody>
                  <a:tcPr marT="91425" marB="91425" marR="91425" marL="91425"/>
                </a:tc>
                <a:tc>
                  <a:txBody>
                    <a:bodyPr/>
                    <a:lstStyle/>
                    <a:p>
                      <a:pPr indent="0" lvl="0" marL="0" rtl="0" algn="l">
                        <a:spcBef>
                          <a:spcPts val="0"/>
                        </a:spcBef>
                        <a:spcAft>
                          <a:spcPts val="0"/>
                        </a:spcAft>
                        <a:buNone/>
                      </a:pPr>
                      <a:r>
                        <a:rPr lang="en" sz="1200"/>
                        <a:t>Statement of code that tells the method what value to return.  </a:t>
                      </a:r>
                      <a:r>
                        <a:rPr i="1" lang="en" sz="1200"/>
                        <a:t>This value must be the same data type as a methods return type.</a:t>
                      </a:r>
                      <a:endParaRPr i="1"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Expressions</a:t>
            </a:r>
            <a:endParaRPr/>
          </a:p>
        </p:txBody>
      </p:sp>
      <p:sp>
        <p:nvSpPr>
          <p:cNvPr id="106" name="Google Shape;106;p21"/>
          <p:cNvSpPr txBox="1"/>
          <p:nvPr>
            <p:ph idx="1" type="body"/>
          </p:nvPr>
        </p:nvSpPr>
        <p:spPr>
          <a:xfrm>
            <a:off x="311700" y="1152475"/>
            <a:ext cx="8520600" cy="3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Boolean Expression</a:t>
            </a:r>
            <a:r>
              <a:rPr lang="en"/>
              <a:t> is an </a:t>
            </a:r>
            <a:r>
              <a:rPr i="1" lang="en"/>
              <a:t>expression </a:t>
            </a:r>
            <a:r>
              <a:rPr lang="en"/>
              <a:t>that </a:t>
            </a:r>
            <a:r>
              <a:rPr i="1" lang="en"/>
              <a:t>evaluates </a:t>
            </a:r>
            <a:r>
              <a:rPr lang="en"/>
              <a:t>to a single boolean value (</a:t>
            </a:r>
            <a:r>
              <a:rPr i="1" lang="en"/>
              <a:t>true</a:t>
            </a:r>
            <a:r>
              <a:rPr lang="en"/>
              <a:t> or </a:t>
            </a:r>
            <a:r>
              <a:rPr i="1" lang="en"/>
              <a:t>false</a:t>
            </a:r>
            <a:r>
              <a:rPr lang="en"/>
              <a:t>).</a:t>
            </a:r>
            <a:endParaRPr/>
          </a:p>
          <a:p>
            <a:pPr indent="0" lvl="0" marL="0" rtl="0" algn="l">
              <a:spcBef>
                <a:spcPts val="1600"/>
              </a:spcBef>
              <a:spcAft>
                <a:spcPts val="0"/>
              </a:spcAft>
              <a:buNone/>
            </a:pPr>
            <a:r>
              <a:rPr lang="en"/>
              <a:t>Boolean Expressions are commonly used to conditionally decide what code to execute.  </a:t>
            </a:r>
            <a:endParaRPr/>
          </a:p>
          <a:p>
            <a:pPr indent="0" lvl="0" marL="0" rtl="0" algn="l">
              <a:spcBef>
                <a:spcPts val="1600"/>
              </a:spcBef>
              <a:spcAft>
                <a:spcPts val="0"/>
              </a:spcAft>
              <a:buNone/>
            </a:pPr>
            <a:r>
              <a:rPr lang="en"/>
              <a:t>The most simple boolean expressions are the true/false keywords or a boolean variable. </a:t>
            </a:r>
            <a:br>
              <a:rPr lang="en"/>
            </a:br>
            <a:r>
              <a:rPr lang="en"/>
              <a:t>		</a:t>
            </a:r>
            <a:r>
              <a:rPr b="1" lang="en" sz="1600">
                <a:solidFill>
                  <a:srgbClr val="000000"/>
                </a:solidFill>
                <a:highlight>
                  <a:srgbClr val="FCE5CD"/>
                </a:highlight>
                <a:latin typeface="Courier New"/>
                <a:ea typeface="Courier New"/>
                <a:cs typeface="Courier New"/>
                <a:sym typeface="Courier New"/>
              </a:rPr>
              <a:t>true</a:t>
            </a:r>
            <a:endParaRPr b="1" sz="1600">
              <a:solidFill>
                <a:srgbClr val="000000"/>
              </a:solidFill>
              <a:highlight>
                <a:srgbClr val="FCE5CD"/>
              </a:highlight>
              <a:latin typeface="Courier New"/>
              <a:ea typeface="Courier New"/>
              <a:cs typeface="Courier New"/>
              <a:sym typeface="Courier New"/>
            </a:endParaRPr>
          </a:p>
          <a:p>
            <a:pPr indent="457200" lvl="0" marL="457200" rtl="0" algn="l">
              <a:spcBef>
                <a:spcPts val="1600"/>
              </a:spcBef>
              <a:spcAft>
                <a:spcPts val="1600"/>
              </a:spcAft>
              <a:buNone/>
            </a:pPr>
            <a:r>
              <a:rPr lang="en" sz="1600">
                <a:latin typeface="Courier New"/>
                <a:ea typeface="Courier New"/>
                <a:cs typeface="Courier New"/>
                <a:sym typeface="Courier New"/>
              </a:rPr>
              <a:t>boolean isRed = false;</a:t>
            </a:r>
            <a:br>
              <a:rPr lang="en" sz="1600">
                <a:latin typeface="Courier New"/>
                <a:ea typeface="Courier New"/>
                <a:cs typeface="Courier New"/>
                <a:sym typeface="Courier New"/>
              </a:rPr>
            </a:br>
            <a:r>
              <a:rPr lang="en" sz="1600">
                <a:latin typeface="Courier New"/>
                <a:ea typeface="Courier New"/>
                <a:cs typeface="Courier New"/>
                <a:sym typeface="Courier New"/>
              </a:rPr>
              <a:t>	</a:t>
            </a:r>
            <a:r>
              <a:rPr b="1" lang="en" sz="1600">
                <a:solidFill>
                  <a:srgbClr val="000000"/>
                </a:solidFill>
                <a:highlight>
                  <a:srgbClr val="FCE5CD"/>
                </a:highlight>
                <a:latin typeface="Courier New"/>
                <a:ea typeface="Courier New"/>
                <a:cs typeface="Courier New"/>
                <a:sym typeface="Courier New"/>
              </a:rPr>
              <a:t>isRed</a:t>
            </a:r>
            <a:endParaRPr b="1" sz="1600">
              <a:solidFill>
                <a:srgbClr val="000000"/>
              </a:solidFill>
              <a:highlight>
                <a:srgbClr val="FCE5CD"/>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