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5E877C-A04C-4F39-97BE-9BB47A958D3F}">
  <a:tblStyle styleId="{325E877C-A04C-4F39-97BE-9BB47A958D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529ec0b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529ec0b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529ec0b7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529ec0b7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7f97dd5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f97dd5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7f97dd5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f97dd5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7f97dd50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f97dd50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7f97dd50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f97dd50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7f97dd50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f97dd50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7f97dd50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7f97dd50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7f97dd50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7f97dd50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7f97dd50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f97dd50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29ec0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29ec0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7f97dd50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f97dd50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7f97dd50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7f97dd50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7f97dd50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7f97dd50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7f97dd505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f97dd505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529ec0b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29ec0b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529ec0b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529ec0b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529ec0b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529ec0b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529ec0b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29ec0b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529ec0b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29ec0b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529ec0b7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529ec0b7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529ec0b7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29ec0b7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dashboard.tehelevator.com/te-explanations/loops/break.html" TargetMode="External"/><Relationship Id="rId6" Type="http://schemas.openxmlformats.org/officeDocument/2006/relationships/hyperlink" Target="http://dashboard.tehelevator.com/te-explanations/loops/continu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ashboard.tehelevator.com/te-explanations/loops/fo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Loops and Arrays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22"/>
          <p:cNvGraphicFramePr/>
          <p:nvPr/>
        </p:nvGraphicFramePr>
        <p:xfrm>
          <a:off x="6839400" y="444900"/>
          <a:ext cx="3000000" cy="3000000"/>
        </p:xfrm>
        <a:graphic>
          <a:graphicData uri="http://schemas.openxmlformats.org/drawingml/2006/table">
            <a:tbl>
              <a:tblPr>
                <a:noFill/>
                <a:tableStyleId>{325E877C-A04C-4F39-97BE-9BB47A958D3F}</a:tableStyleId>
              </a:tblPr>
              <a:tblGrid>
                <a:gridCol w="644775"/>
                <a:gridCol w="1221275"/>
              </a:tblGrid>
              <a:tr h="286600">
                <a:tc>
                  <a:txBody>
                    <a:bodyPr/>
                    <a:lstStyle/>
                    <a:p>
                      <a:pPr indent="0" lvl="0" marL="0" rtl="0" algn="ctr">
                        <a:spcBef>
                          <a:spcPts val="0"/>
                        </a:spcBef>
                        <a:spcAft>
                          <a:spcPts val="0"/>
                        </a:spcAft>
                        <a:buNone/>
                      </a:pPr>
                      <a:r>
                        <a:rPr b="1" lang="en" sz="1000"/>
                        <a:t>Index</a:t>
                      </a:r>
                      <a:endParaRPr b="1" sz="1000"/>
                    </a:p>
                  </a:txBody>
                  <a:tcPr marT="91425" marB="91425" marR="91425" marL="91425">
                    <a:solidFill>
                      <a:srgbClr val="CCCCCC"/>
                    </a:solidFill>
                  </a:tcPr>
                </a:tc>
                <a:tc>
                  <a:txBody>
                    <a:bodyPr/>
                    <a:lstStyle/>
                    <a:p>
                      <a:pPr indent="0" lvl="0" marL="0" rtl="0" algn="ctr">
                        <a:spcBef>
                          <a:spcPts val="0"/>
                        </a:spcBef>
                        <a:spcAft>
                          <a:spcPts val="0"/>
                        </a:spcAft>
                        <a:buNone/>
                      </a:pPr>
                      <a:r>
                        <a:rPr b="1" lang="en" sz="1000"/>
                        <a:t>Value</a:t>
                      </a:r>
                      <a:endParaRPr b="1" sz="1000"/>
                    </a:p>
                  </a:txBody>
                  <a:tcPr marT="91425" marB="91425" marR="91425" marL="91425">
                    <a:solidFill>
                      <a:srgbClr val="CCCCCC"/>
                    </a:solidFill>
                  </a:tcPr>
                </a:tc>
              </a:tr>
              <a:tr h="286600">
                <a:tc>
                  <a:txBody>
                    <a:bodyPr/>
                    <a:lstStyle/>
                    <a:p>
                      <a:pPr indent="0" lvl="0" marL="0" rtl="0" algn="ctr">
                        <a:spcBef>
                          <a:spcPts val="0"/>
                        </a:spcBef>
                        <a:spcAft>
                          <a:spcPts val="0"/>
                        </a:spcAft>
                        <a:buNone/>
                      </a:pPr>
                      <a:r>
                        <a:rPr b="1" lang="en" sz="1000">
                          <a:solidFill>
                            <a:srgbClr val="FF0000"/>
                          </a:solidFill>
                        </a:rPr>
                        <a:t>0</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10</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1</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20  200</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2</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25  1</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3</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15</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4</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1</a:t>
                      </a:r>
                      <a:endParaRPr b="1" sz="1000">
                        <a:solidFill>
                          <a:srgbClr val="741B47"/>
                        </a:solidFill>
                      </a:endParaRPr>
                    </a:p>
                  </a:txBody>
                  <a:tcPr marT="91425" marB="91425" marR="91425" marL="91425"/>
                </a:tc>
              </a:tr>
            </a:tbl>
          </a:graphicData>
        </a:graphic>
      </p:graphicFrame>
      <p:sp>
        <p:nvSpPr>
          <p:cNvPr id="124" name="Google Shape;124;p22"/>
          <p:cNvSpPr txBox="1"/>
          <p:nvPr/>
        </p:nvSpPr>
        <p:spPr>
          <a:xfrm>
            <a:off x="6783175" y="153925"/>
            <a:ext cx="1387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int[] nums</a:t>
            </a:r>
            <a:endParaRPr>
              <a:solidFill>
                <a:srgbClr val="0000FF"/>
              </a:solidFill>
            </a:endParaRPr>
          </a:p>
        </p:txBody>
      </p:sp>
      <p:sp>
        <p:nvSpPr>
          <p:cNvPr id="125" name="Google Shape;125;p22"/>
          <p:cNvSpPr txBox="1"/>
          <p:nvPr/>
        </p:nvSpPr>
        <p:spPr>
          <a:xfrm>
            <a:off x="243475" y="162250"/>
            <a:ext cx="6251400" cy="43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What will the variable doubleNum contain</a:t>
            </a:r>
            <a:r>
              <a:rPr lang="en" sz="1800">
                <a:solidFill>
                  <a:schemeClr val="dk2"/>
                </a:solidFill>
              </a:rPr>
              <a:t>?</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 </a:t>
            </a:r>
            <a:r>
              <a:rPr lang="en">
                <a:solidFill>
                  <a:schemeClr val="dk2"/>
                </a:solidFill>
                <a:latin typeface="Courier New"/>
                <a:ea typeface="Courier New"/>
                <a:cs typeface="Courier New"/>
                <a:sym typeface="Courier New"/>
              </a:rPr>
              <a:t>int doubleNum </a:t>
            </a:r>
            <a:r>
              <a:rPr lang="en">
                <a:solidFill>
                  <a:schemeClr val="dk2"/>
                </a:solidFill>
                <a:latin typeface="Courier New"/>
                <a:ea typeface="Courier New"/>
                <a:cs typeface="Courier New"/>
                <a:sym typeface="Courier New"/>
              </a:rPr>
              <a:t>= nums[1] * 2;   40</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1800">
                <a:solidFill>
                  <a:schemeClr val="dk2"/>
                </a:solidFill>
              </a:rPr>
              <a:t>What will the variable third contain</a:t>
            </a:r>
            <a:r>
              <a:rPr lang="en" sz="1800">
                <a:solidFill>
                  <a:schemeClr val="dk2"/>
                </a:solidFill>
              </a:rPr>
              <a:t>?</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 </a:t>
            </a:r>
            <a:r>
              <a:rPr lang="en">
                <a:solidFill>
                  <a:schemeClr val="dk2"/>
                </a:solidFill>
                <a:latin typeface="Courier New"/>
                <a:ea typeface="Courier New"/>
                <a:cs typeface="Courier New"/>
                <a:sym typeface="Courier New"/>
              </a:rPr>
              <a:t>int third = num[0] / 3;   3 </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1800">
                <a:solidFill>
                  <a:schemeClr val="dk2"/>
                </a:solidFill>
              </a:rPr>
              <a:t>How will the following code change the Array?</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 </a:t>
            </a:r>
            <a:r>
              <a:rPr lang="en">
                <a:solidFill>
                  <a:schemeClr val="dk2"/>
                </a:solidFill>
                <a:latin typeface="Courier New"/>
                <a:ea typeface="Courier New"/>
                <a:cs typeface="Courier New"/>
                <a:sym typeface="Courier New"/>
              </a:rPr>
              <a:t>nums[2] = nums[4]</a:t>
            </a: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1800">
                <a:solidFill>
                  <a:schemeClr val="dk2"/>
                </a:solidFill>
              </a:rPr>
              <a:t>How will the following code change the Array?</a:t>
            </a:r>
            <a:endParaRPr sz="1800">
              <a:solidFill>
                <a:schemeClr val="dk2"/>
              </a:solidFill>
            </a:endParaRPr>
          </a:p>
          <a:p>
            <a:pPr indent="0" lvl="0" marL="0" rtl="0" algn="l">
              <a:lnSpc>
                <a:spcPct val="115000"/>
              </a:lnSpc>
              <a:spcBef>
                <a:spcPts val="1600"/>
              </a:spcBef>
              <a:spcAft>
                <a:spcPts val="1600"/>
              </a:spcAft>
              <a:buNone/>
            </a:pPr>
            <a:r>
              <a:rPr lang="en" sz="1800">
                <a:solidFill>
                  <a:schemeClr val="dk2"/>
                </a:solidFill>
              </a:rPr>
              <a:t> </a:t>
            </a:r>
            <a:r>
              <a:rPr lang="en">
                <a:solidFill>
                  <a:schemeClr val="dk2"/>
                </a:solidFill>
                <a:latin typeface="Courier New"/>
                <a:ea typeface="Courier New"/>
                <a:cs typeface="Courier New"/>
                <a:sym typeface="Courier New"/>
              </a:rPr>
              <a:t>nums[1] = nums[1] * nums[0];</a:t>
            </a:r>
            <a:endParaRPr>
              <a:solidFill>
                <a:schemeClr val="dk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declared elsewhere...</a:t>
            </a:r>
            <a:endParaRPr/>
          </a:p>
        </p:txBody>
      </p:sp>
      <p:sp>
        <p:nvSpPr>
          <p:cNvPr id="131" name="Google Shape;131;p23"/>
          <p:cNvSpPr txBox="1"/>
          <p:nvPr>
            <p:ph idx="1" type="body"/>
          </p:nvPr>
        </p:nvSpPr>
        <p:spPr>
          <a:xfrm>
            <a:off x="311700" y="1152475"/>
            <a:ext cx="8520600" cy="38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Given the following Array:   </a:t>
            </a:r>
            <a:r>
              <a:rPr lang="en" sz="1600">
                <a:latin typeface="Courier New"/>
                <a:ea typeface="Courier New"/>
                <a:cs typeface="Courier New"/>
                <a:sym typeface="Courier New"/>
              </a:rPr>
              <a:t>int[] nums</a:t>
            </a:r>
            <a:r>
              <a:rPr lang="en" sz="1600"/>
              <a:t>  that we know has been created and filled with values, how could we:</a:t>
            </a:r>
            <a:endParaRPr sz="1600"/>
          </a:p>
          <a:p>
            <a:pPr indent="-330200" lvl="0" marL="457200" rtl="0" algn="l">
              <a:spcBef>
                <a:spcPts val="1600"/>
              </a:spcBef>
              <a:spcAft>
                <a:spcPts val="0"/>
              </a:spcAft>
              <a:buSzPts val="1600"/>
              <a:buAutoNum type="arabicPeriod"/>
            </a:pPr>
            <a:r>
              <a:rPr lang="en" sz="1600"/>
              <a:t>Access the first element in the Array?</a:t>
            </a:r>
            <a:endParaRPr sz="1600"/>
          </a:p>
          <a:p>
            <a:pPr indent="0" lvl="0" marL="457200" rtl="0" algn="l">
              <a:spcBef>
                <a:spcPts val="1600"/>
              </a:spcBef>
              <a:spcAft>
                <a:spcPts val="0"/>
              </a:spcAft>
              <a:buNone/>
            </a:pPr>
            <a:r>
              <a:rPr lang="en" sz="1600"/>
              <a:t>nums[0]</a:t>
            </a:r>
            <a:endParaRPr sz="1600"/>
          </a:p>
          <a:p>
            <a:pPr indent="-330200" lvl="0" marL="457200" rtl="0" algn="l">
              <a:spcBef>
                <a:spcPts val="1600"/>
              </a:spcBef>
              <a:spcAft>
                <a:spcPts val="0"/>
              </a:spcAft>
              <a:buSzPts val="1600"/>
              <a:buAutoNum type="arabicPeriod"/>
            </a:pPr>
            <a:r>
              <a:rPr lang="en" sz="1600"/>
              <a:t>Find out how many elements are in the array?</a:t>
            </a:r>
            <a:endParaRPr sz="1600"/>
          </a:p>
          <a:p>
            <a:pPr indent="0" lvl="0" marL="457200" rtl="0" algn="l">
              <a:spcBef>
                <a:spcPts val="1600"/>
              </a:spcBef>
              <a:spcAft>
                <a:spcPts val="0"/>
              </a:spcAft>
              <a:buNone/>
            </a:pPr>
            <a:r>
              <a:rPr lang="en" sz="1600"/>
              <a:t>nums.length</a:t>
            </a:r>
            <a:endParaRPr sz="1600"/>
          </a:p>
          <a:p>
            <a:pPr indent="-330200" lvl="0" marL="457200" rtl="0" algn="l">
              <a:spcBef>
                <a:spcPts val="1600"/>
              </a:spcBef>
              <a:spcAft>
                <a:spcPts val="0"/>
              </a:spcAft>
              <a:buSzPts val="1600"/>
              <a:buAutoNum type="arabicPeriod"/>
            </a:pPr>
            <a:r>
              <a:rPr lang="en" sz="1600"/>
              <a:t>Access the last element in the Array?</a:t>
            </a:r>
            <a:endParaRPr sz="1600"/>
          </a:p>
          <a:p>
            <a:pPr indent="0" lvl="0" marL="457200" rtl="0" algn="l">
              <a:spcBef>
                <a:spcPts val="1600"/>
              </a:spcBef>
              <a:spcAft>
                <a:spcPts val="1600"/>
              </a:spcAft>
              <a:buNone/>
            </a:pPr>
            <a:r>
              <a:rPr lang="en" sz="1600"/>
              <a:t>nums[ nums.length - 1 ]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Initialization	</a:t>
            </a:r>
            <a:endParaRPr/>
          </a:p>
        </p:txBody>
      </p:sp>
      <p:sp>
        <p:nvSpPr>
          <p:cNvPr id="137" name="Google Shape;137;p24"/>
          <p:cNvSpPr txBox="1"/>
          <p:nvPr>
            <p:ph idx="1" type="body"/>
          </p:nvPr>
        </p:nvSpPr>
        <p:spPr>
          <a:xfrm>
            <a:off x="311700" y="792700"/>
            <a:ext cx="8520600" cy="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If the elements that will be in an array are known when the array is created, then those items can be used to create the array.  The size will be populated from the number of elements in the list.  </a:t>
            </a:r>
            <a:endParaRPr sz="1500"/>
          </a:p>
          <a:p>
            <a:pPr indent="0" lvl="0" marL="0" rtl="0" algn="l">
              <a:spcBef>
                <a:spcPts val="1600"/>
              </a:spcBef>
              <a:spcAft>
                <a:spcPts val="1600"/>
              </a:spcAft>
              <a:buNone/>
            </a:pPr>
            <a:r>
              <a:rPr lang="en"/>
              <a:t>	</a:t>
            </a:r>
            <a:endParaRPr/>
          </a:p>
        </p:txBody>
      </p:sp>
      <p:sp>
        <p:nvSpPr>
          <p:cNvPr id="138" name="Google Shape;138;p24"/>
          <p:cNvSpPr txBox="1"/>
          <p:nvPr/>
        </p:nvSpPr>
        <p:spPr>
          <a:xfrm>
            <a:off x="139700" y="1554700"/>
            <a:ext cx="4339800" cy="3354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urier New"/>
                <a:ea typeface="Courier New"/>
                <a:cs typeface="Courier New"/>
                <a:sym typeface="Courier New"/>
              </a:rPr>
              <a:t>int[] nums = new int[] { 10, 20, 30 };</a:t>
            </a:r>
            <a:endParaRPr b="1">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i="1" lang="en" sz="1600">
                <a:solidFill>
                  <a:schemeClr val="dk2"/>
                </a:solidFill>
              </a:rPr>
              <a:t>Is the same as:</a:t>
            </a:r>
            <a:endParaRPr i="1" sz="16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a:solidFill>
                  <a:schemeClr val="dk2"/>
                </a:solidFill>
                <a:latin typeface="Courier New"/>
                <a:ea typeface="Courier New"/>
                <a:cs typeface="Courier New"/>
                <a:sym typeface="Courier New"/>
              </a:rPr>
              <a:t>int[] nums = new int[3];</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int[0] = 10;</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int[1] = 20;</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int[2] = 30;</a:t>
            </a:r>
            <a:endParaRPr>
              <a:solidFill>
                <a:schemeClr val="dk2"/>
              </a:solidFill>
              <a:latin typeface="Courier New"/>
              <a:ea typeface="Courier New"/>
              <a:cs typeface="Courier New"/>
              <a:sym typeface="Courier New"/>
            </a:endParaRPr>
          </a:p>
        </p:txBody>
      </p:sp>
      <p:sp>
        <p:nvSpPr>
          <p:cNvPr id="139" name="Google Shape;139;p24"/>
          <p:cNvSpPr txBox="1"/>
          <p:nvPr/>
        </p:nvSpPr>
        <p:spPr>
          <a:xfrm>
            <a:off x="4572000" y="1554700"/>
            <a:ext cx="4339800" cy="33540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urier New"/>
                <a:ea typeface="Courier New"/>
                <a:cs typeface="Courier New"/>
                <a:sym typeface="Courier New"/>
              </a:rPr>
              <a:t>String</a:t>
            </a:r>
            <a:r>
              <a:rPr b="1" lang="en">
                <a:solidFill>
                  <a:schemeClr val="dk2"/>
                </a:solidFill>
                <a:latin typeface="Courier New"/>
                <a:ea typeface="Courier New"/>
                <a:cs typeface="Courier New"/>
                <a:sym typeface="Courier New"/>
              </a:rPr>
              <a:t>[] instructors = new String[] {</a:t>
            </a:r>
            <a:br>
              <a:rPr b="1" lang="en">
                <a:solidFill>
                  <a:schemeClr val="dk2"/>
                </a:solidFill>
                <a:latin typeface="Courier New"/>
                <a:ea typeface="Courier New"/>
                <a:cs typeface="Courier New"/>
                <a:sym typeface="Courier New"/>
              </a:rPr>
            </a:br>
            <a:r>
              <a:rPr b="1" lang="en">
                <a:solidFill>
                  <a:schemeClr val="dk2"/>
                </a:solidFill>
                <a:latin typeface="Courier New"/>
                <a:ea typeface="Courier New"/>
                <a:cs typeface="Courier New"/>
                <a:sym typeface="Courier New"/>
              </a:rPr>
              <a:t>			“John”, “Rachelle”,</a:t>
            </a:r>
            <a:br>
              <a:rPr b="1" lang="en">
                <a:solidFill>
                  <a:schemeClr val="dk2"/>
                </a:solidFill>
                <a:latin typeface="Courier New"/>
                <a:ea typeface="Courier New"/>
                <a:cs typeface="Courier New"/>
                <a:sym typeface="Courier New"/>
              </a:rPr>
            </a:br>
            <a:r>
              <a:rPr b="1" lang="en">
                <a:solidFill>
                  <a:schemeClr val="dk2"/>
                </a:solidFill>
                <a:latin typeface="Courier New"/>
                <a:ea typeface="Courier New"/>
                <a:cs typeface="Courier New"/>
                <a:sym typeface="Courier New"/>
              </a:rPr>
              <a:t>			“Steve”, “Matt”, “Kevin”};</a:t>
            </a:r>
            <a:endParaRPr b="1">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i="1" lang="en" sz="1600">
                <a:solidFill>
                  <a:schemeClr val="dk2"/>
                </a:solidFill>
              </a:rPr>
              <a:t>Is the same as:</a:t>
            </a:r>
            <a:endParaRPr i="1" sz="1600">
              <a:solidFill>
                <a:schemeClr val="dk2"/>
              </a:solidFill>
            </a:endParaRPr>
          </a:p>
          <a:p>
            <a:pPr indent="0" lvl="0" marL="0" rtl="0" algn="l">
              <a:lnSpc>
                <a:spcPct val="115000"/>
              </a:lnSpc>
              <a:spcBef>
                <a:spcPts val="1600"/>
              </a:spcBef>
              <a:spcAft>
                <a:spcPts val="1600"/>
              </a:spcAft>
              <a:buNone/>
            </a:pPr>
            <a:r>
              <a:rPr lang="en">
                <a:solidFill>
                  <a:schemeClr val="dk2"/>
                </a:solidFill>
                <a:latin typeface="Courier New"/>
                <a:ea typeface="Courier New"/>
                <a:cs typeface="Courier New"/>
                <a:sym typeface="Courier New"/>
              </a:rPr>
              <a:t>String[] instructors = new String[5]</a:t>
            </a:r>
            <a:r>
              <a:rPr lang="en">
                <a:solidFill>
                  <a:schemeClr val="dk2"/>
                </a:solidFill>
                <a:latin typeface="Courier New"/>
                <a:ea typeface="Courier New"/>
                <a:cs typeface="Courier New"/>
                <a:sym typeface="Courier New"/>
              </a:rPr>
              <a:t>;</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instructors </a:t>
            </a:r>
            <a:r>
              <a:rPr lang="en">
                <a:solidFill>
                  <a:schemeClr val="dk2"/>
                </a:solidFill>
                <a:latin typeface="Courier New"/>
                <a:ea typeface="Courier New"/>
                <a:cs typeface="Courier New"/>
                <a:sym typeface="Courier New"/>
              </a:rPr>
              <a:t>[0] = “John”;</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instructors </a:t>
            </a:r>
            <a:r>
              <a:rPr lang="en">
                <a:solidFill>
                  <a:schemeClr val="dk2"/>
                </a:solidFill>
                <a:latin typeface="Courier New"/>
                <a:ea typeface="Courier New"/>
                <a:cs typeface="Courier New"/>
                <a:sym typeface="Courier New"/>
              </a:rPr>
              <a:t>[1] = “Rachelle”;</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instructors </a:t>
            </a:r>
            <a:r>
              <a:rPr lang="en">
                <a:solidFill>
                  <a:schemeClr val="dk2"/>
                </a:solidFill>
                <a:latin typeface="Courier New"/>
                <a:ea typeface="Courier New"/>
                <a:cs typeface="Courier New"/>
                <a:sym typeface="Courier New"/>
              </a:rPr>
              <a:t>[2] = “Steve”;</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instructors </a:t>
            </a:r>
            <a:r>
              <a:rPr lang="en">
                <a:solidFill>
                  <a:schemeClr val="dk2"/>
                </a:solidFill>
                <a:latin typeface="Courier New"/>
                <a:ea typeface="Courier New"/>
                <a:cs typeface="Courier New"/>
                <a:sym typeface="Courier New"/>
              </a:rPr>
              <a:t>[3] = “Matt”;</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instructors </a:t>
            </a:r>
            <a:r>
              <a:rPr lang="en">
                <a:solidFill>
                  <a:schemeClr val="dk2"/>
                </a:solidFill>
                <a:latin typeface="Courier New"/>
                <a:ea typeface="Courier New"/>
                <a:cs typeface="Courier New"/>
                <a:sym typeface="Courier New"/>
              </a:rPr>
              <a:t>[4] = “Kevin”;</a:t>
            </a:r>
            <a:endParaRPr>
              <a:solidFill>
                <a:schemeClr val="dk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3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Summary</a:t>
            </a:r>
            <a:endParaRPr/>
          </a:p>
        </p:txBody>
      </p:sp>
      <p:sp>
        <p:nvSpPr>
          <p:cNvPr id="145" name="Google Shape;145;p25"/>
          <p:cNvSpPr txBox="1"/>
          <p:nvPr>
            <p:ph idx="1" type="body"/>
          </p:nvPr>
        </p:nvSpPr>
        <p:spPr>
          <a:xfrm>
            <a:off x="311700" y="731100"/>
            <a:ext cx="8520600" cy="420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Arrays are fixed-length - the </a:t>
            </a:r>
            <a:r>
              <a:rPr lang="en" sz="1600">
                <a:solidFill>
                  <a:srgbClr val="9900FF"/>
                </a:solidFill>
              </a:rPr>
              <a:t>size </a:t>
            </a:r>
            <a:r>
              <a:rPr lang="en" sz="1600"/>
              <a:t>is set when created and cannot be changed</a:t>
            </a:r>
            <a:endParaRPr sz="1600"/>
          </a:p>
          <a:p>
            <a:pPr indent="-330200" lvl="0" marL="457200" rtl="0" algn="l">
              <a:spcBef>
                <a:spcPts val="0"/>
              </a:spcBef>
              <a:spcAft>
                <a:spcPts val="0"/>
              </a:spcAft>
              <a:buSzPts val="1600"/>
              <a:buAutoNum type="arabicPeriod"/>
            </a:pPr>
            <a:r>
              <a:rPr lang="en" sz="1600"/>
              <a:t>Arrays have a 0 based </a:t>
            </a:r>
            <a:r>
              <a:rPr lang="en" sz="1600">
                <a:solidFill>
                  <a:srgbClr val="980000"/>
                </a:solidFill>
              </a:rPr>
              <a:t>index</a:t>
            </a:r>
            <a:endParaRPr sz="1600">
              <a:solidFill>
                <a:srgbClr val="980000"/>
              </a:solidFill>
            </a:endParaRPr>
          </a:p>
          <a:p>
            <a:pPr indent="-330200" lvl="0" marL="457200" rtl="0" algn="l">
              <a:spcBef>
                <a:spcPts val="0"/>
              </a:spcBef>
              <a:spcAft>
                <a:spcPts val="0"/>
              </a:spcAft>
              <a:buSzPts val="1600"/>
              <a:buAutoNum type="arabicPeriod"/>
            </a:pPr>
            <a:r>
              <a:rPr lang="en" sz="1600"/>
              <a:t>Items in an array are called Elements</a:t>
            </a:r>
            <a:endParaRPr sz="1600"/>
          </a:p>
          <a:p>
            <a:pPr indent="-330200" lvl="0" marL="457200" rtl="0" algn="l">
              <a:spcBef>
                <a:spcPts val="0"/>
              </a:spcBef>
              <a:spcAft>
                <a:spcPts val="0"/>
              </a:spcAft>
              <a:buSzPts val="1600"/>
              <a:buAutoNum type="arabicPeriod"/>
            </a:pPr>
            <a:r>
              <a:rPr lang="en" sz="1600"/>
              <a:t>Everything Element an array must be the same </a:t>
            </a:r>
            <a:r>
              <a:rPr lang="en" sz="1600">
                <a:solidFill>
                  <a:srgbClr val="0000FF"/>
                </a:solidFill>
              </a:rPr>
              <a:t>data type</a:t>
            </a:r>
            <a:endParaRPr sz="1600">
              <a:solidFill>
                <a:srgbClr val="0000FF"/>
              </a:solidFill>
            </a:endParaRPr>
          </a:p>
          <a:p>
            <a:pPr indent="-330200" lvl="0" marL="457200" rtl="0" algn="l">
              <a:spcBef>
                <a:spcPts val="0"/>
              </a:spcBef>
              <a:spcAft>
                <a:spcPts val="0"/>
              </a:spcAft>
              <a:buSzPts val="1600"/>
              <a:buAutoNum type="arabicPeriod"/>
            </a:pPr>
            <a:r>
              <a:rPr lang="en" sz="1600"/>
              <a:t>Elements may be accessed to retrieved, changed, or set using their index</a:t>
            </a:r>
            <a:endParaRPr sz="1600"/>
          </a:p>
          <a:p>
            <a:pPr indent="-330200" lvl="0" marL="457200" rtl="0" algn="l">
              <a:spcBef>
                <a:spcPts val="0"/>
              </a:spcBef>
              <a:spcAft>
                <a:spcPts val="0"/>
              </a:spcAft>
              <a:buSzPts val="1600"/>
              <a:buAutoNum type="arabicPeriod"/>
            </a:pPr>
            <a:r>
              <a:rPr lang="en" sz="1600"/>
              <a:t>Arrays are created using the </a:t>
            </a:r>
            <a:r>
              <a:rPr lang="en" sz="1600">
                <a:solidFill>
                  <a:srgbClr val="FF9900"/>
                </a:solidFill>
              </a:rPr>
              <a:t>new </a:t>
            </a:r>
            <a:r>
              <a:rPr lang="en" sz="1600"/>
              <a:t>keyword</a:t>
            </a:r>
            <a:endParaRPr sz="1600"/>
          </a:p>
          <a:p>
            <a:pPr indent="-330200" lvl="0" marL="457200" rtl="0" algn="l">
              <a:spcBef>
                <a:spcPts val="0"/>
              </a:spcBef>
              <a:spcAft>
                <a:spcPts val="0"/>
              </a:spcAft>
              <a:buSzPts val="1600"/>
              <a:buAutoNum type="arabicPeriod"/>
            </a:pPr>
            <a:r>
              <a:rPr lang="en" sz="1600"/>
              <a:t>The first element in an array is always at index 0</a:t>
            </a:r>
            <a:endParaRPr sz="1600"/>
          </a:p>
          <a:p>
            <a:pPr indent="-342900" lvl="0" marL="457200" rtl="0" algn="l">
              <a:spcBef>
                <a:spcPts val="0"/>
              </a:spcBef>
              <a:spcAft>
                <a:spcPts val="0"/>
              </a:spcAft>
              <a:buSzPts val="1800"/>
              <a:buAutoNum type="arabicPeriod"/>
            </a:pPr>
            <a:r>
              <a:rPr lang="en" sz="1600"/>
              <a:t>The number of elements in an array can be gotten using</a:t>
            </a:r>
            <a:r>
              <a:rPr lang="en"/>
              <a:t> </a:t>
            </a:r>
            <a:r>
              <a:rPr lang="en" sz="1500">
                <a:latin typeface="Courier New"/>
                <a:ea typeface="Courier New"/>
                <a:cs typeface="Courier New"/>
                <a:sym typeface="Courier New"/>
              </a:rPr>
              <a:t>array</a:t>
            </a:r>
            <a:r>
              <a:rPr lang="en" sz="1500">
                <a:solidFill>
                  <a:srgbClr val="38761D"/>
                </a:solidFill>
                <a:latin typeface="Courier New"/>
                <a:ea typeface="Courier New"/>
                <a:cs typeface="Courier New"/>
                <a:sym typeface="Courier New"/>
              </a:rPr>
              <a:t>.</a:t>
            </a:r>
            <a:r>
              <a:rPr b="1" lang="en" sz="1500">
                <a:solidFill>
                  <a:srgbClr val="38761D"/>
                </a:solidFill>
                <a:latin typeface="Courier New"/>
                <a:ea typeface="Courier New"/>
                <a:cs typeface="Courier New"/>
                <a:sym typeface="Courier New"/>
              </a:rPr>
              <a:t>length</a:t>
            </a:r>
            <a:endParaRPr b="1" sz="1500">
              <a:solidFill>
                <a:srgbClr val="38761D"/>
              </a:solidFill>
              <a:latin typeface="Courier New"/>
              <a:ea typeface="Courier New"/>
              <a:cs typeface="Courier New"/>
              <a:sym typeface="Courier New"/>
            </a:endParaRPr>
          </a:p>
          <a:p>
            <a:pPr indent="0" lvl="0" marL="914400" rtl="0" algn="l">
              <a:spcBef>
                <a:spcPts val="1600"/>
              </a:spcBef>
              <a:spcAft>
                <a:spcPts val="0"/>
              </a:spcAft>
              <a:buNone/>
            </a:pPr>
            <a:r>
              <a:rPr b="1" lang="en" sz="1500">
                <a:solidFill>
                  <a:srgbClr val="0000FF"/>
                </a:solidFill>
                <a:latin typeface="Courier New"/>
                <a:ea typeface="Courier New"/>
                <a:cs typeface="Courier New"/>
                <a:sym typeface="Courier New"/>
              </a:rPr>
              <a:t>int</a:t>
            </a:r>
            <a:r>
              <a:rPr b="1" lang="en" sz="1500">
                <a:latin typeface="Courier New"/>
                <a:ea typeface="Courier New"/>
                <a:cs typeface="Courier New"/>
                <a:sym typeface="Courier New"/>
              </a:rPr>
              <a:t>[] numbers = </a:t>
            </a:r>
            <a:r>
              <a:rPr b="1" lang="en" sz="1500">
                <a:solidFill>
                  <a:srgbClr val="FF9900"/>
                </a:solidFill>
                <a:latin typeface="Courier New"/>
                <a:ea typeface="Courier New"/>
                <a:cs typeface="Courier New"/>
                <a:sym typeface="Courier New"/>
              </a:rPr>
              <a:t>new </a:t>
            </a:r>
            <a:r>
              <a:rPr b="1" lang="en" sz="1500">
                <a:solidFill>
                  <a:srgbClr val="0000FF"/>
                </a:solidFill>
                <a:latin typeface="Courier New"/>
                <a:ea typeface="Courier New"/>
                <a:cs typeface="Courier New"/>
                <a:sym typeface="Courier New"/>
              </a:rPr>
              <a:t>int</a:t>
            </a:r>
            <a:r>
              <a:rPr b="1" lang="en" sz="1500">
                <a:latin typeface="Courier New"/>
                <a:ea typeface="Courier New"/>
                <a:cs typeface="Courier New"/>
                <a:sym typeface="Courier New"/>
              </a:rPr>
              <a:t>[</a:t>
            </a:r>
            <a:r>
              <a:rPr b="1" lang="en" sz="1500">
                <a:solidFill>
                  <a:srgbClr val="9900FF"/>
                </a:solidFill>
                <a:latin typeface="Courier New"/>
                <a:ea typeface="Courier New"/>
                <a:cs typeface="Courier New"/>
                <a:sym typeface="Courier New"/>
              </a:rPr>
              <a:t>10</a:t>
            </a:r>
            <a:r>
              <a:rPr b="1" lang="en" sz="1500">
                <a:latin typeface="Courier New"/>
                <a:ea typeface="Courier New"/>
                <a:cs typeface="Courier New"/>
                <a:sym typeface="Courier New"/>
              </a:rPr>
              <a:t>];</a:t>
            </a:r>
            <a:r>
              <a:rPr lang="en" sz="1500">
                <a:latin typeface="Courier New"/>
                <a:ea typeface="Courier New"/>
                <a:cs typeface="Courier New"/>
                <a:sym typeface="Courier New"/>
              </a:rPr>
              <a:t>  </a:t>
            </a:r>
            <a:r>
              <a:rPr lang="en" sz="1400"/>
              <a:t> ← creates an array that holds 10 integers</a:t>
            </a:r>
            <a:endParaRPr sz="1400"/>
          </a:p>
          <a:p>
            <a:pPr indent="0" lvl="0" marL="914400" rtl="0" algn="l">
              <a:spcBef>
                <a:spcPts val="1600"/>
              </a:spcBef>
              <a:spcAft>
                <a:spcPts val="1600"/>
              </a:spcAft>
              <a:buNone/>
            </a:pPr>
            <a:r>
              <a:rPr b="1" lang="en" sz="1400"/>
              <a:t>numbers[</a:t>
            </a:r>
            <a:r>
              <a:rPr b="1" lang="en" sz="1400">
                <a:solidFill>
                  <a:srgbClr val="980000"/>
                </a:solidFill>
              </a:rPr>
              <a:t>1</a:t>
            </a:r>
            <a:r>
              <a:rPr b="1" lang="en" sz="1400"/>
              <a:t>]</a:t>
            </a:r>
            <a:r>
              <a:rPr lang="en" sz="1400"/>
              <a:t>  ← access the second element in the array</a:t>
            </a:r>
            <a:br>
              <a:rPr lang="en" sz="1400"/>
            </a:br>
            <a:r>
              <a:rPr b="1" lang="en" sz="1400"/>
              <a:t>numbers[</a:t>
            </a:r>
            <a:r>
              <a:rPr b="1" lang="en" sz="1400">
                <a:solidFill>
                  <a:srgbClr val="980000"/>
                </a:solidFill>
              </a:rPr>
              <a:t>2</a:t>
            </a:r>
            <a:r>
              <a:rPr b="1" lang="en" sz="1400"/>
              <a:t>] = 10;</a:t>
            </a:r>
            <a:r>
              <a:rPr lang="en" sz="1400"/>
              <a:t>  ← sets the value of second element in the array to 10</a:t>
            </a:r>
            <a:br>
              <a:rPr lang="en" sz="1400"/>
            </a:br>
            <a:r>
              <a:rPr b="1" lang="en" sz="1400"/>
              <a:t>numbers.</a:t>
            </a:r>
            <a:r>
              <a:rPr b="1" lang="en" sz="1400">
                <a:solidFill>
                  <a:srgbClr val="38761D"/>
                </a:solidFill>
              </a:rPr>
              <a:t>length</a:t>
            </a:r>
            <a:r>
              <a:rPr b="1" lang="en" sz="1400"/>
              <a:t> </a:t>
            </a:r>
            <a:r>
              <a:rPr lang="en" sz="1400"/>
              <a:t> ← gets the number of elements in the array</a:t>
            </a:r>
            <a:br>
              <a:rPr lang="en" sz="1400"/>
            </a:br>
            <a:r>
              <a:rPr b="1" lang="en" sz="1400"/>
              <a:t>numbers[</a:t>
            </a:r>
            <a:r>
              <a:rPr b="1" lang="en" sz="1400">
                <a:solidFill>
                  <a:srgbClr val="980000"/>
                </a:solidFill>
              </a:rPr>
              <a:t>numbers.length - 1</a:t>
            </a:r>
            <a:r>
              <a:rPr b="1" lang="en" sz="1400"/>
              <a:t>] </a:t>
            </a:r>
            <a:r>
              <a:rPr lang="en" sz="1400"/>
              <a:t>← access the last element in the array</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24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Scope</a:t>
            </a:r>
            <a:endParaRPr/>
          </a:p>
        </p:txBody>
      </p:sp>
      <p:sp>
        <p:nvSpPr>
          <p:cNvPr id="151" name="Google Shape;151;p26"/>
          <p:cNvSpPr txBox="1"/>
          <p:nvPr>
            <p:ph idx="1" type="body"/>
          </p:nvPr>
        </p:nvSpPr>
        <p:spPr>
          <a:xfrm>
            <a:off x="311700" y="873875"/>
            <a:ext cx="8520600" cy="31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variables </a:t>
            </a:r>
            <a:r>
              <a:rPr b="1" lang="en"/>
              <a:t>scope </a:t>
            </a:r>
            <a:r>
              <a:rPr lang="en"/>
              <a:t>defines where in a program that the variable is valid (</a:t>
            </a:r>
            <a:r>
              <a:rPr i="1" lang="en"/>
              <a:t>can be</a:t>
            </a:r>
            <a:r>
              <a:rPr lang="en"/>
              <a:t> </a:t>
            </a:r>
            <a:r>
              <a:rPr i="1" lang="en"/>
              <a:t>referenced</a:t>
            </a:r>
            <a:r>
              <a:rPr lang="en"/>
              <a:t>).  When code execution reaches a point where the variable </a:t>
            </a:r>
            <a:r>
              <a:rPr i="1" lang="en"/>
              <a:t>can no longer be referenced</a:t>
            </a:r>
            <a:r>
              <a:rPr lang="en"/>
              <a:t>, then the variable is </a:t>
            </a:r>
            <a:r>
              <a:rPr b="1" lang="en"/>
              <a:t>out of scope</a:t>
            </a:r>
            <a:r>
              <a:rPr lang="en"/>
              <a:t>.</a:t>
            </a:r>
            <a:endParaRPr/>
          </a:p>
          <a:p>
            <a:pPr indent="0" lvl="0" marL="0" rtl="0" algn="l">
              <a:spcBef>
                <a:spcPts val="1600"/>
              </a:spcBef>
              <a:spcAft>
                <a:spcPts val="0"/>
              </a:spcAft>
              <a:buNone/>
            </a:pPr>
            <a:r>
              <a:rPr lang="en"/>
              <a:t>In Java, scope is determined by blocks.  </a:t>
            </a:r>
            <a:endParaRPr/>
          </a:p>
          <a:p>
            <a:pPr indent="-342900" lvl="0" marL="457200" rtl="0" algn="l">
              <a:spcBef>
                <a:spcPts val="1600"/>
              </a:spcBef>
              <a:spcAft>
                <a:spcPts val="0"/>
              </a:spcAft>
              <a:buSzPts val="1800"/>
              <a:buAutoNum type="arabicPeriod"/>
            </a:pPr>
            <a:r>
              <a:rPr lang="en"/>
              <a:t>Variables declared inside a block ( {...} ) are only available within that block.</a:t>
            </a:r>
            <a:endParaRPr/>
          </a:p>
          <a:p>
            <a:pPr indent="-342900" lvl="0" marL="457200" rtl="0" algn="l">
              <a:spcBef>
                <a:spcPts val="0"/>
              </a:spcBef>
              <a:spcAft>
                <a:spcPts val="0"/>
              </a:spcAft>
              <a:buSzPts val="1800"/>
              <a:buAutoNum type="arabicPeriod"/>
            </a:pPr>
            <a:r>
              <a:rPr lang="en"/>
              <a:t>Blocks can be </a:t>
            </a:r>
            <a:r>
              <a:rPr i="1" lang="en"/>
              <a:t>nested </a:t>
            </a:r>
            <a:r>
              <a:rPr lang="en"/>
              <a:t>within other blocks.  Variables declared in a block are also available in any nested blocks.  However, they are not available in a blocks </a:t>
            </a:r>
            <a:r>
              <a:rPr i="1" lang="en"/>
              <a:t>parent </a:t>
            </a:r>
            <a:r>
              <a:rPr lang="en"/>
              <a:t>block.</a:t>
            </a:r>
            <a:endParaRPr/>
          </a:p>
        </p:txBody>
      </p:sp>
      <p:sp>
        <p:nvSpPr>
          <p:cNvPr id="152" name="Google Shape;152;p26"/>
          <p:cNvSpPr txBox="1"/>
          <p:nvPr/>
        </p:nvSpPr>
        <p:spPr>
          <a:xfrm>
            <a:off x="1929225" y="4340750"/>
            <a:ext cx="5047200" cy="4716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Java does not have the concept of Global scoped variables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536200" y="504575"/>
            <a:ext cx="3043200" cy="37719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t>
            </a:r>
            <a:endParaRPr b="1" sz="1600"/>
          </a:p>
          <a:p>
            <a:pPr indent="0" lvl="0" marL="0" rtl="0" algn="l">
              <a:spcBef>
                <a:spcPts val="0"/>
              </a:spcBef>
              <a:spcAft>
                <a:spcPts val="0"/>
              </a:spcAft>
              <a:buNone/>
            </a:pPr>
            <a:r>
              <a:rPr b="1" lang="en" sz="1600"/>
              <a:t>	</a:t>
            </a:r>
            <a:r>
              <a:rPr lang="en" sz="1600"/>
              <a:t>int x = 10;</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a:t>
            </a:r>
            <a:endParaRPr b="1" sz="1600"/>
          </a:p>
        </p:txBody>
      </p:sp>
      <p:sp>
        <p:nvSpPr>
          <p:cNvPr id="158" name="Google Shape;158;p27"/>
          <p:cNvSpPr txBox="1"/>
          <p:nvPr/>
        </p:nvSpPr>
        <p:spPr>
          <a:xfrm>
            <a:off x="1071975" y="1158200"/>
            <a:ext cx="2314500" cy="23895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	</a:t>
            </a:r>
            <a:r>
              <a:rPr lang="en" sz="1600">
                <a:solidFill>
                  <a:schemeClr val="dk1"/>
                </a:solidFill>
              </a:rPr>
              <a:t>int y = 20;</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a:t>
            </a:r>
            <a:endParaRPr/>
          </a:p>
        </p:txBody>
      </p:sp>
      <p:sp>
        <p:nvSpPr>
          <p:cNvPr id="159" name="Google Shape;159;p27"/>
          <p:cNvSpPr txBox="1"/>
          <p:nvPr/>
        </p:nvSpPr>
        <p:spPr>
          <a:xfrm>
            <a:off x="1661325" y="1790450"/>
            <a:ext cx="1543200" cy="1114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	</a:t>
            </a:r>
            <a:r>
              <a:rPr lang="en" sz="1600">
                <a:solidFill>
                  <a:schemeClr val="dk1"/>
                </a:solidFill>
              </a:rPr>
              <a:t>int z = 5;</a:t>
            </a:r>
            <a:br>
              <a:rPr lang="en" sz="1600">
                <a:solidFill>
                  <a:schemeClr val="dk1"/>
                </a:solidFill>
              </a:rPr>
            </a:br>
            <a:r>
              <a:rPr lang="en" sz="1600">
                <a:solidFill>
                  <a:schemeClr val="dk1"/>
                </a:solidFill>
              </a:rPr>
              <a:t>	y = y + z;</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a:t>
            </a:r>
            <a:endParaRPr b="1" sz="1600">
              <a:solidFill>
                <a:schemeClr val="dk1"/>
              </a:solidFill>
            </a:endParaRPr>
          </a:p>
          <a:p>
            <a:pPr indent="0" lvl="0" marL="0" rtl="0" algn="l">
              <a:spcBef>
                <a:spcPts val="0"/>
              </a:spcBef>
              <a:spcAft>
                <a:spcPts val="0"/>
              </a:spcAft>
              <a:buNone/>
            </a:pPr>
            <a:r>
              <a:t/>
            </a:r>
            <a:endParaRPr/>
          </a:p>
        </p:txBody>
      </p:sp>
      <p:sp>
        <p:nvSpPr>
          <p:cNvPr id="160" name="Google Shape;160;p27"/>
          <p:cNvSpPr txBox="1"/>
          <p:nvPr/>
        </p:nvSpPr>
        <p:spPr>
          <a:xfrm>
            <a:off x="1297000" y="3697800"/>
            <a:ext cx="5347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what variables are available here?</a:t>
            </a:r>
            <a:endParaRPr b="1"/>
          </a:p>
        </p:txBody>
      </p:sp>
      <p:sp>
        <p:nvSpPr>
          <p:cNvPr id="161" name="Google Shape;161;p27"/>
          <p:cNvSpPr txBox="1"/>
          <p:nvPr/>
        </p:nvSpPr>
        <p:spPr>
          <a:xfrm>
            <a:off x="1513675" y="2950100"/>
            <a:ext cx="74343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what variables are available here?       If y is available, what is its value?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Implied Blocks</a:t>
            </a:r>
            <a:endParaRPr/>
          </a:p>
        </p:txBody>
      </p:sp>
      <p:sp>
        <p:nvSpPr>
          <p:cNvPr id="167" name="Google Shape;167;p28"/>
          <p:cNvSpPr txBox="1"/>
          <p:nvPr>
            <p:ph idx="1" type="body"/>
          </p:nvPr>
        </p:nvSpPr>
        <p:spPr>
          <a:xfrm>
            <a:off x="311700" y="1152475"/>
            <a:ext cx="8520600" cy="17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some statements, if no curly braces are used, then an implied block is created. The implied block will be the next line of code. </a:t>
            </a:r>
            <a:endParaRPr/>
          </a:p>
          <a:p>
            <a:pPr indent="0" lvl="0" marL="0" rtl="0" algn="l">
              <a:spcBef>
                <a:spcPts val="1600"/>
              </a:spcBef>
              <a:spcAft>
                <a:spcPts val="1600"/>
              </a:spcAft>
              <a:buNone/>
            </a:pPr>
            <a:r>
              <a:rPr lang="en"/>
              <a:t>	</a:t>
            </a:r>
            <a:r>
              <a:rPr lang="en" sz="1400">
                <a:latin typeface="Courier New"/>
                <a:ea typeface="Courier New"/>
                <a:cs typeface="Courier New"/>
                <a:sym typeface="Courier New"/>
              </a:rPr>
              <a:t>if (x  = 10) </a:t>
            </a:r>
            <a:br>
              <a:rPr lang="en" sz="1400">
                <a:latin typeface="Courier New"/>
                <a:ea typeface="Courier New"/>
                <a:cs typeface="Courier New"/>
                <a:sym typeface="Courier New"/>
              </a:rPr>
            </a:br>
            <a:r>
              <a:rPr lang="en" sz="1400">
                <a:latin typeface="Courier New"/>
                <a:ea typeface="Courier New"/>
                <a:cs typeface="Courier New"/>
                <a:sym typeface="Courier New"/>
              </a:rPr>
              <a:t>		System.out.println(“x is 10);</a:t>
            </a:r>
            <a:endParaRPr sz="1400">
              <a:latin typeface="Courier New"/>
              <a:ea typeface="Courier New"/>
              <a:cs typeface="Courier New"/>
              <a:sym typeface="Courier New"/>
            </a:endParaRPr>
          </a:p>
        </p:txBody>
      </p:sp>
      <p:sp>
        <p:nvSpPr>
          <p:cNvPr id="168" name="Google Shape;168;p28"/>
          <p:cNvSpPr txBox="1"/>
          <p:nvPr/>
        </p:nvSpPr>
        <p:spPr>
          <a:xfrm>
            <a:off x="1157700" y="3376350"/>
            <a:ext cx="6750900" cy="1339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While implied blocks are syntactically valid in Java, they produce harder to read code and are more prone to defects due to whitespace and scope.  Implied blocks should only be used after mastery of statements, blocks, and scope.  </a:t>
            </a:r>
            <a:br>
              <a:rPr lang="en"/>
            </a:br>
            <a:br>
              <a:rPr lang="en"/>
            </a:br>
            <a:r>
              <a:rPr b="1" lang="en"/>
              <a:t>You may not use implied blocks for exercises.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a:t>
            </a:r>
            <a:endParaRPr/>
          </a:p>
        </p:txBody>
      </p:sp>
      <p:sp>
        <p:nvSpPr>
          <p:cNvPr id="174" name="Google Shape;174;p29"/>
          <p:cNvSpPr txBox="1"/>
          <p:nvPr>
            <p:ph idx="1" type="body"/>
          </p:nvPr>
        </p:nvSpPr>
        <p:spPr>
          <a:xfrm>
            <a:off x="311700" y="1152475"/>
            <a:ext cx="4382100" cy="3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 allow code to repeated for a set number of times.   Loops use a boolean condition, and execute the code while that condition is true and stop execution once the condition becomes false.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boolean condition must start true, and something in the loop must change the loop so that it eventually becomes false, and ends the loop.</a:t>
            </a:r>
            <a:endParaRPr/>
          </a:p>
          <a:p>
            <a:pPr indent="0" lvl="0" marL="0" rtl="0" algn="l">
              <a:spcBef>
                <a:spcPts val="1600"/>
              </a:spcBef>
              <a:spcAft>
                <a:spcPts val="1600"/>
              </a:spcAft>
              <a:buNone/>
            </a:pPr>
            <a:r>
              <a:t/>
            </a:r>
            <a:endParaRPr/>
          </a:p>
        </p:txBody>
      </p:sp>
      <p:pic>
        <p:nvPicPr>
          <p:cNvPr id="175" name="Google Shape;175;p29"/>
          <p:cNvPicPr preferRelativeResize="0"/>
          <p:nvPr/>
        </p:nvPicPr>
        <p:blipFill>
          <a:blip r:embed="rId3">
            <a:alphaModFix/>
          </a:blip>
          <a:stretch>
            <a:fillRect/>
          </a:stretch>
        </p:blipFill>
        <p:spPr>
          <a:xfrm>
            <a:off x="5274825" y="537900"/>
            <a:ext cx="2750507"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8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181" name="Google Shape;181;p30"/>
          <p:cNvSpPr txBox="1"/>
          <p:nvPr>
            <p:ph idx="1" type="body"/>
          </p:nvPr>
        </p:nvSpPr>
        <p:spPr>
          <a:xfrm>
            <a:off x="5712375" y="685550"/>
            <a:ext cx="3064200" cy="4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b="1" lang="en">
                <a:solidFill>
                  <a:srgbClr val="0000FF"/>
                </a:solidFill>
              </a:rPr>
              <a:t>int i = 0</a:t>
            </a:r>
            <a:r>
              <a:rPr lang="en"/>
              <a:t>; </a:t>
            </a:r>
            <a:r>
              <a:rPr lang="en">
                <a:solidFill>
                  <a:srgbClr val="980000"/>
                </a:solidFill>
              </a:rPr>
              <a:t>i &lt; 10</a:t>
            </a:r>
            <a:r>
              <a:rPr lang="en"/>
              <a:t>; </a:t>
            </a:r>
            <a:r>
              <a:rPr lang="en">
                <a:solidFill>
                  <a:srgbClr val="9900FF"/>
                </a:solidFill>
              </a:rPr>
              <a:t>i++</a:t>
            </a:r>
            <a:r>
              <a:rPr lang="en"/>
              <a:t>) {</a:t>
            </a:r>
            <a:endParaRPr/>
          </a:p>
          <a:p>
            <a:pPr indent="0" lvl="0" marL="457200" rtl="0" algn="l">
              <a:spcBef>
                <a:spcPts val="1600"/>
              </a:spcBef>
              <a:spcAft>
                <a:spcPts val="0"/>
              </a:spcAft>
              <a:buNone/>
            </a:pPr>
            <a:r>
              <a:rPr lang="en"/>
              <a:t>System.out.println(</a:t>
            </a:r>
            <a:r>
              <a:rPr b="1" lang="en">
                <a:solidFill>
                  <a:srgbClr val="0000FF"/>
                </a:solidFill>
              </a:rPr>
              <a:t>i</a:t>
            </a:r>
            <a:r>
              <a:rPr lang="en"/>
              <a:t>);</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rPr b="1" lang="en" sz="1500"/>
              <a:t>Output:</a:t>
            </a:r>
            <a:endParaRPr b="1" sz="1500"/>
          </a:p>
          <a:p>
            <a:pPr indent="0" lvl="0" marL="0" rtl="0" algn="l">
              <a:spcBef>
                <a:spcPts val="1600"/>
              </a:spcBef>
              <a:spcAft>
                <a:spcPts val="1600"/>
              </a:spcAft>
              <a:buNone/>
            </a:pPr>
            <a:r>
              <a:rPr lang="en" sz="1200"/>
              <a:t>0</a:t>
            </a:r>
            <a:br>
              <a:rPr lang="en" sz="1200"/>
            </a:br>
            <a:r>
              <a:rPr lang="en" sz="1200"/>
              <a:t>1</a:t>
            </a:r>
            <a:br>
              <a:rPr lang="en" sz="1200"/>
            </a:br>
            <a:r>
              <a:rPr lang="en" sz="1200"/>
              <a:t>2</a:t>
            </a:r>
            <a:br>
              <a:rPr lang="en" sz="1200"/>
            </a:br>
            <a:r>
              <a:rPr lang="en" sz="1200"/>
              <a:t>3</a:t>
            </a:r>
            <a:br>
              <a:rPr lang="en" sz="1200"/>
            </a:br>
            <a:r>
              <a:rPr lang="en" sz="1200"/>
              <a:t>4</a:t>
            </a:r>
            <a:br>
              <a:rPr lang="en" sz="1200"/>
            </a:br>
            <a:r>
              <a:rPr lang="en" sz="1200"/>
              <a:t>5</a:t>
            </a:r>
            <a:br>
              <a:rPr lang="en" sz="1200"/>
            </a:br>
            <a:r>
              <a:rPr lang="en" sz="1200"/>
              <a:t>6</a:t>
            </a:r>
            <a:br>
              <a:rPr lang="en" sz="1200"/>
            </a:br>
            <a:r>
              <a:rPr lang="en" sz="1200"/>
              <a:t>7</a:t>
            </a:r>
            <a:br>
              <a:rPr lang="en" sz="1200"/>
            </a:br>
            <a:r>
              <a:rPr lang="en" sz="1200"/>
              <a:t>8</a:t>
            </a:r>
            <a:br>
              <a:rPr lang="en" sz="1200"/>
            </a:br>
            <a:r>
              <a:rPr lang="en" sz="1200"/>
              <a:t>9</a:t>
            </a:r>
            <a:br>
              <a:rPr lang="en"/>
            </a:br>
            <a:endParaRPr/>
          </a:p>
        </p:txBody>
      </p:sp>
      <p:sp>
        <p:nvSpPr>
          <p:cNvPr id="182" name="Google Shape;182;p30"/>
          <p:cNvSpPr txBox="1"/>
          <p:nvPr/>
        </p:nvSpPr>
        <p:spPr>
          <a:xfrm>
            <a:off x="236175" y="943900"/>
            <a:ext cx="4821900" cy="245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Declare an </a:t>
            </a:r>
            <a:r>
              <a:rPr lang="en">
                <a:solidFill>
                  <a:srgbClr val="0000FF"/>
                </a:solidFill>
              </a:rPr>
              <a:t>incrementer variable.</a:t>
            </a:r>
            <a:endParaRPr>
              <a:solidFill>
                <a:srgbClr val="0000FF"/>
              </a:solidFill>
            </a:endParaRPr>
          </a:p>
          <a:p>
            <a:pPr indent="-317500" lvl="0" marL="457200" rtl="0" algn="l">
              <a:spcBef>
                <a:spcPts val="0"/>
              </a:spcBef>
              <a:spcAft>
                <a:spcPts val="0"/>
              </a:spcAft>
              <a:buSzPts val="1400"/>
              <a:buAutoNum type="arabicPeriod"/>
            </a:pPr>
            <a:r>
              <a:rPr lang="en"/>
              <a:t>Create a </a:t>
            </a:r>
            <a:r>
              <a:rPr lang="en">
                <a:solidFill>
                  <a:srgbClr val="980000"/>
                </a:solidFill>
              </a:rPr>
              <a:t>boolean condition</a:t>
            </a:r>
            <a:r>
              <a:rPr lang="en"/>
              <a:t> that is true</a:t>
            </a:r>
            <a:endParaRPr/>
          </a:p>
          <a:p>
            <a:pPr indent="-317500" lvl="0" marL="457200" rtl="0" algn="l">
              <a:spcBef>
                <a:spcPts val="0"/>
              </a:spcBef>
              <a:spcAft>
                <a:spcPts val="0"/>
              </a:spcAft>
              <a:buSzPts val="1400"/>
              <a:buAutoNum type="arabicPeriod"/>
            </a:pPr>
            <a:r>
              <a:rPr lang="en"/>
              <a:t>Define an </a:t>
            </a:r>
            <a:r>
              <a:rPr lang="en">
                <a:solidFill>
                  <a:srgbClr val="9900FF"/>
                </a:solidFill>
              </a:rPr>
              <a:t>iterator expression</a:t>
            </a:r>
            <a:r>
              <a:rPr lang="en"/>
              <a:t> that changes the incementer.  This controls how many times the loop will execute the code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a:t>
            </a:r>
            <a:r>
              <a:rPr lang="en">
                <a:solidFill>
                  <a:srgbClr val="0000FF"/>
                </a:solidFill>
              </a:rPr>
              <a:t>incrementer variable</a:t>
            </a:r>
            <a:r>
              <a:rPr lang="en"/>
              <a:t> is declared in the for() it </a:t>
            </a:r>
            <a:r>
              <a:rPr lang="en"/>
              <a:t> is in scope for the code block established by the loop, and out of scope once the loop ends.</a:t>
            </a:r>
            <a:endParaRPr/>
          </a:p>
        </p:txBody>
      </p:sp>
      <p:sp>
        <p:nvSpPr>
          <p:cNvPr id="183" name="Google Shape;183;p30"/>
          <p:cNvSpPr txBox="1"/>
          <p:nvPr/>
        </p:nvSpPr>
        <p:spPr>
          <a:xfrm>
            <a:off x="236175" y="3397900"/>
            <a:ext cx="50043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for ( </a:t>
            </a:r>
            <a:r>
              <a:rPr lang="en">
                <a:solidFill>
                  <a:schemeClr val="dk1"/>
                </a:solidFill>
              </a:rPr>
              <a:t> </a:t>
            </a:r>
            <a:r>
              <a:rPr lang="en">
                <a:solidFill>
                  <a:srgbClr val="0000FF"/>
                </a:solidFill>
              </a:rPr>
              <a:t>incrementer </a:t>
            </a:r>
            <a:r>
              <a:rPr b="1" lang="en" sz="1600"/>
              <a:t>;</a:t>
            </a:r>
            <a:r>
              <a:rPr lang="en"/>
              <a:t> </a:t>
            </a:r>
            <a:r>
              <a:rPr lang="en">
                <a:solidFill>
                  <a:srgbClr val="980000"/>
                </a:solidFill>
              </a:rPr>
              <a:t>boolean condition</a:t>
            </a:r>
            <a:r>
              <a:rPr lang="en"/>
              <a:t> </a:t>
            </a:r>
            <a:r>
              <a:rPr b="1" lang="en" sz="1600"/>
              <a:t>;</a:t>
            </a:r>
            <a:r>
              <a:rPr lang="en">
                <a:solidFill>
                  <a:srgbClr val="9900FF"/>
                </a:solidFill>
              </a:rPr>
              <a:t> iterator expression</a:t>
            </a:r>
            <a:r>
              <a:rPr lang="en"/>
              <a:t> </a:t>
            </a:r>
            <a:r>
              <a:rPr b="1" lang="en"/>
              <a:t>) {</a:t>
            </a:r>
            <a:endParaRPr b="1"/>
          </a:p>
          <a:p>
            <a:pPr indent="0" lvl="0" marL="0" rtl="0" algn="l">
              <a:spcBef>
                <a:spcPts val="0"/>
              </a:spcBef>
              <a:spcAft>
                <a:spcPts val="0"/>
              </a:spcAft>
              <a:buNone/>
            </a:pPr>
            <a:r>
              <a:rPr lang="en"/>
              <a:t>	// Code that repeats while condition is true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77375" y="306125"/>
            <a:ext cx="8941700" cy="440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Arrays</a:t>
            </a:r>
            <a:endParaRPr/>
          </a:p>
          <a:p>
            <a:pPr indent="-342900" lvl="0" marL="457200" rtl="0" algn="l">
              <a:spcBef>
                <a:spcPts val="0"/>
              </a:spcBef>
              <a:spcAft>
                <a:spcPts val="0"/>
              </a:spcAft>
              <a:buSzPts val="1800"/>
              <a:buChar char="●"/>
            </a:pPr>
            <a:r>
              <a:rPr lang="en"/>
              <a:t>Variable Scope</a:t>
            </a:r>
            <a:endParaRPr/>
          </a:p>
          <a:p>
            <a:pPr indent="-342900" lvl="0" marL="457200" rtl="0" algn="l">
              <a:spcBef>
                <a:spcPts val="0"/>
              </a:spcBef>
              <a:spcAft>
                <a:spcPts val="0"/>
              </a:spcAft>
              <a:buSzPts val="1800"/>
              <a:buChar char="●"/>
            </a:pPr>
            <a:r>
              <a:rPr lang="en"/>
              <a:t>Loops</a:t>
            </a:r>
            <a:endParaRPr/>
          </a:p>
          <a:p>
            <a:pPr indent="-342900" lvl="0" marL="457200" rtl="0" algn="l">
              <a:spcBef>
                <a:spcPts val="0"/>
              </a:spcBef>
              <a:spcAft>
                <a:spcPts val="0"/>
              </a:spcAft>
              <a:buSzPts val="1800"/>
              <a:buChar char="●"/>
            </a:pPr>
            <a:r>
              <a:rPr lang="en"/>
              <a:t>Debugging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16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Increment / Decrement Shorthand</a:t>
            </a:r>
            <a:endParaRPr/>
          </a:p>
        </p:txBody>
      </p:sp>
      <p:sp>
        <p:nvSpPr>
          <p:cNvPr id="194" name="Google Shape;194;p32"/>
          <p:cNvSpPr txBox="1"/>
          <p:nvPr>
            <p:ph idx="1" type="body"/>
          </p:nvPr>
        </p:nvSpPr>
        <p:spPr>
          <a:xfrm>
            <a:off x="354575" y="852450"/>
            <a:ext cx="5678700" cy="21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 </a:t>
            </a:r>
            <a:r>
              <a:rPr lang="en"/>
              <a:t>  →  use the current value of i, and then i = i + 1;    </a:t>
            </a:r>
            <a:endParaRPr/>
          </a:p>
          <a:p>
            <a:pPr indent="0" lvl="0" marL="0" rtl="0" algn="l">
              <a:spcBef>
                <a:spcPts val="1600"/>
              </a:spcBef>
              <a:spcAft>
                <a:spcPts val="0"/>
              </a:spcAft>
              <a:buNone/>
            </a:pPr>
            <a:r>
              <a:rPr b="1" lang="en"/>
              <a:t>++i </a:t>
            </a:r>
            <a:r>
              <a:rPr lang="en"/>
              <a:t> → i = i + 1, then use the new value of i</a:t>
            </a:r>
            <a:endParaRPr/>
          </a:p>
          <a:p>
            <a:pPr indent="0" lvl="0" marL="0" rtl="0" algn="l">
              <a:spcBef>
                <a:spcPts val="1600"/>
              </a:spcBef>
              <a:spcAft>
                <a:spcPts val="0"/>
              </a:spcAft>
              <a:buNone/>
            </a:pPr>
            <a:r>
              <a:rPr b="1" lang="en"/>
              <a:t>i-- </a:t>
            </a:r>
            <a:r>
              <a:rPr lang="en"/>
              <a:t> 	→ use the current value of i, then i = i - 1;</a:t>
            </a:r>
            <a:endParaRPr/>
          </a:p>
          <a:p>
            <a:pPr indent="0" lvl="0" marL="0" rtl="0" algn="l">
              <a:spcBef>
                <a:spcPts val="1600"/>
              </a:spcBef>
              <a:spcAft>
                <a:spcPts val="0"/>
              </a:spcAft>
              <a:buNone/>
            </a:pPr>
            <a:r>
              <a:rPr b="1" lang="en"/>
              <a:t>--i </a:t>
            </a:r>
            <a:r>
              <a:rPr lang="en"/>
              <a:t> 	→ i = i - 1, then use the new value of i</a:t>
            </a:r>
            <a:endParaRPr/>
          </a:p>
          <a:p>
            <a:pPr indent="0" lvl="0" marL="0" rtl="0" algn="l">
              <a:spcBef>
                <a:spcPts val="1600"/>
              </a:spcBef>
              <a:spcAft>
                <a:spcPts val="1600"/>
              </a:spcAft>
              <a:buNone/>
            </a:pPr>
            <a:r>
              <a:t/>
            </a:r>
            <a:endParaRPr/>
          </a:p>
        </p:txBody>
      </p:sp>
      <p:sp>
        <p:nvSpPr>
          <p:cNvPr id="195" name="Google Shape;195;p32"/>
          <p:cNvSpPr txBox="1"/>
          <p:nvPr/>
        </p:nvSpPr>
        <p:spPr>
          <a:xfrm>
            <a:off x="5979725" y="852450"/>
            <a:ext cx="3054000" cy="2127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For readability, the general standard is to only use these increment / decrement shorthand in the for() of a loop, or on lines by themselves.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38761D"/>
                </a:solidFill>
              </a:rPr>
              <a:t>for (; ; i++) 	  ← OK</a:t>
            </a:r>
            <a:br>
              <a:rPr b="1" lang="en">
                <a:solidFill>
                  <a:srgbClr val="38761D"/>
                </a:solidFill>
              </a:rPr>
            </a:br>
            <a:r>
              <a:rPr b="1" lang="en">
                <a:solidFill>
                  <a:srgbClr val="38761D"/>
                </a:solidFill>
              </a:rPr>
              <a:t>i++;  			  ← OK</a:t>
            </a:r>
            <a:endParaRPr b="1">
              <a:solidFill>
                <a:srgbClr val="38761D"/>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0000"/>
                </a:solidFill>
              </a:rPr>
              <a:t>x = 120 + --y - 5;   ← Discouraged</a:t>
            </a:r>
            <a:r>
              <a:rPr lang="en"/>
              <a:t> </a:t>
            </a:r>
            <a:endParaRPr/>
          </a:p>
        </p:txBody>
      </p:sp>
      <p:sp>
        <p:nvSpPr>
          <p:cNvPr id="196" name="Google Shape;196;p32"/>
          <p:cNvSpPr txBox="1"/>
          <p:nvPr>
            <p:ph type="title"/>
          </p:nvPr>
        </p:nvSpPr>
        <p:spPr>
          <a:xfrm>
            <a:off x="311700" y="313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a:t>
            </a:r>
            <a:r>
              <a:rPr lang="en"/>
              <a:t> Shorthand</a:t>
            </a:r>
            <a:endParaRPr/>
          </a:p>
        </p:txBody>
      </p:sp>
      <p:sp>
        <p:nvSpPr>
          <p:cNvPr id="197" name="Google Shape;197;p32"/>
          <p:cNvSpPr txBox="1"/>
          <p:nvPr/>
        </p:nvSpPr>
        <p:spPr>
          <a:xfrm>
            <a:off x="418325" y="3837125"/>
            <a:ext cx="7233000" cy="11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x += y </a:t>
            </a:r>
            <a:r>
              <a:rPr lang="en" sz="1600"/>
              <a:t> 	→  x = x + y;</a:t>
            </a:r>
            <a:br>
              <a:rPr lang="en" sz="1600"/>
            </a:br>
            <a:r>
              <a:rPr b="1" lang="en" sz="1600"/>
              <a:t>x -= y</a:t>
            </a:r>
            <a:r>
              <a:rPr lang="en" sz="1600"/>
              <a:t>   	→  x = x - y;</a:t>
            </a:r>
            <a:br>
              <a:rPr lang="en" sz="1600"/>
            </a:br>
            <a:r>
              <a:rPr b="1" lang="en" sz="1600"/>
              <a:t>x *= y </a:t>
            </a:r>
            <a:r>
              <a:rPr lang="en" sz="1600"/>
              <a:t> 	→  x = x * y;</a:t>
            </a:r>
            <a:endParaRPr sz="1600"/>
          </a:p>
          <a:p>
            <a:pPr indent="0" lvl="0" marL="0" rtl="0" algn="l">
              <a:spcBef>
                <a:spcPts val="0"/>
              </a:spcBef>
              <a:spcAft>
                <a:spcPts val="0"/>
              </a:spcAft>
              <a:buNone/>
            </a:pPr>
            <a:r>
              <a:rPr b="1" lang="en" sz="1600"/>
              <a:t>x /=y</a:t>
            </a:r>
            <a:r>
              <a:rPr lang="en" sz="1600"/>
              <a:t>   	→  x = x / y;</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191450" y="15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and Continue</a:t>
            </a:r>
            <a:endParaRPr/>
          </a:p>
        </p:txBody>
      </p:sp>
      <p:sp>
        <p:nvSpPr>
          <p:cNvPr id="203" name="Google Shape;203;p33"/>
          <p:cNvSpPr txBox="1"/>
          <p:nvPr>
            <p:ph idx="1" type="body"/>
          </p:nvPr>
        </p:nvSpPr>
        <p:spPr>
          <a:xfrm>
            <a:off x="311700" y="728400"/>
            <a:ext cx="3964200" cy="41055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1600"/>
              </a:spcAft>
              <a:buNone/>
            </a:pPr>
            <a:r>
              <a:rPr lang="en"/>
              <a:t>Putting a </a:t>
            </a:r>
            <a:r>
              <a:rPr b="1" lang="en"/>
              <a:t>break;</a:t>
            </a:r>
            <a:r>
              <a:rPr lang="en"/>
              <a:t> statement in the code block of a loop, immediately ends the loop. </a:t>
            </a:r>
            <a:endParaRPr/>
          </a:p>
        </p:txBody>
      </p:sp>
      <p:pic>
        <p:nvPicPr>
          <p:cNvPr id="204" name="Google Shape;204;p33"/>
          <p:cNvPicPr preferRelativeResize="0"/>
          <p:nvPr/>
        </p:nvPicPr>
        <p:blipFill>
          <a:blip r:embed="rId3">
            <a:alphaModFix/>
          </a:blip>
          <a:stretch>
            <a:fillRect/>
          </a:stretch>
        </p:blipFill>
        <p:spPr>
          <a:xfrm>
            <a:off x="462600" y="1853800"/>
            <a:ext cx="3662400" cy="2064025"/>
          </a:xfrm>
          <a:prstGeom prst="rect">
            <a:avLst/>
          </a:prstGeom>
          <a:noFill/>
          <a:ln>
            <a:noFill/>
          </a:ln>
        </p:spPr>
      </p:pic>
      <p:sp>
        <p:nvSpPr>
          <p:cNvPr id="205" name="Google Shape;205;p33"/>
          <p:cNvSpPr txBox="1"/>
          <p:nvPr/>
        </p:nvSpPr>
        <p:spPr>
          <a:xfrm>
            <a:off x="4425950" y="728275"/>
            <a:ext cx="4286100" cy="4105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A </a:t>
            </a:r>
            <a:r>
              <a:rPr b="1" lang="en" sz="1800">
                <a:solidFill>
                  <a:srgbClr val="434343"/>
                </a:solidFill>
              </a:rPr>
              <a:t>continue;</a:t>
            </a:r>
            <a:r>
              <a:rPr lang="en" sz="1800">
                <a:solidFill>
                  <a:srgbClr val="434343"/>
                </a:solidFill>
              </a:rPr>
              <a:t> statement in the code block, ends the current iteration early, and continues the loop on the next iteration.</a:t>
            </a:r>
            <a:endParaRPr sz="1800">
              <a:solidFill>
                <a:srgbClr val="434343"/>
              </a:solidFill>
            </a:endParaRPr>
          </a:p>
        </p:txBody>
      </p:sp>
      <p:pic>
        <p:nvPicPr>
          <p:cNvPr id="206" name="Google Shape;206;p33"/>
          <p:cNvPicPr preferRelativeResize="0"/>
          <p:nvPr/>
        </p:nvPicPr>
        <p:blipFill>
          <a:blip r:embed="rId4">
            <a:alphaModFix/>
          </a:blip>
          <a:stretch>
            <a:fillRect/>
          </a:stretch>
        </p:blipFill>
        <p:spPr>
          <a:xfrm>
            <a:off x="4572000" y="1987150"/>
            <a:ext cx="3662400" cy="2252817"/>
          </a:xfrm>
          <a:prstGeom prst="rect">
            <a:avLst/>
          </a:prstGeom>
          <a:noFill/>
          <a:ln>
            <a:noFill/>
          </a:ln>
        </p:spPr>
      </p:pic>
      <p:sp>
        <p:nvSpPr>
          <p:cNvPr id="207" name="Google Shape;207;p33"/>
          <p:cNvSpPr txBox="1"/>
          <p:nvPr/>
        </p:nvSpPr>
        <p:spPr>
          <a:xfrm>
            <a:off x="462600" y="4447925"/>
            <a:ext cx="1789500" cy="321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Visual Explanation</a:t>
            </a:r>
            <a:endParaRPr/>
          </a:p>
        </p:txBody>
      </p:sp>
      <p:sp>
        <p:nvSpPr>
          <p:cNvPr id="208" name="Google Shape;208;p33"/>
          <p:cNvSpPr txBox="1"/>
          <p:nvPr/>
        </p:nvSpPr>
        <p:spPr>
          <a:xfrm>
            <a:off x="4572000" y="4447925"/>
            <a:ext cx="1789500" cy="3213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Visual Explanation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236675" y="15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 with Arrays</a:t>
            </a:r>
            <a:endParaRPr/>
          </a:p>
        </p:txBody>
      </p:sp>
      <p:sp>
        <p:nvSpPr>
          <p:cNvPr id="214" name="Google Shape;214;p34"/>
          <p:cNvSpPr txBox="1"/>
          <p:nvPr>
            <p:ph idx="1" type="body"/>
          </p:nvPr>
        </p:nvSpPr>
        <p:spPr>
          <a:xfrm>
            <a:off x="236675" y="726625"/>
            <a:ext cx="6471600" cy="43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a:t>
            </a:r>
            <a:r>
              <a:rPr lang="en" sz="1500">
                <a:solidFill>
                  <a:srgbClr val="0000FF"/>
                </a:solidFill>
              </a:rPr>
              <a:t>incrementor </a:t>
            </a:r>
            <a:r>
              <a:rPr lang="en" sz="1500"/>
              <a:t>in a loop can start at 0, and be </a:t>
            </a:r>
            <a:r>
              <a:rPr lang="en" sz="1500">
                <a:solidFill>
                  <a:srgbClr val="9900FF"/>
                </a:solidFill>
              </a:rPr>
              <a:t>increased by 1</a:t>
            </a:r>
            <a:r>
              <a:rPr lang="en" sz="1500"/>
              <a:t>, which matches the index of each element in an array.  If we then create a </a:t>
            </a:r>
            <a:r>
              <a:rPr lang="en" sz="1500">
                <a:solidFill>
                  <a:srgbClr val="980000"/>
                </a:solidFill>
              </a:rPr>
              <a:t>boolean condition</a:t>
            </a:r>
            <a:r>
              <a:rPr lang="en" sz="1500"/>
              <a:t>, that stops the loop when it reaches the last index of the array, it would effectively loop through each index in the array, allowing the code to access each element in the block.</a:t>
            </a:r>
            <a:endParaRPr/>
          </a:p>
          <a:p>
            <a:pPr indent="0" lvl="0" marL="0" rtl="0" algn="l">
              <a:spcBef>
                <a:spcPts val="1600"/>
              </a:spcBef>
              <a:spcAft>
                <a:spcPts val="0"/>
              </a:spcAft>
              <a:buNone/>
            </a:pPr>
            <a:r>
              <a:rPr lang="en" sz="1600"/>
              <a:t>	for (</a:t>
            </a:r>
            <a:r>
              <a:rPr lang="en" sz="1600">
                <a:solidFill>
                  <a:srgbClr val="0000FF"/>
                </a:solidFill>
              </a:rPr>
              <a:t>int i = 0</a:t>
            </a:r>
            <a:r>
              <a:rPr lang="en" sz="1600"/>
              <a:t>; </a:t>
            </a:r>
            <a:r>
              <a:rPr lang="en" sz="1600">
                <a:solidFill>
                  <a:srgbClr val="980000"/>
                </a:solidFill>
              </a:rPr>
              <a:t>i &lt; instructors.length</a:t>
            </a:r>
            <a:r>
              <a:rPr lang="en" sz="1600"/>
              <a:t> ; </a:t>
            </a:r>
            <a:r>
              <a:rPr lang="en" sz="1600">
                <a:solidFill>
                  <a:srgbClr val="9900FF"/>
                </a:solidFill>
              </a:rPr>
              <a:t>i++</a:t>
            </a:r>
            <a:r>
              <a:rPr lang="en" sz="1600"/>
              <a:t>) {</a:t>
            </a:r>
            <a:endParaRPr sz="1600"/>
          </a:p>
          <a:p>
            <a:pPr indent="0" lvl="0" marL="0" rtl="0" algn="l">
              <a:spcBef>
                <a:spcPts val="1600"/>
              </a:spcBef>
              <a:spcAft>
                <a:spcPts val="0"/>
              </a:spcAft>
              <a:buNone/>
            </a:pPr>
            <a:r>
              <a:rPr lang="en" sz="1600"/>
              <a:t>		System.out.println ( instructors[</a:t>
            </a:r>
            <a:r>
              <a:rPr lang="en">
                <a:solidFill>
                  <a:srgbClr val="FF0000"/>
                </a:solidFill>
              </a:rPr>
              <a:t>i</a:t>
            </a:r>
            <a:r>
              <a:rPr lang="en" sz="1600"/>
              <a:t>] );</a:t>
            </a:r>
            <a:endParaRPr sz="1600"/>
          </a:p>
          <a:p>
            <a:pPr indent="0" lvl="0" marL="0" rtl="0" algn="l">
              <a:spcBef>
                <a:spcPts val="1600"/>
              </a:spcBef>
              <a:spcAft>
                <a:spcPts val="0"/>
              </a:spcAft>
              <a:buNone/>
            </a:pPr>
            <a:r>
              <a:rPr lang="en" sz="1600"/>
              <a:t>	}</a:t>
            </a:r>
            <a:endParaRPr sz="1600"/>
          </a:p>
          <a:p>
            <a:pPr indent="0" lvl="0" marL="0" rtl="0" algn="l">
              <a:spcBef>
                <a:spcPts val="1600"/>
              </a:spcBef>
              <a:spcAft>
                <a:spcPts val="1600"/>
              </a:spcAft>
              <a:buNone/>
            </a:pPr>
            <a:r>
              <a:rPr b="1" lang="en" sz="1300"/>
              <a:t>Output:  </a:t>
            </a:r>
            <a:r>
              <a:rPr lang="en" sz="1300"/>
              <a:t>	John			( i == 0 → instructors[ 0 ] )</a:t>
            </a:r>
            <a:br>
              <a:rPr lang="en" sz="1300"/>
            </a:br>
            <a:r>
              <a:rPr lang="en" sz="1300"/>
              <a:t>	     	Rachelle		</a:t>
            </a:r>
            <a:r>
              <a:rPr lang="en" sz="1300"/>
              <a:t>( i == 1 → instructors[ 1 ] )</a:t>
            </a:r>
            <a:br>
              <a:rPr lang="en" sz="1300"/>
            </a:br>
            <a:r>
              <a:rPr lang="en" sz="1300"/>
              <a:t>  		Steve			</a:t>
            </a:r>
            <a:r>
              <a:rPr lang="en" sz="1300"/>
              <a:t>( i == 2 → instructors[ 2 ] )</a:t>
            </a:r>
            <a:br>
              <a:rPr lang="en" sz="1300"/>
            </a:br>
            <a:r>
              <a:rPr lang="en" sz="1300"/>
              <a:t>		Matt			</a:t>
            </a:r>
            <a:r>
              <a:rPr lang="en" sz="1300"/>
              <a:t>( i == 3 → instructors[ 3 ] )</a:t>
            </a:r>
            <a:br>
              <a:rPr lang="en" sz="1300"/>
            </a:br>
            <a:r>
              <a:rPr lang="en" sz="1300"/>
              <a:t>		Kevin			</a:t>
            </a:r>
            <a:r>
              <a:rPr lang="en" sz="1300"/>
              <a:t>( i == 4 → instructors[ 4 ] )</a:t>
            </a:r>
            <a:endParaRPr sz="1300"/>
          </a:p>
        </p:txBody>
      </p:sp>
      <p:graphicFrame>
        <p:nvGraphicFramePr>
          <p:cNvPr id="215" name="Google Shape;215;p34"/>
          <p:cNvGraphicFramePr/>
          <p:nvPr/>
        </p:nvGraphicFramePr>
        <p:xfrm>
          <a:off x="6839400" y="444900"/>
          <a:ext cx="3000000" cy="3000000"/>
        </p:xfrm>
        <a:graphic>
          <a:graphicData uri="http://schemas.openxmlformats.org/drawingml/2006/table">
            <a:tbl>
              <a:tblPr>
                <a:noFill/>
                <a:tableStyleId>{325E877C-A04C-4F39-97BE-9BB47A958D3F}</a:tableStyleId>
              </a:tblPr>
              <a:tblGrid>
                <a:gridCol w="644775"/>
                <a:gridCol w="1221275"/>
              </a:tblGrid>
              <a:tr h="363850">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850">
                <a:tc>
                  <a:txBody>
                    <a:bodyPr/>
                    <a:lstStyle/>
                    <a:p>
                      <a:pPr indent="0" lvl="0" marL="0" rtl="0" algn="ctr">
                        <a:spcBef>
                          <a:spcPts val="0"/>
                        </a:spcBef>
                        <a:spcAft>
                          <a:spcPts val="0"/>
                        </a:spcAft>
                        <a:buNone/>
                      </a:pPr>
                      <a:r>
                        <a:rPr b="1" lang="en" sz="1200">
                          <a:solidFill>
                            <a:srgbClr val="FF0000"/>
                          </a:solidFill>
                        </a:rPr>
                        <a:t>0</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John</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Rachelle</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Steve</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Matt</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Kevin</a:t>
                      </a:r>
                      <a:endParaRPr b="1" sz="1200">
                        <a:solidFill>
                          <a:srgbClr val="741B47"/>
                        </a:solidFill>
                      </a:endParaRPr>
                    </a:p>
                  </a:txBody>
                  <a:tcPr marT="91425" marB="91425" marR="91425" marL="91425"/>
                </a:tc>
              </a:tr>
            </a:tbl>
          </a:graphicData>
        </a:graphic>
      </p:graphicFrame>
      <p:sp>
        <p:nvSpPr>
          <p:cNvPr id="216" name="Google Shape;216;p34"/>
          <p:cNvSpPr txBox="1"/>
          <p:nvPr/>
        </p:nvSpPr>
        <p:spPr>
          <a:xfrm>
            <a:off x="6783175" y="153925"/>
            <a:ext cx="1387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instructors</a:t>
            </a:r>
            <a:endParaRPr>
              <a:solidFill>
                <a:srgbClr val="0000FF"/>
              </a:solidFill>
            </a:endParaRPr>
          </a:p>
        </p:txBody>
      </p:sp>
      <p:sp>
        <p:nvSpPr>
          <p:cNvPr id="217" name="Google Shape;217;p34"/>
          <p:cNvSpPr txBox="1"/>
          <p:nvPr/>
        </p:nvSpPr>
        <p:spPr>
          <a:xfrm>
            <a:off x="6931225" y="4085950"/>
            <a:ext cx="16824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Visual Explanation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14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223" name="Google Shape;223;p35"/>
          <p:cNvSpPr txBox="1"/>
          <p:nvPr>
            <p:ph idx="1" type="body"/>
          </p:nvPr>
        </p:nvSpPr>
        <p:spPr>
          <a:xfrm>
            <a:off x="311700" y="783175"/>
            <a:ext cx="8520600" cy="42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AutoNum type="arabicPeriod"/>
            </a:pPr>
            <a:r>
              <a:rPr b="1" lang="en">
                <a:solidFill>
                  <a:srgbClr val="FF0000"/>
                </a:solidFill>
              </a:rPr>
              <a:t>Use IntelliJ Debugger and Breakpoints!</a:t>
            </a:r>
            <a:endParaRPr b="1">
              <a:solidFill>
                <a:srgbClr val="FF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Read Error messages</a:t>
            </a:r>
            <a:endParaRPr sz="1700">
              <a:solidFill>
                <a:srgbClr val="000000"/>
              </a:solidFill>
            </a:endParaRPr>
          </a:p>
          <a:p>
            <a:pPr indent="-311150" lvl="1" marL="914400" rtl="0" algn="l">
              <a:spcBef>
                <a:spcPts val="0"/>
              </a:spcBef>
              <a:spcAft>
                <a:spcPts val="0"/>
              </a:spcAft>
              <a:buClr>
                <a:srgbClr val="000000"/>
              </a:buClr>
              <a:buSzPts val="1300"/>
              <a:buAutoNum type="alphaLcPeriod"/>
            </a:pPr>
            <a:r>
              <a:rPr lang="en" sz="1300">
                <a:solidFill>
                  <a:srgbClr val="000000"/>
                </a:solidFill>
              </a:rPr>
              <a:t>Runtime Errors: red text in IntelliJ console that says “An Exception has occurred…”</a:t>
            </a:r>
            <a:endParaRPr sz="1300">
              <a:solidFill>
                <a:srgbClr val="000000"/>
              </a:solidFill>
            </a:endParaRPr>
          </a:p>
          <a:p>
            <a:pPr indent="-311150" lvl="1" marL="914400" rtl="0" algn="l">
              <a:spcBef>
                <a:spcPts val="0"/>
              </a:spcBef>
              <a:spcAft>
                <a:spcPts val="0"/>
              </a:spcAft>
              <a:buClr>
                <a:srgbClr val="000000"/>
              </a:buClr>
              <a:buSzPts val="1300"/>
              <a:buAutoNum type="alphaLcPeriod"/>
            </a:pPr>
            <a:r>
              <a:rPr lang="en" sz="1300">
                <a:solidFill>
                  <a:srgbClr val="000000"/>
                </a:solidFill>
              </a:rPr>
              <a:t>Test Case Assertion Errors</a:t>
            </a:r>
            <a:endParaRPr sz="1300">
              <a:solidFill>
                <a:srgbClr val="000000"/>
              </a:solidFill>
            </a:endParaRPr>
          </a:p>
          <a:p>
            <a:pPr indent="-311150" lvl="1" marL="914400" rtl="0" algn="l">
              <a:spcBef>
                <a:spcPts val="0"/>
              </a:spcBef>
              <a:spcAft>
                <a:spcPts val="0"/>
              </a:spcAft>
              <a:buClr>
                <a:srgbClr val="000000"/>
              </a:buClr>
              <a:buSzPts val="1300"/>
              <a:buAutoNum type="alphaLcPeriod"/>
            </a:pPr>
            <a:r>
              <a:rPr lang="en" sz="1300">
                <a:solidFill>
                  <a:srgbClr val="000000"/>
                </a:solidFill>
              </a:rPr>
              <a:t>Compile Time Errors</a:t>
            </a:r>
            <a:endParaRPr sz="13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Make small, simple incremental changes</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Test in your head</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Ask for another set of eyes from another programmer</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Explain your code to someone or something that knows nothing about </a:t>
            </a:r>
            <a:r>
              <a:rPr lang="en" sz="1700">
                <a:solidFill>
                  <a:srgbClr val="000000"/>
                </a:solidFill>
              </a:rPr>
              <a:t>programming</a:t>
            </a:r>
            <a:r>
              <a:rPr lang="en" sz="1700">
                <a:solidFill>
                  <a:srgbClr val="000000"/>
                </a:solidFill>
              </a:rPr>
              <a:t>, or who will just listen and not give advice.</a:t>
            </a:r>
            <a:endParaRPr sz="1700">
              <a:solidFill>
                <a:srgbClr val="000000"/>
              </a:solidFill>
            </a:endParaRPr>
          </a:p>
          <a:p>
            <a:pPr indent="-311150" lvl="1" marL="914400" rtl="0" algn="l">
              <a:spcBef>
                <a:spcPts val="0"/>
              </a:spcBef>
              <a:spcAft>
                <a:spcPts val="0"/>
              </a:spcAft>
              <a:buClr>
                <a:srgbClr val="000000"/>
              </a:buClr>
              <a:buSzPts val="1300"/>
              <a:buAutoNum type="alphaLcPeriod"/>
            </a:pPr>
            <a:r>
              <a:rPr lang="en" sz="1300">
                <a:solidFill>
                  <a:srgbClr val="000000"/>
                </a:solidFill>
              </a:rPr>
              <a:t>Rubber Ducking</a:t>
            </a:r>
            <a:endParaRPr sz="13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Use timeboxing</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Work on something else</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Walk away for a while</a:t>
            </a:r>
            <a:endParaRPr sz="1700">
              <a:solidFill>
                <a:srgbClr val="000000"/>
              </a:solidFill>
            </a:endParaRPr>
          </a:p>
          <a:p>
            <a:pPr indent="-342900" lvl="0" marL="457200" rtl="0" algn="l">
              <a:spcBef>
                <a:spcPts val="0"/>
              </a:spcBef>
              <a:spcAft>
                <a:spcPts val="0"/>
              </a:spcAft>
              <a:buClr>
                <a:srgbClr val="000000"/>
              </a:buClr>
              <a:buSzPts val="1800"/>
              <a:buAutoNum type="arabicPeriod"/>
            </a:pPr>
            <a:r>
              <a:rPr lang="en" sz="1700">
                <a:solidFill>
                  <a:srgbClr val="000000"/>
                </a:solidFill>
              </a:rPr>
              <a:t>Don’t be attached to your code or solution → throw it out and try fresh</a:t>
            </a:r>
            <a:r>
              <a:rPr lang="en">
                <a:solidFill>
                  <a:srgbClr val="000000"/>
                </a:solidFill>
              </a:rPr>
              <a: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56750" y="666025"/>
            <a:ext cx="8520600" cy="8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  We can hold a single value in a variable, for example: </a:t>
            </a:r>
            <a:r>
              <a:rPr lang="en" sz="1600">
                <a:latin typeface="Courier New"/>
                <a:ea typeface="Courier New"/>
                <a:cs typeface="Courier New"/>
                <a:sym typeface="Courier New"/>
              </a:rPr>
              <a:t>String name = “John”</a:t>
            </a:r>
            <a:r>
              <a:rPr lang="en"/>
              <a:t>, but what if we want to hold multiple values for a similar </a:t>
            </a:r>
            <a:r>
              <a:rPr lang="en"/>
              <a:t>purpose</a:t>
            </a:r>
            <a:r>
              <a:rPr lang="en"/>
              <a:t>?  </a:t>
            </a:r>
            <a:endParaRPr/>
          </a:p>
        </p:txBody>
      </p:sp>
      <p:sp>
        <p:nvSpPr>
          <p:cNvPr id="67" name="Google Shape;67;p15"/>
          <p:cNvSpPr txBox="1"/>
          <p:nvPr/>
        </p:nvSpPr>
        <p:spPr>
          <a:xfrm>
            <a:off x="639825" y="1712300"/>
            <a:ext cx="3513000" cy="1990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could create a variable for each 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latin typeface="Courier New"/>
                <a:ea typeface="Courier New"/>
                <a:cs typeface="Courier New"/>
                <a:sym typeface="Courier New"/>
              </a:rPr>
              <a:t>	String instructor1 = “John”;</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String instructor2 = “Rachelle”;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String instructor3 = “Steve”;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String instructor4 = “Matt”;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String instructor5 = “Kevin”;</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1"/>
                </a:solidFill>
              </a:rPr>
              <a:t>What problems would this cause?</a:t>
            </a:r>
            <a:endParaRPr sz="1000">
              <a:latin typeface="Courier New"/>
              <a:ea typeface="Courier New"/>
              <a:cs typeface="Courier New"/>
              <a:sym typeface="Courier New"/>
            </a:endParaRPr>
          </a:p>
        </p:txBody>
      </p:sp>
      <p:sp>
        <p:nvSpPr>
          <p:cNvPr id="68" name="Google Shape;68;p15"/>
          <p:cNvSpPr txBox="1"/>
          <p:nvPr/>
        </p:nvSpPr>
        <p:spPr>
          <a:xfrm>
            <a:off x="4719675" y="1712300"/>
            <a:ext cx="3513000" cy="1990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could reuse the same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latin typeface="Courier New"/>
                <a:ea typeface="Courier New"/>
                <a:cs typeface="Courier New"/>
                <a:sym typeface="Courier New"/>
              </a:rPr>
              <a:t>	String instructor = “John”;</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instructor </a:t>
            </a:r>
            <a:r>
              <a:rPr lang="en" sz="1000">
                <a:latin typeface="Courier New"/>
                <a:ea typeface="Courier New"/>
                <a:cs typeface="Courier New"/>
                <a:sym typeface="Courier New"/>
              </a:rPr>
              <a:t> = “Rachelle”;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instructor </a:t>
            </a:r>
            <a:r>
              <a:rPr lang="en" sz="1000">
                <a:latin typeface="Courier New"/>
                <a:ea typeface="Courier New"/>
                <a:cs typeface="Courier New"/>
                <a:sym typeface="Courier New"/>
              </a:rPr>
              <a:t> = “Steve”;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instructor </a:t>
            </a:r>
            <a:r>
              <a:rPr lang="en" sz="1000">
                <a:latin typeface="Courier New"/>
                <a:ea typeface="Courier New"/>
                <a:cs typeface="Courier New"/>
                <a:sym typeface="Courier New"/>
              </a:rPr>
              <a:t> = “Matt”;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instructor </a:t>
            </a:r>
            <a:r>
              <a:rPr lang="en" sz="1000">
                <a:latin typeface="Courier New"/>
                <a:ea typeface="Courier New"/>
                <a:cs typeface="Courier New"/>
                <a:sym typeface="Courier New"/>
              </a:rPr>
              <a:t> = “Kevin”;</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rPr>
              <a:t>What problems would this cause?</a:t>
            </a:r>
            <a:endParaRPr sz="10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4" name="Google Shape;74;p16"/>
          <p:cNvSpPr txBox="1"/>
          <p:nvPr>
            <p:ph idx="1" type="body"/>
          </p:nvPr>
        </p:nvSpPr>
        <p:spPr>
          <a:xfrm>
            <a:off x="311700" y="1152475"/>
            <a:ext cx="6624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 array is a series of values of the same data type that are held together in a wrapper that can be treated as a single thing.  </a:t>
            </a:r>
            <a:endParaRPr sz="1600"/>
          </a:p>
          <a:p>
            <a:pPr indent="0" lvl="0" marL="0" rtl="0" algn="l">
              <a:spcBef>
                <a:spcPts val="1600"/>
              </a:spcBef>
              <a:spcAft>
                <a:spcPts val="0"/>
              </a:spcAft>
              <a:buNone/>
            </a:pPr>
            <a:r>
              <a:rPr lang="en" sz="1600">
                <a:solidFill>
                  <a:srgbClr val="741B47"/>
                </a:solidFill>
              </a:rPr>
              <a:t>Variables </a:t>
            </a:r>
            <a:r>
              <a:rPr lang="en" sz="1600"/>
              <a:t>for Arrays are declared using the </a:t>
            </a:r>
            <a:r>
              <a:rPr i="1" lang="en" sz="1600">
                <a:solidFill>
                  <a:srgbClr val="0000FF"/>
                </a:solidFill>
              </a:rPr>
              <a:t>data type </a:t>
            </a:r>
            <a:r>
              <a:rPr lang="en" sz="1600"/>
              <a:t>the array will contain and </a:t>
            </a:r>
            <a:r>
              <a:rPr i="1" lang="en" sz="1600"/>
              <a:t>square brackets:</a:t>
            </a:r>
            <a:r>
              <a:rPr i="1" lang="en" sz="1600">
                <a:solidFill>
                  <a:srgbClr val="9900FF"/>
                </a:solidFill>
              </a:rPr>
              <a:t>[]</a:t>
            </a:r>
            <a:endParaRPr i="1" sz="1600">
              <a:solidFill>
                <a:srgbClr val="9900FF"/>
              </a:solidFill>
            </a:endParaRPr>
          </a:p>
          <a:p>
            <a:pPr indent="0" lvl="0" marL="457200" rtl="0" algn="l">
              <a:spcBef>
                <a:spcPts val="1600"/>
              </a:spcBef>
              <a:spcAft>
                <a:spcPts val="0"/>
              </a:spcAft>
              <a:buNone/>
            </a:pPr>
            <a:r>
              <a:rPr b="1" lang="en" sz="1400">
                <a:solidFill>
                  <a:srgbClr val="0000FF"/>
                </a:solidFill>
                <a:latin typeface="Courier New"/>
                <a:ea typeface="Courier New"/>
                <a:cs typeface="Courier New"/>
                <a:sym typeface="Courier New"/>
              </a:rPr>
              <a:t>String</a:t>
            </a:r>
            <a:r>
              <a:rPr b="1" lang="en" sz="1400">
                <a:solidFill>
                  <a:srgbClr val="9900FF"/>
                </a:solidFill>
                <a:latin typeface="Courier New"/>
                <a:ea typeface="Courier New"/>
                <a:cs typeface="Courier New"/>
                <a:sym typeface="Courier New"/>
              </a:rPr>
              <a:t>[]</a:t>
            </a:r>
            <a:r>
              <a:rPr b="1" lang="en" sz="1400">
                <a:latin typeface="Courier New"/>
                <a:ea typeface="Courier New"/>
                <a:cs typeface="Courier New"/>
                <a:sym typeface="Courier New"/>
              </a:rPr>
              <a:t> </a:t>
            </a:r>
            <a:r>
              <a:rPr b="1" lang="en" sz="1400">
                <a:solidFill>
                  <a:srgbClr val="741B47"/>
                </a:solidFill>
                <a:latin typeface="Courier New"/>
                <a:ea typeface="Courier New"/>
                <a:cs typeface="Courier New"/>
                <a:sym typeface="Courier New"/>
              </a:rPr>
              <a:t>instructors</a:t>
            </a: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spcBef>
                <a:spcPts val="1600"/>
              </a:spcBef>
              <a:spcAft>
                <a:spcPts val="0"/>
              </a:spcAft>
              <a:buNone/>
            </a:pPr>
            <a:r>
              <a:rPr lang="en" sz="1600"/>
              <a:t>Arrays are </a:t>
            </a:r>
            <a:r>
              <a:rPr b="1" lang="en" sz="1600"/>
              <a:t>created using the </a:t>
            </a:r>
            <a:r>
              <a:rPr b="1" i="1" lang="en" sz="1600">
                <a:solidFill>
                  <a:srgbClr val="FF9900"/>
                </a:solidFill>
              </a:rPr>
              <a:t>new </a:t>
            </a:r>
            <a:r>
              <a:rPr b="1" lang="en" sz="1600"/>
              <a:t>keyword </a:t>
            </a:r>
            <a:r>
              <a:rPr lang="en" sz="1600"/>
              <a:t>and </a:t>
            </a:r>
            <a:r>
              <a:rPr b="1" lang="en" sz="1600"/>
              <a:t>Arrays are a </a:t>
            </a:r>
            <a:r>
              <a:rPr b="1" lang="en" sz="1600">
                <a:solidFill>
                  <a:srgbClr val="38761D"/>
                </a:solidFill>
              </a:rPr>
              <a:t>fixed size</a:t>
            </a:r>
            <a:r>
              <a:rPr b="1" i="1" lang="en" sz="1600"/>
              <a:t>.</a:t>
            </a:r>
            <a:r>
              <a:rPr lang="en" sz="1600"/>
              <a:t>  The number of items the array will contain must be set when the array is created and cannot be changed after it is set. </a:t>
            </a:r>
            <a:r>
              <a:rPr lang="en"/>
              <a:t> </a:t>
            </a:r>
            <a:endParaRPr/>
          </a:p>
          <a:p>
            <a:pPr indent="0" lvl="0" marL="0" rtl="0" algn="l">
              <a:spcBef>
                <a:spcPts val="1600"/>
              </a:spcBef>
              <a:spcAft>
                <a:spcPts val="1600"/>
              </a:spcAft>
              <a:buNone/>
            </a:pPr>
            <a:r>
              <a:rPr lang="en"/>
              <a:t>	</a:t>
            </a:r>
            <a:r>
              <a:rPr b="1" lang="en" sz="1400">
                <a:solidFill>
                  <a:srgbClr val="0000FF"/>
                </a:solidFill>
                <a:latin typeface="Courier New"/>
                <a:ea typeface="Courier New"/>
                <a:cs typeface="Courier New"/>
                <a:sym typeface="Courier New"/>
              </a:rPr>
              <a:t>String</a:t>
            </a:r>
            <a:r>
              <a:rPr b="1" lang="en" sz="1400">
                <a:solidFill>
                  <a:srgbClr val="9900FF"/>
                </a:solidFill>
                <a:latin typeface="Courier New"/>
                <a:ea typeface="Courier New"/>
                <a:cs typeface="Courier New"/>
                <a:sym typeface="Courier New"/>
              </a:rPr>
              <a:t>[]</a:t>
            </a:r>
            <a:r>
              <a:rPr b="1" lang="en" sz="1400">
                <a:latin typeface="Courier New"/>
                <a:ea typeface="Courier New"/>
                <a:cs typeface="Courier New"/>
                <a:sym typeface="Courier New"/>
              </a:rPr>
              <a:t> </a:t>
            </a:r>
            <a:r>
              <a:rPr b="1" lang="en" sz="1400">
                <a:solidFill>
                  <a:srgbClr val="741B47"/>
                </a:solidFill>
                <a:latin typeface="Courier New"/>
                <a:ea typeface="Courier New"/>
                <a:cs typeface="Courier New"/>
                <a:sym typeface="Courier New"/>
              </a:rPr>
              <a:t>instructors </a:t>
            </a:r>
            <a:r>
              <a:rPr b="1" lang="en" sz="1400">
                <a:latin typeface="Courier New"/>
                <a:ea typeface="Courier New"/>
                <a:cs typeface="Courier New"/>
                <a:sym typeface="Courier New"/>
              </a:rPr>
              <a:t>= </a:t>
            </a:r>
            <a:r>
              <a:rPr b="1" lang="en" sz="1400">
                <a:solidFill>
                  <a:srgbClr val="FF9900"/>
                </a:solidFill>
                <a:latin typeface="Courier New"/>
                <a:ea typeface="Courier New"/>
                <a:cs typeface="Courier New"/>
                <a:sym typeface="Courier New"/>
              </a:rPr>
              <a:t>new </a:t>
            </a:r>
            <a:r>
              <a:rPr b="1" lang="en" sz="1400">
                <a:solidFill>
                  <a:srgbClr val="0000FF"/>
                </a:solidFill>
                <a:latin typeface="Courier New"/>
                <a:ea typeface="Courier New"/>
                <a:cs typeface="Courier New"/>
                <a:sym typeface="Courier New"/>
              </a:rPr>
              <a:t>String</a:t>
            </a:r>
            <a:r>
              <a:rPr b="1" lang="en" sz="1400">
                <a:solidFill>
                  <a:srgbClr val="9900FF"/>
                </a:solidFill>
                <a:latin typeface="Courier New"/>
                <a:ea typeface="Courier New"/>
                <a:cs typeface="Courier New"/>
                <a:sym typeface="Courier New"/>
              </a:rPr>
              <a:t>[</a:t>
            </a:r>
            <a:r>
              <a:rPr b="1" lang="en" sz="1400">
                <a:solidFill>
                  <a:srgbClr val="38761D"/>
                </a:solidFill>
                <a:latin typeface="Courier New"/>
                <a:ea typeface="Courier New"/>
                <a:cs typeface="Courier New"/>
                <a:sym typeface="Courier New"/>
              </a:rPr>
              <a:t>5</a:t>
            </a:r>
            <a:r>
              <a:rPr b="1" lang="en" sz="1400">
                <a:solidFill>
                  <a:srgbClr val="9900FF"/>
                </a:solidFill>
                <a:latin typeface="Courier New"/>
                <a:ea typeface="Courier New"/>
                <a:cs typeface="Courier New"/>
                <a:sym typeface="Courier New"/>
              </a:rPr>
              <a:t>]</a:t>
            </a:r>
            <a:r>
              <a:rPr b="1" lang="en" sz="1400">
                <a:latin typeface="Courier New"/>
                <a:ea typeface="Courier New"/>
                <a:cs typeface="Courier New"/>
                <a:sym typeface="Courier New"/>
              </a:rPr>
              <a:t>;</a:t>
            </a:r>
            <a:endParaRPr b="1"/>
          </a:p>
        </p:txBody>
      </p:sp>
      <p:sp>
        <p:nvSpPr>
          <p:cNvPr id="75" name="Google Shape;75;p16"/>
          <p:cNvSpPr txBox="1"/>
          <p:nvPr/>
        </p:nvSpPr>
        <p:spPr>
          <a:xfrm>
            <a:off x="6900275" y="1604175"/>
            <a:ext cx="2071800" cy="28284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In Java arrays can technically be defined as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r>
              <a:rPr b="1" lang="en" sz="1300">
                <a:solidFill>
                  <a:srgbClr val="38761D"/>
                </a:solidFill>
                <a:latin typeface="Courier New"/>
                <a:ea typeface="Courier New"/>
                <a:cs typeface="Courier New"/>
                <a:sym typeface="Courier New"/>
              </a:rPr>
              <a:t>int[] nums;</a:t>
            </a:r>
            <a:endParaRPr b="1" sz="1300">
              <a:solidFill>
                <a:srgbClr val="38761D"/>
              </a:solidFill>
              <a:latin typeface="Courier New"/>
              <a:ea typeface="Courier New"/>
              <a:cs typeface="Courier New"/>
              <a:sym typeface="Courier New"/>
            </a:endParaRPr>
          </a:p>
          <a:p>
            <a:pPr indent="0" lvl="0" marL="0" rtl="0" algn="l">
              <a:spcBef>
                <a:spcPts val="0"/>
              </a:spcBef>
              <a:spcAft>
                <a:spcPts val="0"/>
              </a:spcAft>
              <a:buNone/>
            </a:pPr>
            <a:r>
              <a:rPr lang="en" sz="1300"/>
              <a:t>or</a:t>
            </a:r>
            <a:endParaRPr sz="1300"/>
          </a:p>
          <a:p>
            <a:pPr indent="0" lvl="0" marL="0" rtl="0" algn="l">
              <a:spcBef>
                <a:spcPts val="0"/>
              </a:spcBef>
              <a:spcAft>
                <a:spcPts val="0"/>
              </a:spcAft>
              <a:buNone/>
            </a:pPr>
            <a:r>
              <a:rPr lang="en" sz="1300"/>
              <a:t>	</a:t>
            </a:r>
            <a:r>
              <a:rPr b="1" lang="en" sz="1300">
                <a:solidFill>
                  <a:srgbClr val="FF0000"/>
                </a:solidFill>
                <a:latin typeface="Courier New"/>
                <a:ea typeface="Courier New"/>
                <a:cs typeface="Courier New"/>
                <a:sym typeface="Courier New"/>
              </a:rPr>
              <a:t>int nums[];</a:t>
            </a:r>
            <a:endParaRPr b="1" sz="13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 second (</a:t>
            </a:r>
            <a:r>
              <a:rPr lang="en" sz="1100">
                <a:latin typeface="Courier New"/>
                <a:ea typeface="Courier New"/>
                <a:cs typeface="Courier New"/>
                <a:sym typeface="Courier New"/>
              </a:rPr>
              <a:t>int nums[]</a:t>
            </a:r>
            <a:r>
              <a:rPr lang="en" sz="1300"/>
              <a:t>) syntax is a leftover from C, and while syntactically valid, is considered bad form due to decreased readability.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819600" y="1991525"/>
            <a:ext cx="5224500" cy="2873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Default Values</a:t>
            </a:r>
            <a:endParaRPr/>
          </a:p>
        </p:txBody>
      </p:sp>
      <p:sp>
        <p:nvSpPr>
          <p:cNvPr id="82" name="Google Shape;82;p17"/>
          <p:cNvSpPr txBox="1"/>
          <p:nvPr>
            <p:ph idx="1" type="body"/>
          </p:nvPr>
        </p:nvSpPr>
        <p:spPr>
          <a:xfrm>
            <a:off x="311700" y="1152475"/>
            <a:ext cx="8520600" cy="89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Types have default values.  When an array is created with the new keyword, each of the items is created with that data types default value.  </a:t>
            </a:r>
            <a:endParaRPr/>
          </a:p>
        </p:txBody>
      </p:sp>
      <p:graphicFrame>
        <p:nvGraphicFramePr>
          <p:cNvPr id="83" name="Google Shape;83;p17"/>
          <p:cNvGraphicFramePr/>
          <p:nvPr/>
        </p:nvGraphicFramePr>
        <p:xfrm>
          <a:off x="450725" y="2333303"/>
          <a:ext cx="3000000" cy="3000000"/>
        </p:xfrm>
        <a:graphic>
          <a:graphicData uri="http://schemas.openxmlformats.org/drawingml/2006/table">
            <a:tbl>
              <a:tblPr>
                <a:noFill/>
                <a:tableStyleId>{325E877C-A04C-4F39-97BE-9BB47A958D3F}</a:tableStyleId>
              </a:tblPr>
              <a:tblGrid>
                <a:gridCol w="1999275"/>
                <a:gridCol w="828450"/>
              </a:tblGrid>
              <a:tr h="365725">
                <a:tc>
                  <a:txBody>
                    <a:bodyPr/>
                    <a:lstStyle/>
                    <a:p>
                      <a:pPr indent="0" lvl="0" marL="0" rtl="0" algn="l">
                        <a:spcBef>
                          <a:spcPts val="0"/>
                        </a:spcBef>
                        <a:spcAft>
                          <a:spcPts val="0"/>
                        </a:spcAft>
                        <a:buNone/>
                      </a:pPr>
                      <a:r>
                        <a:rPr b="1" lang="en" sz="1200"/>
                        <a:t>Data Type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Default</a:t>
                      </a:r>
                      <a:endParaRPr b="1" sz="1200"/>
                    </a:p>
                  </a:txBody>
                  <a:tcPr marT="91425" marB="91425" marR="91425" marL="91425">
                    <a:solidFill>
                      <a:srgbClr val="EFEFEF"/>
                    </a:solidFill>
                  </a:tcPr>
                </a:tc>
              </a:tr>
              <a:tr h="365725">
                <a:tc>
                  <a:txBody>
                    <a:bodyPr/>
                    <a:lstStyle/>
                    <a:p>
                      <a:pPr indent="0" lvl="0" marL="0" rtl="0" algn="l">
                        <a:spcBef>
                          <a:spcPts val="0"/>
                        </a:spcBef>
                        <a:spcAft>
                          <a:spcPts val="0"/>
                        </a:spcAft>
                        <a:buNone/>
                      </a:pPr>
                      <a:r>
                        <a:rPr lang="en" sz="1200"/>
                        <a:t>byte, short, long, int, char</a:t>
                      </a:r>
                      <a:endParaRPr sz="1200"/>
                    </a:p>
                  </a:txBody>
                  <a:tcPr marT="91425" marB="91425" marR="91425" marL="91425"/>
                </a:tc>
                <a:tc>
                  <a:txBody>
                    <a:bodyPr/>
                    <a:lstStyle/>
                    <a:p>
                      <a:pPr indent="0" lvl="0" marL="0" rtl="0" algn="l">
                        <a:spcBef>
                          <a:spcPts val="0"/>
                        </a:spcBef>
                        <a:spcAft>
                          <a:spcPts val="0"/>
                        </a:spcAft>
                        <a:buNone/>
                      </a:pPr>
                      <a:r>
                        <a:rPr lang="en" sz="1200"/>
                        <a:t>0</a:t>
                      </a:r>
                      <a:endParaRPr sz="1200"/>
                    </a:p>
                  </a:txBody>
                  <a:tcPr marT="91425" marB="91425" marR="91425" marL="91425"/>
                </a:tc>
              </a:tr>
              <a:tr h="365725">
                <a:tc>
                  <a:txBody>
                    <a:bodyPr/>
                    <a:lstStyle/>
                    <a:p>
                      <a:pPr indent="0" lvl="0" marL="0" rtl="0" algn="l">
                        <a:spcBef>
                          <a:spcPts val="0"/>
                        </a:spcBef>
                        <a:spcAft>
                          <a:spcPts val="0"/>
                        </a:spcAft>
                        <a:buNone/>
                      </a:pPr>
                      <a:r>
                        <a:rPr lang="en" sz="1200"/>
                        <a:t>double, float</a:t>
                      </a:r>
                      <a:endParaRPr sz="1200"/>
                    </a:p>
                  </a:txBody>
                  <a:tcPr marT="91425" marB="91425" marR="91425" marL="91425"/>
                </a:tc>
                <a:tc>
                  <a:txBody>
                    <a:bodyPr/>
                    <a:lstStyle/>
                    <a:p>
                      <a:pPr indent="0" lvl="0" marL="0" rtl="0" algn="l">
                        <a:spcBef>
                          <a:spcPts val="0"/>
                        </a:spcBef>
                        <a:spcAft>
                          <a:spcPts val="0"/>
                        </a:spcAft>
                        <a:buNone/>
                      </a:pPr>
                      <a:r>
                        <a:rPr lang="en" sz="1200"/>
                        <a:t>0.0</a:t>
                      </a:r>
                      <a:endParaRPr sz="1200"/>
                    </a:p>
                  </a:txBody>
                  <a:tcPr marT="91425" marB="91425" marR="91425" marL="91425"/>
                </a:tc>
              </a:tr>
              <a:tr h="365725">
                <a:tc>
                  <a:txBody>
                    <a:bodyPr/>
                    <a:lstStyle/>
                    <a:p>
                      <a:pPr indent="0" lvl="0" marL="0" rtl="0" algn="l">
                        <a:spcBef>
                          <a:spcPts val="0"/>
                        </a:spcBef>
                        <a:spcAft>
                          <a:spcPts val="0"/>
                        </a:spcAft>
                        <a:buNone/>
                      </a:pPr>
                      <a:r>
                        <a:rPr lang="en" sz="1200"/>
                        <a:t>boolean</a:t>
                      </a:r>
                      <a:endParaRPr sz="1200"/>
                    </a:p>
                  </a:txBody>
                  <a:tcPr marT="91425" marB="91425" marR="91425" marL="91425"/>
                </a:tc>
                <a:tc>
                  <a:txBody>
                    <a:bodyPr/>
                    <a:lstStyle/>
                    <a:p>
                      <a:pPr indent="0" lvl="0" marL="0" rtl="0" algn="l">
                        <a:spcBef>
                          <a:spcPts val="0"/>
                        </a:spcBef>
                        <a:spcAft>
                          <a:spcPts val="0"/>
                        </a:spcAft>
                        <a:buNone/>
                      </a:pPr>
                      <a:r>
                        <a:rPr lang="en" sz="1200"/>
                        <a:t>false</a:t>
                      </a:r>
                      <a:endParaRPr sz="1200"/>
                    </a:p>
                  </a:txBody>
                  <a:tcPr marT="91425" marB="91425" marR="91425" marL="91425"/>
                </a:tc>
              </a:tr>
              <a:tr h="365725">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bl>
          </a:graphicData>
        </a:graphic>
      </p:graphicFrame>
      <p:sp>
        <p:nvSpPr>
          <p:cNvPr id="84" name="Google Shape;84;p17"/>
          <p:cNvSpPr txBox="1"/>
          <p:nvPr/>
        </p:nvSpPr>
        <p:spPr>
          <a:xfrm>
            <a:off x="3990750" y="2099100"/>
            <a:ext cx="2116800" cy="27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nums = new int[3];</a:t>
            </a:r>
            <a:endParaRPr/>
          </a:p>
        </p:txBody>
      </p:sp>
      <p:graphicFrame>
        <p:nvGraphicFramePr>
          <p:cNvPr id="85" name="Google Shape;85;p17"/>
          <p:cNvGraphicFramePr/>
          <p:nvPr/>
        </p:nvGraphicFramePr>
        <p:xfrm>
          <a:off x="4129700" y="2464825"/>
          <a:ext cx="3000000" cy="3000000"/>
        </p:xfrm>
        <a:graphic>
          <a:graphicData uri="http://schemas.openxmlformats.org/drawingml/2006/table">
            <a:tbl>
              <a:tblPr>
                <a:noFill/>
                <a:tableStyleId>{325E877C-A04C-4F39-97BE-9BB47A958D3F}</a:tableStyleId>
              </a:tblPr>
              <a:tblGrid>
                <a:gridCol w="644775"/>
                <a:gridCol w="1221275"/>
              </a:tblGrid>
              <a:tr h="363725">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725">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r h="363725">
                <a:tc>
                  <a:txBody>
                    <a:bodyPr/>
                    <a:lstStyle/>
                    <a:p>
                      <a:pPr indent="0" lvl="0" marL="0" rtl="0" algn="ctr">
                        <a:spcBef>
                          <a:spcPts val="0"/>
                        </a:spcBef>
                        <a:spcAft>
                          <a:spcPts val="0"/>
                        </a:spcAft>
                        <a:buNone/>
                      </a:pPr>
                      <a:r>
                        <a:rPr lang="en" sz="1200"/>
                        <a:t>1</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r h="363725">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bl>
          </a:graphicData>
        </a:graphic>
      </p:graphicFrame>
      <p:sp>
        <p:nvSpPr>
          <p:cNvPr id="86" name="Google Shape;86;p17"/>
          <p:cNvSpPr txBox="1"/>
          <p:nvPr/>
        </p:nvSpPr>
        <p:spPr>
          <a:xfrm>
            <a:off x="6512250" y="2099100"/>
            <a:ext cx="2595000" cy="27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boolean[] b = new boolean[5];</a:t>
            </a:r>
            <a:endParaRPr/>
          </a:p>
        </p:txBody>
      </p:sp>
      <p:graphicFrame>
        <p:nvGraphicFramePr>
          <p:cNvPr id="87" name="Google Shape;87;p17"/>
          <p:cNvGraphicFramePr/>
          <p:nvPr/>
        </p:nvGraphicFramePr>
        <p:xfrm>
          <a:off x="6651200" y="2464825"/>
          <a:ext cx="3000000" cy="3000000"/>
        </p:xfrm>
        <a:graphic>
          <a:graphicData uri="http://schemas.openxmlformats.org/drawingml/2006/table">
            <a:tbl>
              <a:tblPr>
                <a:noFill/>
                <a:tableStyleId>{325E877C-A04C-4F39-97BE-9BB47A958D3F}</a:tableStyleId>
              </a:tblPr>
              <a:tblGrid>
                <a:gridCol w="644775"/>
                <a:gridCol w="1221275"/>
              </a:tblGrid>
              <a:tr h="363725">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725">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None/>
                      </a:pPr>
                      <a:r>
                        <a:rPr lang="en" sz="1200"/>
                        <a:t>false</a:t>
                      </a:r>
                      <a:endParaRPr sz="1200"/>
                    </a:p>
                  </a:txBody>
                  <a:tcPr marT="91425" marB="91425" marR="91425" marL="91425"/>
                </a:tc>
              </a:tr>
              <a:tr h="363725">
                <a:tc>
                  <a:txBody>
                    <a:bodyPr/>
                    <a:lstStyle/>
                    <a:p>
                      <a:pPr indent="0" lvl="0" marL="0" rtl="0" algn="ctr">
                        <a:spcBef>
                          <a:spcPts val="0"/>
                        </a:spcBef>
                        <a:spcAft>
                          <a:spcPts val="0"/>
                        </a:spcAft>
                        <a:buNone/>
                      </a:pPr>
                      <a:r>
                        <a:rPr lang="en" sz="1200"/>
                        <a:t>1</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r h="363725">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r h="363725">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r h="363725">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Elements and Indexes</a:t>
            </a:r>
            <a:endParaRPr/>
          </a:p>
        </p:txBody>
      </p:sp>
      <p:sp>
        <p:nvSpPr>
          <p:cNvPr id="93" name="Google Shape;93;p18"/>
          <p:cNvSpPr txBox="1"/>
          <p:nvPr>
            <p:ph idx="1" type="body"/>
          </p:nvPr>
        </p:nvSpPr>
        <p:spPr>
          <a:xfrm>
            <a:off x="311700" y="1152475"/>
            <a:ext cx="8520600" cy="39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Arrays are a set of values, like a variable, of the specified data type.  These values are called </a:t>
            </a:r>
            <a:r>
              <a:rPr b="1" lang="en" sz="1600"/>
              <a:t>Elements</a:t>
            </a:r>
            <a:r>
              <a:rPr lang="en" sz="1600"/>
              <a:t>.</a:t>
            </a:r>
            <a:endParaRPr sz="1600"/>
          </a:p>
          <a:p>
            <a:pPr indent="0" lvl="0" marL="0" rtl="0" algn="l">
              <a:spcBef>
                <a:spcPts val="1600"/>
              </a:spcBef>
              <a:spcAft>
                <a:spcPts val="0"/>
              </a:spcAft>
              <a:buNone/>
            </a:pPr>
            <a:r>
              <a:rPr lang="en" sz="1600"/>
              <a:t>The elements in the array have an </a:t>
            </a:r>
            <a:r>
              <a:rPr b="1" lang="en" sz="1600">
                <a:solidFill>
                  <a:srgbClr val="FF0000"/>
                </a:solidFill>
              </a:rPr>
              <a:t>index</a:t>
            </a:r>
            <a:r>
              <a:rPr lang="en" sz="1600"/>
              <a:t>.  An index is a numeric value that </a:t>
            </a:r>
            <a:r>
              <a:rPr b="1" i="1" lang="en" sz="1600"/>
              <a:t>starts at 0</a:t>
            </a:r>
            <a:r>
              <a:rPr lang="en" sz="1600"/>
              <a:t> and provides a way to identify a specific element in the array.  The index is used to set or get an element.  </a:t>
            </a:r>
            <a:endParaRPr sz="1600"/>
          </a:p>
          <a:p>
            <a:pPr indent="0" lvl="0" marL="0" rtl="0" algn="l">
              <a:spcBef>
                <a:spcPts val="1600"/>
              </a:spcBef>
              <a:spcAft>
                <a:spcPts val="0"/>
              </a:spcAft>
              <a:buNone/>
            </a:pPr>
            <a:r>
              <a:rPr b="1" lang="en" sz="1600"/>
              <a:t>Setting values for elements in an array:</a:t>
            </a:r>
            <a:endParaRPr b="1" sz="1600"/>
          </a:p>
          <a:p>
            <a:pPr indent="0" lvl="0" marL="0" rtl="0" algn="l">
              <a:spcBef>
                <a:spcPts val="1600"/>
              </a:spcBef>
              <a:spcAft>
                <a:spcPts val="1600"/>
              </a:spcAft>
              <a:buNone/>
            </a:pPr>
            <a:r>
              <a:rPr lang="en"/>
              <a:t>	</a:t>
            </a:r>
            <a:r>
              <a:rPr lang="en" sz="1400">
                <a:latin typeface="Courier New"/>
                <a:ea typeface="Courier New"/>
                <a:cs typeface="Courier New"/>
                <a:sym typeface="Courier New"/>
              </a:rPr>
              <a:t>instructors[</a:t>
            </a:r>
            <a:r>
              <a:rPr b="1" lang="en" sz="1400">
                <a:solidFill>
                  <a:srgbClr val="FF0000"/>
                </a:solidFill>
                <a:latin typeface="Courier New"/>
                <a:ea typeface="Courier New"/>
                <a:cs typeface="Courier New"/>
                <a:sym typeface="Courier New"/>
              </a:rPr>
              <a:t>0</a:t>
            </a:r>
            <a:r>
              <a:rPr lang="en" sz="1400">
                <a:latin typeface="Courier New"/>
                <a:ea typeface="Courier New"/>
                <a:cs typeface="Courier New"/>
                <a:sym typeface="Courier New"/>
              </a:rPr>
              <a:t>] = “</a:t>
            </a:r>
            <a:r>
              <a:rPr b="1" lang="en" sz="1400">
                <a:solidFill>
                  <a:srgbClr val="741B47"/>
                </a:solidFill>
                <a:latin typeface="Courier New"/>
                <a:ea typeface="Courier New"/>
                <a:cs typeface="Courier New"/>
                <a:sym typeface="Courier New"/>
              </a:rPr>
              <a:t>John</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instructors[</a:t>
            </a:r>
            <a:r>
              <a:rPr b="1" lang="en" sz="1400">
                <a:solidFill>
                  <a:srgbClr val="FF0000"/>
                </a:solidFill>
                <a:latin typeface="Courier New"/>
                <a:ea typeface="Courier New"/>
                <a:cs typeface="Courier New"/>
                <a:sym typeface="Courier New"/>
              </a:rPr>
              <a:t>1</a:t>
            </a:r>
            <a:r>
              <a:rPr lang="en" sz="1400">
                <a:latin typeface="Courier New"/>
                <a:ea typeface="Courier New"/>
                <a:cs typeface="Courier New"/>
                <a:sym typeface="Courier New"/>
              </a:rPr>
              <a:t>] = “</a:t>
            </a:r>
            <a:r>
              <a:rPr b="1" lang="en" sz="1400">
                <a:solidFill>
                  <a:srgbClr val="741B47"/>
                </a:solidFill>
                <a:latin typeface="Courier New"/>
                <a:ea typeface="Courier New"/>
                <a:cs typeface="Courier New"/>
                <a:sym typeface="Courier New"/>
              </a:rPr>
              <a:t>Rachelle</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instructors[</a:t>
            </a:r>
            <a:r>
              <a:rPr b="1" lang="en" sz="1400">
                <a:solidFill>
                  <a:srgbClr val="FF0000"/>
                </a:solidFill>
                <a:latin typeface="Courier New"/>
                <a:ea typeface="Courier New"/>
                <a:cs typeface="Courier New"/>
                <a:sym typeface="Courier New"/>
              </a:rPr>
              <a:t>2</a:t>
            </a:r>
            <a:r>
              <a:rPr lang="en" sz="1400">
                <a:latin typeface="Courier New"/>
                <a:ea typeface="Courier New"/>
                <a:cs typeface="Courier New"/>
                <a:sym typeface="Courier New"/>
              </a:rPr>
              <a:t>] = “</a:t>
            </a:r>
            <a:r>
              <a:rPr b="1" lang="en" sz="1400">
                <a:solidFill>
                  <a:srgbClr val="741B47"/>
                </a:solidFill>
                <a:latin typeface="Courier New"/>
                <a:ea typeface="Courier New"/>
                <a:cs typeface="Courier New"/>
                <a:sym typeface="Courier New"/>
              </a:rPr>
              <a:t>Steve</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instructors[</a:t>
            </a:r>
            <a:r>
              <a:rPr b="1" lang="en" sz="1400">
                <a:solidFill>
                  <a:srgbClr val="FF0000"/>
                </a:solidFill>
                <a:latin typeface="Courier New"/>
                <a:ea typeface="Courier New"/>
                <a:cs typeface="Courier New"/>
                <a:sym typeface="Courier New"/>
              </a:rPr>
              <a:t>3</a:t>
            </a:r>
            <a:r>
              <a:rPr lang="en" sz="1400">
                <a:latin typeface="Courier New"/>
                <a:ea typeface="Courier New"/>
                <a:cs typeface="Courier New"/>
                <a:sym typeface="Courier New"/>
              </a:rPr>
              <a:t>] = “</a:t>
            </a:r>
            <a:r>
              <a:rPr b="1" lang="en" sz="1400">
                <a:solidFill>
                  <a:srgbClr val="741B47"/>
                </a:solidFill>
                <a:latin typeface="Courier New"/>
                <a:ea typeface="Courier New"/>
                <a:cs typeface="Courier New"/>
                <a:sym typeface="Courier New"/>
              </a:rPr>
              <a:t>Matt</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instructors[</a:t>
            </a:r>
            <a:r>
              <a:rPr b="1" lang="en" sz="1400">
                <a:solidFill>
                  <a:srgbClr val="FF0000"/>
                </a:solidFill>
                <a:latin typeface="Courier New"/>
                <a:ea typeface="Courier New"/>
                <a:cs typeface="Courier New"/>
                <a:sym typeface="Courier New"/>
              </a:rPr>
              <a:t>4</a:t>
            </a:r>
            <a:r>
              <a:rPr lang="en" sz="1400">
                <a:latin typeface="Courier New"/>
                <a:ea typeface="Courier New"/>
                <a:cs typeface="Courier New"/>
                <a:sym typeface="Courier New"/>
              </a:rPr>
              <a:t>] = “</a:t>
            </a:r>
            <a:r>
              <a:rPr b="1" lang="en" sz="1400">
                <a:solidFill>
                  <a:srgbClr val="741B47"/>
                </a:solidFill>
                <a:latin typeface="Courier New"/>
                <a:ea typeface="Courier New"/>
                <a:cs typeface="Courier New"/>
                <a:sym typeface="Courier New"/>
              </a:rPr>
              <a:t>Kevin</a:t>
            </a: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graphicFrame>
        <p:nvGraphicFramePr>
          <p:cNvPr id="94" name="Google Shape;94;p18"/>
          <p:cNvGraphicFramePr/>
          <p:nvPr/>
        </p:nvGraphicFramePr>
        <p:xfrm>
          <a:off x="4965750" y="2804600"/>
          <a:ext cx="3000000" cy="3000000"/>
        </p:xfrm>
        <a:graphic>
          <a:graphicData uri="http://schemas.openxmlformats.org/drawingml/2006/table">
            <a:tbl>
              <a:tblPr>
                <a:noFill/>
                <a:tableStyleId>{325E877C-A04C-4F39-97BE-9BB47A958D3F}</a:tableStyleId>
              </a:tblPr>
              <a:tblGrid>
                <a:gridCol w="644775"/>
                <a:gridCol w="1221275"/>
              </a:tblGrid>
              <a:tr h="363725">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725">
                <a:tc>
                  <a:txBody>
                    <a:bodyPr/>
                    <a:lstStyle/>
                    <a:p>
                      <a:pPr indent="0" lvl="0" marL="0" rtl="0" algn="ctr">
                        <a:spcBef>
                          <a:spcPts val="0"/>
                        </a:spcBef>
                        <a:spcAft>
                          <a:spcPts val="0"/>
                        </a:spcAft>
                        <a:buNone/>
                      </a:pPr>
                      <a:r>
                        <a:rPr b="1" lang="en" sz="1200">
                          <a:solidFill>
                            <a:srgbClr val="FF0000"/>
                          </a:solidFill>
                        </a:rPr>
                        <a:t>0</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John</a:t>
                      </a:r>
                      <a:endParaRPr b="1" sz="1200">
                        <a:solidFill>
                          <a:srgbClr val="741B47"/>
                        </a:solidFill>
                      </a:endParaRPr>
                    </a:p>
                  </a:txBody>
                  <a:tcPr marT="91425" marB="91425" marR="91425" marL="91425"/>
                </a:tc>
              </a:tr>
              <a:tr h="363725">
                <a:tc>
                  <a:txBody>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Rachelle</a:t>
                      </a:r>
                      <a:endParaRPr b="1" sz="1200">
                        <a:solidFill>
                          <a:srgbClr val="741B47"/>
                        </a:solidFill>
                      </a:endParaRPr>
                    </a:p>
                  </a:txBody>
                  <a:tcPr marT="91425" marB="91425" marR="91425" marL="91425"/>
                </a:tc>
              </a:tr>
              <a:tr h="363725">
                <a:tc>
                  <a:txBody>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Steve</a:t>
                      </a:r>
                      <a:endParaRPr b="1" sz="1200">
                        <a:solidFill>
                          <a:srgbClr val="741B47"/>
                        </a:solidFill>
                      </a:endParaRPr>
                    </a:p>
                  </a:txBody>
                  <a:tcPr marT="91425" marB="91425" marR="91425" marL="91425"/>
                </a:tc>
              </a:tr>
              <a:tr h="363725">
                <a:tc>
                  <a:txBody>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Matt</a:t>
                      </a:r>
                      <a:endParaRPr b="1" sz="1200">
                        <a:solidFill>
                          <a:srgbClr val="741B47"/>
                        </a:solidFill>
                      </a:endParaRPr>
                    </a:p>
                  </a:txBody>
                  <a:tcPr marT="91425" marB="91425" marR="91425" marL="91425"/>
                </a:tc>
              </a:tr>
              <a:tr h="363725">
                <a:tc>
                  <a:txBody>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Kevin</a:t>
                      </a:r>
                      <a:endParaRPr b="1" sz="1200">
                        <a:solidFill>
                          <a:srgbClr val="741B47"/>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values from an Array</a:t>
            </a:r>
            <a:endParaRPr/>
          </a:p>
        </p:txBody>
      </p:sp>
      <p:sp>
        <p:nvSpPr>
          <p:cNvPr id="100" name="Google Shape;100;p19"/>
          <p:cNvSpPr txBox="1"/>
          <p:nvPr>
            <p:ph idx="1" type="body"/>
          </p:nvPr>
        </p:nvSpPr>
        <p:spPr>
          <a:xfrm>
            <a:off x="311700" y="1152475"/>
            <a:ext cx="641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Values from arrays can be retrieved using the index. </a:t>
            </a:r>
            <a:endParaRPr/>
          </a:p>
          <a:p>
            <a:pPr indent="0" lvl="0" marL="0" rtl="0" algn="l">
              <a:spcBef>
                <a:spcPts val="1600"/>
              </a:spcBef>
              <a:spcAft>
                <a:spcPts val="0"/>
              </a:spcAft>
              <a:buNone/>
            </a:pPr>
            <a:r>
              <a:rPr lang="en" sz="1500">
                <a:latin typeface="Courier New"/>
                <a:ea typeface="Courier New"/>
                <a:cs typeface="Courier New"/>
                <a:sym typeface="Courier New"/>
              </a:rPr>
              <a:t>String name = </a:t>
            </a:r>
            <a:r>
              <a:rPr lang="en" sz="1500">
                <a:solidFill>
                  <a:srgbClr val="0000FF"/>
                </a:solidFill>
                <a:latin typeface="Courier New"/>
                <a:ea typeface="Courier New"/>
                <a:cs typeface="Courier New"/>
                <a:sym typeface="Courier New"/>
              </a:rPr>
              <a:t>instructors</a:t>
            </a:r>
            <a:r>
              <a:rPr lang="en" sz="1500">
                <a:latin typeface="Courier New"/>
                <a:ea typeface="Courier New"/>
                <a:cs typeface="Courier New"/>
                <a:sym typeface="Courier New"/>
              </a:rPr>
              <a:t>[</a:t>
            </a:r>
            <a:r>
              <a:rPr b="1" lang="en" sz="1500">
                <a:solidFill>
                  <a:srgbClr val="FF0000"/>
                </a:solidFill>
                <a:latin typeface="Courier New"/>
                <a:ea typeface="Courier New"/>
                <a:cs typeface="Courier New"/>
                <a:sym typeface="Courier New"/>
              </a:rPr>
              <a:t>2</a:t>
            </a:r>
            <a:r>
              <a:rPr lang="en" sz="1500">
                <a:latin typeface="Courier New"/>
                <a:ea typeface="Courier New"/>
                <a:cs typeface="Courier New"/>
                <a:sym typeface="Courier New"/>
              </a:rPr>
              <a:t>];</a:t>
            </a:r>
            <a:r>
              <a:rPr lang="en"/>
              <a:t> </a:t>
            </a:r>
            <a:r>
              <a:rPr lang="en" sz="1400"/>
              <a:t> ← name will contain “</a:t>
            </a:r>
            <a:r>
              <a:rPr lang="en" sz="1400">
                <a:solidFill>
                  <a:srgbClr val="741B47"/>
                </a:solidFill>
              </a:rPr>
              <a:t>Steve</a:t>
            </a:r>
            <a:r>
              <a:rPr lang="en" sz="1400"/>
              <a:t>”</a:t>
            </a:r>
            <a:endParaRPr sz="1400"/>
          </a:p>
          <a:p>
            <a:pPr indent="0" lvl="0" marL="0" rtl="0" algn="l">
              <a:spcBef>
                <a:spcPts val="1600"/>
              </a:spcBef>
              <a:spcAft>
                <a:spcPts val="0"/>
              </a:spcAft>
              <a:buNone/>
            </a:pPr>
            <a:r>
              <a:rPr lang="en"/>
              <a:t>The array variable with the index, can be used like any other variable.</a:t>
            </a:r>
            <a:endParaRPr/>
          </a:p>
          <a:p>
            <a:pPr indent="457200" lvl="0" marL="0" rtl="0" algn="l">
              <a:spcBef>
                <a:spcPts val="1600"/>
              </a:spcBef>
              <a:spcAft>
                <a:spcPts val="0"/>
              </a:spcAft>
              <a:buNone/>
            </a:pPr>
            <a:r>
              <a:rPr lang="en" sz="1500">
                <a:latin typeface="Courier New"/>
                <a:ea typeface="Courier New"/>
                <a:cs typeface="Courier New"/>
                <a:sym typeface="Courier New"/>
              </a:rPr>
              <a:t>String greeting = “Hello, “ + </a:t>
            </a:r>
            <a:r>
              <a:rPr lang="en" sz="1500">
                <a:solidFill>
                  <a:srgbClr val="0000FF"/>
                </a:solidFill>
                <a:latin typeface="Courier New"/>
                <a:ea typeface="Courier New"/>
                <a:cs typeface="Courier New"/>
                <a:sym typeface="Courier New"/>
              </a:rPr>
              <a:t>instructors</a:t>
            </a:r>
            <a:r>
              <a:rPr lang="en" sz="1500">
                <a:latin typeface="Courier New"/>
                <a:ea typeface="Courier New"/>
                <a:cs typeface="Courier New"/>
                <a:sym typeface="Courier New"/>
              </a:rPr>
              <a:t>[</a:t>
            </a:r>
            <a:r>
              <a:rPr b="1" lang="en" sz="1500">
                <a:solidFill>
                  <a:srgbClr val="FF0000"/>
                </a:solidFill>
                <a:latin typeface="Courier New"/>
                <a:ea typeface="Courier New"/>
                <a:cs typeface="Courier New"/>
                <a:sym typeface="Courier New"/>
              </a:rPr>
              <a:t>1</a:t>
            </a: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1400"/>
              <a:t>What will the variable greeting contain?</a:t>
            </a:r>
            <a:endParaRPr sz="1100">
              <a:latin typeface="Courier New"/>
              <a:ea typeface="Courier New"/>
              <a:cs typeface="Courier New"/>
              <a:sym typeface="Courier New"/>
            </a:endParaRPr>
          </a:p>
        </p:txBody>
      </p:sp>
      <p:graphicFrame>
        <p:nvGraphicFramePr>
          <p:cNvPr id="101" name="Google Shape;101;p19"/>
          <p:cNvGraphicFramePr/>
          <p:nvPr/>
        </p:nvGraphicFramePr>
        <p:xfrm>
          <a:off x="6839400" y="444900"/>
          <a:ext cx="3000000" cy="3000000"/>
        </p:xfrm>
        <a:graphic>
          <a:graphicData uri="http://schemas.openxmlformats.org/drawingml/2006/table">
            <a:tbl>
              <a:tblPr>
                <a:noFill/>
                <a:tableStyleId>{325E877C-A04C-4F39-97BE-9BB47A958D3F}</a:tableStyleId>
              </a:tblPr>
              <a:tblGrid>
                <a:gridCol w="644775"/>
                <a:gridCol w="1221275"/>
              </a:tblGrid>
              <a:tr h="363850">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850">
                <a:tc>
                  <a:txBody>
                    <a:bodyPr/>
                    <a:lstStyle/>
                    <a:p>
                      <a:pPr indent="0" lvl="0" marL="0" rtl="0" algn="ctr">
                        <a:spcBef>
                          <a:spcPts val="0"/>
                        </a:spcBef>
                        <a:spcAft>
                          <a:spcPts val="0"/>
                        </a:spcAft>
                        <a:buNone/>
                      </a:pPr>
                      <a:r>
                        <a:rPr b="1" lang="en" sz="1200">
                          <a:solidFill>
                            <a:srgbClr val="FF0000"/>
                          </a:solidFill>
                        </a:rPr>
                        <a:t>0</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John</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Rachelle</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Steve</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Matt</a:t>
                      </a:r>
                      <a:endParaRPr b="1" sz="1200">
                        <a:solidFill>
                          <a:srgbClr val="741B47"/>
                        </a:solidFill>
                      </a:endParaRPr>
                    </a:p>
                  </a:txBody>
                  <a:tcPr marT="91425" marB="91425" marR="91425" marL="91425"/>
                </a:tc>
              </a:tr>
              <a:tr h="363850">
                <a:tc>
                  <a:txBody>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tc>
                <a:tc>
                  <a:txBody>
                    <a:bodyPr/>
                    <a:lstStyle/>
                    <a:p>
                      <a:pPr indent="0" lvl="0" marL="0" rtl="0" algn="ctr">
                        <a:spcBef>
                          <a:spcPts val="0"/>
                        </a:spcBef>
                        <a:spcAft>
                          <a:spcPts val="0"/>
                        </a:spcAft>
                        <a:buNone/>
                      </a:pPr>
                      <a:r>
                        <a:rPr b="1" lang="en" sz="1200">
                          <a:solidFill>
                            <a:srgbClr val="741B47"/>
                          </a:solidFill>
                        </a:rPr>
                        <a:t>Kevin</a:t>
                      </a:r>
                      <a:endParaRPr b="1" sz="1200">
                        <a:solidFill>
                          <a:srgbClr val="741B47"/>
                        </a:solidFill>
                      </a:endParaRPr>
                    </a:p>
                  </a:txBody>
                  <a:tcPr marT="91425" marB="91425" marR="91425" marL="91425"/>
                </a:tc>
              </a:tr>
            </a:tbl>
          </a:graphicData>
        </a:graphic>
      </p:graphicFrame>
      <p:sp>
        <p:nvSpPr>
          <p:cNvPr id="102" name="Google Shape;102;p19"/>
          <p:cNvSpPr txBox="1"/>
          <p:nvPr/>
        </p:nvSpPr>
        <p:spPr>
          <a:xfrm>
            <a:off x="6783175" y="153925"/>
            <a:ext cx="1387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instructors</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5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Array Elements	</a:t>
            </a:r>
            <a:endParaRPr/>
          </a:p>
        </p:txBody>
      </p:sp>
      <p:sp>
        <p:nvSpPr>
          <p:cNvPr id="108" name="Google Shape;108;p20"/>
          <p:cNvSpPr txBox="1"/>
          <p:nvPr>
            <p:ph idx="1" type="body"/>
          </p:nvPr>
        </p:nvSpPr>
        <p:spPr>
          <a:xfrm>
            <a:off x="311700" y="808750"/>
            <a:ext cx="66156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value of an element in an Array can be changed using its index.</a:t>
            </a:r>
            <a:endParaRPr sz="1600"/>
          </a:p>
          <a:p>
            <a:pPr indent="0" lvl="0" marL="0" rtl="0" algn="l">
              <a:spcBef>
                <a:spcPts val="1600"/>
              </a:spcBef>
              <a:spcAft>
                <a:spcPts val="0"/>
              </a:spcAft>
              <a:buClr>
                <a:schemeClr val="dk1"/>
              </a:buClr>
              <a:buSzPts val="1100"/>
              <a:buFont typeface="Arial"/>
              <a:buNone/>
            </a:pPr>
            <a:r>
              <a:rPr lang="en" sz="1400">
                <a:latin typeface="Courier New"/>
                <a:ea typeface="Courier New"/>
                <a:cs typeface="Courier New"/>
                <a:sym typeface="Courier New"/>
              </a:rPr>
              <a:t>instructors[0] = “The John Fulton”;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latin typeface="Courier New"/>
              <a:ea typeface="Courier New"/>
              <a:cs typeface="Courier New"/>
              <a:sym typeface="Courier New"/>
            </a:endParaRPr>
          </a:p>
        </p:txBody>
      </p:sp>
      <p:graphicFrame>
        <p:nvGraphicFramePr>
          <p:cNvPr id="109" name="Google Shape;109;p20"/>
          <p:cNvGraphicFramePr/>
          <p:nvPr/>
        </p:nvGraphicFramePr>
        <p:xfrm>
          <a:off x="6839400" y="444900"/>
          <a:ext cx="3000000" cy="3000000"/>
        </p:xfrm>
        <a:graphic>
          <a:graphicData uri="http://schemas.openxmlformats.org/drawingml/2006/table">
            <a:tbl>
              <a:tblPr>
                <a:noFill/>
                <a:tableStyleId>{325E877C-A04C-4F39-97BE-9BB47A958D3F}</a:tableStyleId>
              </a:tblPr>
              <a:tblGrid>
                <a:gridCol w="644775"/>
                <a:gridCol w="1221275"/>
              </a:tblGrid>
              <a:tr h="286600">
                <a:tc>
                  <a:txBody>
                    <a:bodyPr/>
                    <a:lstStyle/>
                    <a:p>
                      <a:pPr indent="0" lvl="0" marL="0" rtl="0" algn="ctr">
                        <a:spcBef>
                          <a:spcPts val="0"/>
                        </a:spcBef>
                        <a:spcAft>
                          <a:spcPts val="0"/>
                        </a:spcAft>
                        <a:buNone/>
                      </a:pPr>
                      <a:r>
                        <a:rPr b="1" lang="en" sz="1000"/>
                        <a:t>Index</a:t>
                      </a:r>
                      <a:endParaRPr b="1" sz="1000"/>
                    </a:p>
                  </a:txBody>
                  <a:tcPr marT="91425" marB="91425" marR="91425" marL="91425">
                    <a:solidFill>
                      <a:srgbClr val="CCCCCC"/>
                    </a:solidFill>
                  </a:tcPr>
                </a:tc>
                <a:tc>
                  <a:txBody>
                    <a:bodyPr/>
                    <a:lstStyle/>
                    <a:p>
                      <a:pPr indent="0" lvl="0" marL="0" rtl="0" algn="ctr">
                        <a:spcBef>
                          <a:spcPts val="0"/>
                        </a:spcBef>
                        <a:spcAft>
                          <a:spcPts val="0"/>
                        </a:spcAft>
                        <a:buNone/>
                      </a:pPr>
                      <a:r>
                        <a:rPr b="1" lang="en" sz="1000"/>
                        <a:t>Value</a:t>
                      </a:r>
                      <a:endParaRPr b="1" sz="1000"/>
                    </a:p>
                  </a:txBody>
                  <a:tcPr marT="91425" marB="91425" marR="91425" marL="91425">
                    <a:solidFill>
                      <a:srgbClr val="CCCCCC"/>
                    </a:solidFill>
                  </a:tcPr>
                </a:tc>
              </a:tr>
              <a:tr h="286600">
                <a:tc>
                  <a:txBody>
                    <a:bodyPr/>
                    <a:lstStyle/>
                    <a:p>
                      <a:pPr indent="0" lvl="0" marL="0" rtl="0" algn="ctr">
                        <a:spcBef>
                          <a:spcPts val="0"/>
                        </a:spcBef>
                        <a:spcAft>
                          <a:spcPts val="0"/>
                        </a:spcAft>
                        <a:buNone/>
                      </a:pPr>
                      <a:r>
                        <a:rPr b="1" lang="en" sz="1000">
                          <a:solidFill>
                            <a:srgbClr val="FF0000"/>
                          </a:solidFill>
                        </a:rPr>
                        <a:t>0</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John</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1</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Rachelle</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2</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Steve</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3</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Matt</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4</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Kevin</a:t>
                      </a:r>
                      <a:endParaRPr b="1" sz="1000">
                        <a:solidFill>
                          <a:srgbClr val="741B47"/>
                        </a:solidFill>
                      </a:endParaRPr>
                    </a:p>
                  </a:txBody>
                  <a:tcPr marT="91425" marB="91425" marR="91425" marL="91425"/>
                </a:tc>
              </a:tr>
            </a:tbl>
          </a:graphicData>
        </a:graphic>
      </p:graphicFrame>
      <p:sp>
        <p:nvSpPr>
          <p:cNvPr id="110" name="Google Shape;110;p20"/>
          <p:cNvSpPr txBox="1"/>
          <p:nvPr/>
        </p:nvSpPr>
        <p:spPr>
          <a:xfrm>
            <a:off x="6783175" y="153925"/>
            <a:ext cx="1387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instructors</a:t>
            </a:r>
            <a:endParaRPr>
              <a:solidFill>
                <a:srgbClr val="0000FF"/>
              </a:solidFill>
            </a:endParaRPr>
          </a:p>
        </p:txBody>
      </p:sp>
      <p:graphicFrame>
        <p:nvGraphicFramePr>
          <p:cNvPr id="111" name="Google Shape;111;p20"/>
          <p:cNvGraphicFramePr/>
          <p:nvPr/>
        </p:nvGraphicFramePr>
        <p:xfrm>
          <a:off x="1210650" y="1701800"/>
          <a:ext cx="3000000" cy="3000000"/>
        </p:xfrm>
        <a:graphic>
          <a:graphicData uri="http://schemas.openxmlformats.org/drawingml/2006/table">
            <a:tbl>
              <a:tblPr>
                <a:noFill/>
                <a:tableStyleId>{325E877C-A04C-4F39-97BE-9BB47A958D3F}</a:tableStyleId>
              </a:tblPr>
              <a:tblGrid>
                <a:gridCol w="660500"/>
                <a:gridCol w="1251100"/>
              </a:tblGrid>
              <a:tr h="241550">
                <a:tc>
                  <a:txBody>
                    <a:bodyPr/>
                    <a:lstStyle/>
                    <a:p>
                      <a:pPr indent="0" lvl="0" marL="0" rtl="0" algn="ctr">
                        <a:spcBef>
                          <a:spcPts val="0"/>
                        </a:spcBef>
                        <a:spcAft>
                          <a:spcPts val="0"/>
                        </a:spcAft>
                        <a:buNone/>
                      </a:pPr>
                      <a:r>
                        <a:rPr b="1" lang="en" sz="1000"/>
                        <a:t>Index</a:t>
                      </a:r>
                      <a:endParaRPr b="1" sz="1000"/>
                    </a:p>
                  </a:txBody>
                  <a:tcPr marT="91425" marB="91425" marR="91425" marL="91425">
                    <a:solidFill>
                      <a:srgbClr val="CCCCCC"/>
                    </a:solidFill>
                  </a:tcPr>
                </a:tc>
                <a:tc>
                  <a:txBody>
                    <a:bodyPr/>
                    <a:lstStyle/>
                    <a:p>
                      <a:pPr indent="0" lvl="0" marL="0" rtl="0" algn="ctr">
                        <a:spcBef>
                          <a:spcPts val="0"/>
                        </a:spcBef>
                        <a:spcAft>
                          <a:spcPts val="0"/>
                        </a:spcAft>
                        <a:buNone/>
                      </a:pPr>
                      <a:r>
                        <a:rPr b="1" lang="en" sz="1000"/>
                        <a:t>Value</a:t>
                      </a:r>
                      <a:endParaRPr b="1" sz="1000"/>
                    </a:p>
                  </a:txBody>
                  <a:tcPr marT="91425" marB="91425" marR="91425" marL="91425">
                    <a:solidFill>
                      <a:srgbClr val="CCCCCC"/>
                    </a:solidFill>
                  </a:tcPr>
                </a:tc>
              </a:tr>
              <a:tr h="241550">
                <a:tc>
                  <a:txBody>
                    <a:bodyPr/>
                    <a:lstStyle/>
                    <a:p>
                      <a:pPr indent="0" lvl="0" marL="0" rtl="0" algn="ctr">
                        <a:spcBef>
                          <a:spcPts val="0"/>
                        </a:spcBef>
                        <a:spcAft>
                          <a:spcPts val="0"/>
                        </a:spcAft>
                        <a:buNone/>
                      </a:pPr>
                      <a:r>
                        <a:rPr b="1" lang="en" sz="1000">
                          <a:solidFill>
                            <a:srgbClr val="FF0000"/>
                          </a:solidFill>
                        </a:rPr>
                        <a:t>0</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The John Fulton</a:t>
                      </a:r>
                      <a:endParaRPr b="1" sz="1000">
                        <a:solidFill>
                          <a:srgbClr val="741B47"/>
                        </a:solidFill>
                      </a:endParaRPr>
                    </a:p>
                  </a:txBody>
                  <a:tcPr marT="91425" marB="91425" marR="91425" marL="91425"/>
                </a:tc>
              </a:tr>
              <a:tr h="241550">
                <a:tc>
                  <a:txBody>
                    <a:bodyPr/>
                    <a:lstStyle/>
                    <a:p>
                      <a:pPr indent="0" lvl="0" marL="0" rtl="0" algn="ctr">
                        <a:spcBef>
                          <a:spcPts val="0"/>
                        </a:spcBef>
                        <a:spcAft>
                          <a:spcPts val="0"/>
                        </a:spcAft>
                        <a:buNone/>
                      </a:pPr>
                      <a:r>
                        <a:rPr b="1" lang="en" sz="1000">
                          <a:solidFill>
                            <a:srgbClr val="FF0000"/>
                          </a:solidFill>
                        </a:rPr>
                        <a:t>1</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Rachelle</a:t>
                      </a:r>
                      <a:endParaRPr b="1" sz="1000">
                        <a:solidFill>
                          <a:srgbClr val="741B47"/>
                        </a:solidFill>
                      </a:endParaRPr>
                    </a:p>
                  </a:txBody>
                  <a:tcPr marT="91425" marB="91425" marR="91425" marL="91425"/>
                </a:tc>
              </a:tr>
              <a:tr h="241550">
                <a:tc>
                  <a:txBody>
                    <a:bodyPr/>
                    <a:lstStyle/>
                    <a:p>
                      <a:pPr indent="0" lvl="0" marL="0" rtl="0" algn="ctr">
                        <a:spcBef>
                          <a:spcPts val="0"/>
                        </a:spcBef>
                        <a:spcAft>
                          <a:spcPts val="0"/>
                        </a:spcAft>
                        <a:buNone/>
                      </a:pPr>
                      <a:r>
                        <a:rPr b="1" lang="en" sz="1000">
                          <a:solidFill>
                            <a:srgbClr val="FF0000"/>
                          </a:solidFill>
                        </a:rPr>
                        <a:t>2</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Steve</a:t>
                      </a:r>
                      <a:endParaRPr b="1" sz="1000">
                        <a:solidFill>
                          <a:srgbClr val="741B47"/>
                        </a:solidFill>
                      </a:endParaRPr>
                    </a:p>
                  </a:txBody>
                  <a:tcPr marT="91425" marB="91425" marR="91425" marL="91425"/>
                </a:tc>
              </a:tr>
              <a:tr h="241550">
                <a:tc>
                  <a:txBody>
                    <a:bodyPr/>
                    <a:lstStyle/>
                    <a:p>
                      <a:pPr indent="0" lvl="0" marL="0" rtl="0" algn="ctr">
                        <a:spcBef>
                          <a:spcPts val="0"/>
                        </a:spcBef>
                        <a:spcAft>
                          <a:spcPts val="0"/>
                        </a:spcAft>
                        <a:buNone/>
                      </a:pPr>
                      <a:r>
                        <a:rPr b="1" lang="en" sz="1000">
                          <a:solidFill>
                            <a:srgbClr val="FF0000"/>
                          </a:solidFill>
                        </a:rPr>
                        <a:t>3</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Matt</a:t>
                      </a:r>
                      <a:endParaRPr b="1" sz="1000">
                        <a:solidFill>
                          <a:srgbClr val="741B47"/>
                        </a:solidFill>
                      </a:endParaRPr>
                    </a:p>
                  </a:txBody>
                  <a:tcPr marT="91425" marB="91425" marR="91425" marL="91425"/>
                </a:tc>
              </a:tr>
              <a:tr h="241550">
                <a:tc>
                  <a:txBody>
                    <a:bodyPr/>
                    <a:lstStyle/>
                    <a:p>
                      <a:pPr indent="0" lvl="0" marL="0" rtl="0" algn="ctr">
                        <a:spcBef>
                          <a:spcPts val="0"/>
                        </a:spcBef>
                        <a:spcAft>
                          <a:spcPts val="0"/>
                        </a:spcAft>
                        <a:buNone/>
                      </a:pPr>
                      <a:r>
                        <a:rPr b="1" lang="en" sz="1000">
                          <a:solidFill>
                            <a:srgbClr val="FF0000"/>
                          </a:solidFill>
                        </a:rPr>
                        <a:t>4</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Kevin</a:t>
                      </a:r>
                      <a:endParaRPr b="1" sz="1000">
                        <a:solidFill>
                          <a:srgbClr val="741B47"/>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243475" y="162250"/>
            <a:ext cx="6251400" cy="43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How will the following code change the Array?</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 </a:t>
            </a:r>
            <a:r>
              <a:rPr lang="en">
                <a:solidFill>
                  <a:schemeClr val="dk2"/>
                </a:solidFill>
                <a:latin typeface="Courier New"/>
                <a:ea typeface="Courier New"/>
                <a:cs typeface="Courier New"/>
                <a:sym typeface="Courier New"/>
              </a:rPr>
              <a:t>instructors[4] = “Doug”;</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1800">
                <a:solidFill>
                  <a:schemeClr val="dk2"/>
                </a:solidFill>
              </a:rPr>
              <a:t>How will the following code change the Array?</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 </a:t>
            </a:r>
            <a:r>
              <a:rPr lang="en">
                <a:solidFill>
                  <a:schemeClr val="dk2"/>
                </a:solidFill>
                <a:latin typeface="Courier New"/>
                <a:ea typeface="Courier New"/>
                <a:cs typeface="Courier New"/>
                <a:sym typeface="Courier New"/>
              </a:rPr>
              <a:t>instructors[1] = instructors[1] + “sh”;</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sz="1800">
                <a:solidFill>
                  <a:schemeClr val="dk2"/>
                </a:solidFill>
              </a:rPr>
              <a:t>How will the following code change the Array?</a:t>
            </a:r>
            <a:endParaRPr sz="1800">
              <a:solidFill>
                <a:schemeClr val="dk2"/>
              </a:solidFill>
            </a:endParaRPr>
          </a:p>
          <a:p>
            <a:pPr indent="0" lvl="0" marL="0" rtl="0" algn="l">
              <a:lnSpc>
                <a:spcPct val="115000"/>
              </a:lnSpc>
              <a:spcBef>
                <a:spcPts val="1600"/>
              </a:spcBef>
              <a:spcAft>
                <a:spcPts val="1600"/>
              </a:spcAft>
              <a:buNone/>
            </a:pPr>
            <a:r>
              <a:rPr lang="en" sz="1800">
                <a:solidFill>
                  <a:schemeClr val="dk2"/>
                </a:solidFill>
              </a:rPr>
              <a:t> </a:t>
            </a:r>
            <a:r>
              <a:rPr lang="en">
                <a:solidFill>
                  <a:schemeClr val="dk2"/>
                </a:solidFill>
                <a:latin typeface="Courier New"/>
                <a:ea typeface="Courier New"/>
                <a:cs typeface="Courier New"/>
                <a:sym typeface="Courier New"/>
              </a:rPr>
              <a:t>instructors[5] = “Kevin Again”;</a:t>
            </a:r>
            <a:endParaRPr>
              <a:solidFill>
                <a:schemeClr val="dk2"/>
              </a:solidFill>
              <a:latin typeface="Courier New"/>
              <a:ea typeface="Courier New"/>
              <a:cs typeface="Courier New"/>
              <a:sym typeface="Courier New"/>
            </a:endParaRPr>
          </a:p>
        </p:txBody>
      </p:sp>
      <p:graphicFrame>
        <p:nvGraphicFramePr>
          <p:cNvPr id="117" name="Google Shape;117;p21"/>
          <p:cNvGraphicFramePr/>
          <p:nvPr/>
        </p:nvGraphicFramePr>
        <p:xfrm>
          <a:off x="6839400" y="444900"/>
          <a:ext cx="3000000" cy="3000000"/>
        </p:xfrm>
        <a:graphic>
          <a:graphicData uri="http://schemas.openxmlformats.org/drawingml/2006/table">
            <a:tbl>
              <a:tblPr>
                <a:noFill/>
                <a:tableStyleId>{325E877C-A04C-4F39-97BE-9BB47A958D3F}</a:tableStyleId>
              </a:tblPr>
              <a:tblGrid>
                <a:gridCol w="644775"/>
                <a:gridCol w="1221275"/>
              </a:tblGrid>
              <a:tr h="286600">
                <a:tc>
                  <a:txBody>
                    <a:bodyPr/>
                    <a:lstStyle/>
                    <a:p>
                      <a:pPr indent="0" lvl="0" marL="0" rtl="0" algn="ctr">
                        <a:spcBef>
                          <a:spcPts val="0"/>
                        </a:spcBef>
                        <a:spcAft>
                          <a:spcPts val="0"/>
                        </a:spcAft>
                        <a:buNone/>
                      </a:pPr>
                      <a:r>
                        <a:rPr b="1" lang="en" sz="1000"/>
                        <a:t>Index</a:t>
                      </a:r>
                      <a:endParaRPr b="1" sz="1000"/>
                    </a:p>
                  </a:txBody>
                  <a:tcPr marT="91425" marB="91425" marR="91425" marL="91425">
                    <a:solidFill>
                      <a:srgbClr val="CCCCCC"/>
                    </a:solidFill>
                  </a:tcPr>
                </a:tc>
                <a:tc>
                  <a:txBody>
                    <a:bodyPr/>
                    <a:lstStyle/>
                    <a:p>
                      <a:pPr indent="0" lvl="0" marL="0" rtl="0" algn="ctr">
                        <a:spcBef>
                          <a:spcPts val="0"/>
                        </a:spcBef>
                        <a:spcAft>
                          <a:spcPts val="0"/>
                        </a:spcAft>
                        <a:buNone/>
                      </a:pPr>
                      <a:r>
                        <a:rPr b="1" lang="en" sz="1000"/>
                        <a:t>Value</a:t>
                      </a:r>
                      <a:endParaRPr b="1" sz="1000"/>
                    </a:p>
                  </a:txBody>
                  <a:tcPr marT="91425" marB="91425" marR="91425" marL="91425">
                    <a:solidFill>
                      <a:srgbClr val="CCCCCC"/>
                    </a:solidFill>
                  </a:tcPr>
                </a:tc>
              </a:tr>
              <a:tr h="286600">
                <a:tc>
                  <a:txBody>
                    <a:bodyPr/>
                    <a:lstStyle/>
                    <a:p>
                      <a:pPr indent="0" lvl="0" marL="0" rtl="0" algn="ctr">
                        <a:spcBef>
                          <a:spcPts val="0"/>
                        </a:spcBef>
                        <a:spcAft>
                          <a:spcPts val="0"/>
                        </a:spcAft>
                        <a:buNone/>
                      </a:pPr>
                      <a:r>
                        <a:rPr b="1" lang="en" sz="1000">
                          <a:solidFill>
                            <a:srgbClr val="FF0000"/>
                          </a:solidFill>
                        </a:rPr>
                        <a:t>0</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John</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1</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Rachelle</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2</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Steve</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3</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Matt</a:t>
                      </a:r>
                      <a:endParaRPr b="1" sz="1000">
                        <a:solidFill>
                          <a:srgbClr val="741B47"/>
                        </a:solidFill>
                      </a:endParaRPr>
                    </a:p>
                  </a:txBody>
                  <a:tcPr marT="91425" marB="91425" marR="91425" marL="91425"/>
                </a:tc>
              </a:tr>
              <a:tr h="286600">
                <a:tc>
                  <a:txBody>
                    <a:bodyPr/>
                    <a:lstStyle/>
                    <a:p>
                      <a:pPr indent="0" lvl="0" marL="0" rtl="0" algn="ctr">
                        <a:spcBef>
                          <a:spcPts val="0"/>
                        </a:spcBef>
                        <a:spcAft>
                          <a:spcPts val="0"/>
                        </a:spcAft>
                        <a:buNone/>
                      </a:pPr>
                      <a:r>
                        <a:rPr b="1" lang="en" sz="1000">
                          <a:solidFill>
                            <a:srgbClr val="FF0000"/>
                          </a:solidFill>
                        </a:rPr>
                        <a:t>4</a:t>
                      </a:r>
                      <a:endParaRPr b="1" sz="1000">
                        <a:solidFill>
                          <a:srgbClr val="FF0000"/>
                        </a:solidFill>
                      </a:endParaRPr>
                    </a:p>
                  </a:txBody>
                  <a:tcPr marT="91425" marB="91425" marR="91425" marL="91425"/>
                </a:tc>
                <a:tc>
                  <a:txBody>
                    <a:bodyPr/>
                    <a:lstStyle/>
                    <a:p>
                      <a:pPr indent="0" lvl="0" marL="0" rtl="0" algn="ctr">
                        <a:spcBef>
                          <a:spcPts val="0"/>
                        </a:spcBef>
                        <a:spcAft>
                          <a:spcPts val="0"/>
                        </a:spcAft>
                        <a:buNone/>
                      </a:pPr>
                      <a:r>
                        <a:rPr b="1" lang="en" sz="1000">
                          <a:solidFill>
                            <a:srgbClr val="741B47"/>
                          </a:solidFill>
                        </a:rPr>
                        <a:t>Kevin</a:t>
                      </a:r>
                      <a:endParaRPr b="1" sz="1000">
                        <a:solidFill>
                          <a:srgbClr val="741B47"/>
                        </a:solidFill>
                      </a:endParaRPr>
                    </a:p>
                  </a:txBody>
                  <a:tcPr marT="91425" marB="91425" marR="91425" marL="91425"/>
                </a:tc>
              </a:tr>
            </a:tbl>
          </a:graphicData>
        </a:graphic>
      </p:graphicFrame>
      <p:sp>
        <p:nvSpPr>
          <p:cNvPr id="118" name="Google Shape;118;p21"/>
          <p:cNvSpPr txBox="1"/>
          <p:nvPr/>
        </p:nvSpPr>
        <p:spPr>
          <a:xfrm>
            <a:off x="6783175" y="153925"/>
            <a:ext cx="1387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instructors</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