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5D975E-ED6B-44B6-A924-43B0C1576A4F}">
  <a:tblStyle styleId="{665D975E-ED6B-44B6-A924-43B0C1576A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81015b82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1015b8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81015b82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1015b82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81015b82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1015b82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1015b82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1015b82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81015b8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1015b8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81015b82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1015b82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1015b82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1015b82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1015b82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1015b82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81015b82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1015b82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1015b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1015b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81015b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1015b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1015b8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1015b8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81015b8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81015b8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81015b8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81015b8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81015b8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81015b82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81015b82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81015b82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81015b8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81015b8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lvinalexander.com/programming/printf-format-cheat-sheet" TargetMode="External"/><Relationship Id="rId4" Type="http://schemas.openxmlformats.org/officeDocument/2006/relationships/hyperlink" Target="https://www.baeldung.com/java-printstream-print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Line Interfaces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01 :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Programming</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Definition: </a:t>
            </a:r>
            <a:r>
              <a:rPr lang="en" sz="1600">
                <a:solidFill>
                  <a:schemeClr val="dk1"/>
                </a:solidFill>
              </a:rPr>
              <a:t> a practice in which two programmers work side-by-side at one computer, continuously collaborating on the same design, algorithm, code, or test. This method has been demonstrated to improve productivity and the quality of software products.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b="1" lang="en" sz="1600">
                <a:solidFill>
                  <a:schemeClr val="dk1"/>
                </a:solidFill>
              </a:rPr>
              <a:t>Driver </a:t>
            </a:r>
            <a:r>
              <a:rPr lang="en" sz="1600">
                <a:solidFill>
                  <a:schemeClr val="dk1"/>
                </a:solidFill>
              </a:rPr>
              <a:t>- writes code, but does not come up with ideas</a:t>
            </a:r>
            <a:endParaRPr sz="1600">
              <a:solidFill>
                <a:schemeClr val="dk1"/>
              </a:solidFill>
            </a:endParaRPr>
          </a:p>
          <a:p>
            <a:pPr indent="0" lvl="0" marL="457200" rtl="0" algn="l">
              <a:spcBef>
                <a:spcPts val="0"/>
              </a:spcBef>
              <a:spcAft>
                <a:spcPts val="0"/>
              </a:spcAft>
              <a:buClr>
                <a:schemeClr val="dk1"/>
              </a:buClr>
              <a:buSzPts val="1100"/>
              <a:buFont typeface="Arial"/>
              <a:buNone/>
            </a:pPr>
            <a:r>
              <a:rPr b="1" lang="en" sz="1600">
                <a:solidFill>
                  <a:schemeClr val="dk1"/>
                </a:solidFill>
              </a:rPr>
              <a:t>Navigator </a:t>
            </a:r>
            <a:r>
              <a:rPr lang="en" sz="1600">
                <a:solidFill>
                  <a:schemeClr val="dk1"/>
                </a:solidFill>
              </a:rPr>
              <a:t>- comes up with ideas, but does not write code</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46725" y="1879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Rules of Pair Programming</a:t>
            </a:r>
            <a:endParaRPr sz="3500"/>
          </a:p>
        </p:txBody>
      </p:sp>
      <p:sp>
        <p:nvSpPr>
          <p:cNvPr id="123" name="Google Shape;123;p23"/>
          <p:cNvSpPr txBox="1"/>
          <p:nvPr>
            <p:ph idx="1" type="body"/>
          </p:nvPr>
        </p:nvSpPr>
        <p:spPr>
          <a:xfrm>
            <a:off x="311700" y="2635975"/>
            <a:ext cx="8520600" cy="9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600">
                <a:solidFill>
                  <a:schemeClr val="dk1"/>
                </a:solidFill>
              </a:rPr>
              <a:t>Paraphrased from the article: Everything I Needed to Pair Program, I Learned in Kindergarten - 1999 Laurie Williams and Robert Kessler</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Share</a:t>
            </a:r>
            <a:endParaRPr/>
          </a:p>
        </p:txBody>
      </p:sp>
      <p:sp>
        <p:nvSpPr>
          <p:cNvPr id="129" name="Google Shape;129;p24"/>
          <p:cNvSpPr txBox="1"/>
          <p:nvPr>
            <p:ph idx="1" type="body"/>
          </p:nvPr>
        </p:nvSpPr>
        <p:spPr>
          <a:xfrm>
            <a:off x="387500" y="2105375"/>
            <a:ext cx="8520600" cy="12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Both programmers own everything.  </a:t>
            </a:r>
            <a:endParaRPr/>
          </a:p>
          <a:p>
            <a:pPr indent="0" lvl="0" marL="0" rtl="0" algn="ctr">
              <a:spcBef>
                <a:spcPts val="1600"/>
              </a:spcBef>
              <a:spcAft>
                <a:spcPts val="0"/>
              </a:spcAft>
              <a:buNone/>
            </a:pPr>
            <a:r>
              <a:rPr lang="en"/>
              <a:t>The Pair succeeds or fails together</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Play Fair</a:t>
            </a:r>
            <a:endParaRPr/>
          </a:p>
        </p:txBody>
      </p:sp>
      <p:sp>
        <p:nvSpPr>
          <p:cNvPr id="135" name="Google Shape;135;p25"/>
          <p:cNvSpPr txBox="1"/>
          <p:nvPr>
            <p:ph idx="1" type="body"/>
          </p:nvPr>
        </p:nvSpPr>
        <p:spPr>
          <a:xfrm>
            <a:off x="398325" y="1776800"/>
            <a:ext cx="8520600" cy="19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 turns driving (writing the code) and Navigating (continually reviewing)</a:t>
            </a:r>
            <a:endParaRPr/>
          </a:p>
          <a:p>
            <a:pPr indent="0" lvl="0" marL="0" rtl="0" algn="ctr">
              <a:spcBef>
                <a:spcPts val="1600"/>
              </a:spcBef>
              <a:spcAft>
                <a:spcPts val="1600"/>
              </a:spcAft>
              <a:buNone/>
            </a:pPr>
            <a:r>
              <a:rPr lang="en"/>
              <a:t>Set a limit (time, lines of code, problems, etc) and Switch on time.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 Up</a:t>
            </a:r>
            <a:endParaRPr/>
          </a:p>
        </p:txBody>
      </p:sp>
      <p:sp>
        <p:nvSpPr>
          <p:cNvPr id="141" name="Google Shape;141;p26"/>
          <p:cNvSpPr txBox="1"/>
          <p:nvPr>
            <p:ph idx="1" type="body"/>
          </p:nvPr>
        </p:nvSpPr>
        <p:spPr>
          <a:xfrm>
            <a:off x="311700" y="1116275"/>
            <a:ext cx="8520600" cy="34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Defects and problems belong to the pair</a:t>
            </a:r>
            <a:endParaRPr/>
          </a:p>
          <a:p>
            <a:pPr indent="0" lvl="0" marL="0" rtl="0" algn="ctr">
              <a:spcBef>
                <a:spcPts val="1600"/>
              </a:spcBef>
              <a:spcAft>
                <a:spcPts val="0"/>
              </a:spcAft>
              <a:buNone/>
            </a:pPr>
            <a:r>
              <a:rPr lang="en"/>
              <a:t>Work together to solve issues</a:t>
            </a:r>
            <a:endParaRPr/>
          </a:p>
          <a:p>
            <a:pPr indent="0" lvl="0" marL="0" rtl="0" algn="ctr">
              <a:spcBef>
                <a:spcPts val="1600"/>
              </a:spcBef>
              <a:spcAft>
                <a:spcPts val="1600"/>
              </a:spcAft>
              <a:buNone/>
            </a:pPr>
            <a:r>
              <a:rPr lang="en"/>
              <a:t>It is never your partner’s fault - if did it together, so you own the blame.  </a:t>
            </a:r>
            <a:r>
              <a:rPr lang="en"/>
              <a:t>You caused the defect together, so fix it together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Hold hands and Stay Together</a:t>
            </a:r>
            <a:endParaRPr/>
          </a:p>
        </p:txBody>
      </p:sp>
      <p:sp>
        <p:nvSpPr>
          <p:cNvPr id="147" name="Google Shape;147;p2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ALL </a:t>
            </a:r>
            <a:r>
              <a:rPr lang="en"/>
              <a:t>work must be done together, no exceptions</a:t>
            </a:r>
            <a:endParaRPr/>
          </a:p>
          <a:p>
            <a:pPr indent="0" lvl="0" marL="0" rtl="0" algn="ctr">
              <a:spcBef>
                <a:spcPts val="1600"/>
              </a:spcBef>
              <a:spcAft>
                <a:spcPts val="0"/>
              </a:spcAft>
              <a:buNone/>
            </a:pPr>
            <a:r>
              <a:rPr lang="en"/>
              <a:t>It is not a competition - it is 2 programmers working together to solve a singular task</a:t>
            </a:r>
            <a:endParaRPr/>
          </a:p>
          <a:p>
            <a:pPr indent="0" lvl="0" marL="0" rtl="0" algn="ctr">
              <a:spcBef>
                <a:spcPts val="1600"/>
              </a:spcBef>
              <a:spcAft>
                <a:spcPts val="1600"/>
              </a:spcAft>
              <a:buNone/>
            </a:pPr>
            <a:r>
              <a:rPr lang="en"/>
              <a:t>If you partner needs a break, then you take a break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Say You’re Sorry</a:t>
            </a:r>
            <a:endParaRPr/>
          </a:p>
        </p:txBody>
      </p:sp>
      <p:sp>
        <p:nvSpPr>
          <p:cNvPr id="153" name="Google Shape;153;p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Practice </a:t>
            </a:r>
            <a:r>
              <a:rPr lang="en"/>
              <a:t>Egoless</a:t>
            </a:r>
            <a:r>
              <a:rPr lang="en"/>
              <a:t> programming</a:t>
            </a:r>
            <a:endParaRPr/>
          </a:p>
          <a:p>
            <a:pPr indent="0" lvl="0" marL="0" rtl="0" algn="ctr">
              <a:spcBef>
                <a:spcPts val="1600"/>
              </a:spcBef>
              <a:spcAft>
                <a:spcPts val="0"/>
              </a:spcAft>
              <a:buNone/>
            </a:pPr>
            <a:r>
              <a:rPr lang="en"/>
              <a:t>Don’t insist on it being your way, even if you think it is better</a:t>
            </a:r>
            <a:endParaRPr/>
          </a:p>
          <a:p>
            <a:pPr indent="0" lvl="0" marL="0" rtl="0" algn="ctr">
              <a:spcBef>
                <a:spcPts val="1600"/>
              </a:spcBef>
              <a:spcAft>
                <a:spcPts val="0"/>
              </a:spcAft>
              <a:buNone/>
            </a:pPr>
            <a:r>
              <a:rPr lang="en"/>
              <a:t>Don’t get defensive</a:t>
            </a:r>
            <a:endParaRPr/>
          </a:p>
          <a:p>
            <a:pPr indent="0" lvl="0" marL="0" rtl="0" algn="ctr">
              <a:spcBef>
                <a:spcPts val="1600"/>
              </a:spcBef>
              <a:spcAft>
                <a:spcPts val="1600"/>
              </a:spcAft>
              <a:buNone/>
            </a:pPr>
            <a:r>
              <a:rPr lang="en"/>
              <a:t>Don’t be aggressive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Problems</a:t>
            </a:r>
            <a:endParaRPr/>
          </a:p>
        </p:txBody>
      </p:sp>
      <p:sp>
        <p:nvSpPr>
          <p:cNvPr id="159" name="Google Shape;159;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Pairs at different skill levels</a:t>
            </a:r>
            <a:endParaRPr/>
          </a:p>
          <a:p>
            <a:pPr indent="0" lvl="0" marL="0" rtl="0" algn="ctr">
              <a:spcBef>
                <a:spcPts val="1600"/>
              </a:spcBef>
              <a:spcAft>
                <a:spcPts val="0"/>
              </a:spcAft>
              <a:buNone/>
            </a:pPr>
            <a:r>
              <a:rPr lang="en"/>
              <a:t>One partner taking control</a:t>
            </a:r>
            <a:endParaRPr/>
          </a:p>
          <a:p>
            <a:pPr indent="0" lvl="0" marL="0" rtl="0" algn="ctr">
              <a:spcBef>
                <a:spcPts val="1600"/>
              </a:spcBef>
              <a:spcAft>
                <a:spcPts val="0"/>
              </a:spcAft>
              <a:buNone/>
            </a:pPr>
            <a:r>
              <a:rPr lang="en"/>
              <a:t>One partner sitting back and not contributing</a:t>
            </a:r>
            <a:endParaRPr/>
          </a:p>
          <a:p>
            <a:pPr indent="0" lvl="0" marL="0" rtl="0" algn="ctr">
              <a:spcBef>
                <a:spcPts val="1600"/>
              </a:spcBef>
              <a:spcAft>
                <a:spcPts val="0"/>
              </a:spcAft>
              <a:buNone/>
            </a:pPr>
            <a:r>
              <a:rPr lang="en"/>
              <a:t>Scheduling and Reliability</a:t>
            </a:r>
            <a:endParaRPr/>
          </a:p>
          <a:p>
            <a:pPr indent="0" lvl="0" marL="0" rtl="0" algn="ctr">
              <a:spcBef>
                <a:spcPts val="1600"/>
              </a:spcBef>
              <a:spcAft>
                <a:spcPts val="1600"/>
              </a:spcAft>
              <a:buNone/>
            </a:pPr>
            <a:r>
              <a:rPr lang="en"/>
              <a:t>Lack of communication about expectations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Violations of Pair Programming	</a:t>
            </a:r>
            <a:endParaRPr/>
          </a:p>
        </p:txBody>
      </p:sp>
      <p:sp>
        <p:nvSpPr>
          <p:cNvPr id="165" name="Google Shape;165;p3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Taking Turns doing the assignment</a:t>
            </a:r>
            <a:endParaRPr/>
          </a:p>
          <a:p>
            <a:pPr indent="0" lvl="0" marL="0" rtl="0" algn="ctr">
              <a:spcBef>
                <a:spcPts val="1600"/>
              </a:spcBef>
              <a:spcAft>
                <a:spcPts val="0"/>
              </a:spcAft>
              <a:buNone/>
            </a:pPr>
            <a:r>
              <a:rPr lang="en"/>
              <a:t>Splitting the assignment and each doing half</a:t>
            </a:r>
            <a:endParaRPr/>
          </a:p>
          <a:p>
            <a:pPr indent="0" lvl="0" marL="0" rtl="0" algn="ctr">
              <a:spcBef>
                <a:spcPts val="1600"/>
              </a:spcBef>
              <a:spcAft>
                <a:spcPts val="0"/>
              </a:spcAft>
              <a:buNone/>
            </a:pPr>
            <a:r>
              <a:rPr lang="en"/>
              <a:t>Working on the assignment without your pair</a:t>
            </a:r>
            <a:endParaRPr/>
          </a:p>
          <a:p>
            <a:pPr indent="0" lvl="0" marL="0" rtl="0" algn="ctr">
              <a:spcBef>
                <a:spcPts val="1600"/>
              </a:spcBef>
              <a:spcAft>
                <a:spcPts val="0"/>
              </a:spcAft>
              <a:buNone/>
            </a:pPr>
            <a:r>
              <a:rPr lang="en"/>
              <a:t>One partner rewriting code you worked together</a:t>
            </a:r>
            <a:endParaRPr/>
          </a:p>
          <a:p>
            <a:pPr indent="0" lvl="0" marL="0" rtl="0" algn="ctr">
              <a:spcBef>
                <a:spcPts val="1600"/>
              </a:spcBef>
              <a:spcAft>
                <a:spcPts val="1600"/>
              </a:spcAft>
              <a:buNone/>
            </a:pPr>
            <a:r>
              <a:rPr lang="en"/>
              <a:t>Coming to ask an instructor for help without your pair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System.in</a:t>
            </a:r>
            <a:endParaRPr/>
          </a:p>
          <a:p>
            <a:pPr indent="-342900" lvl="0" marL="457200" rtl="0" algn="l">
              <a:spcBef>
                <a:spcPts val="0"/>
              </a:spcBef>
              <a:spcAft>
                <a:spcPts val="0"/>
              </a:spcAft>
              <a:buSzPts val="1800"/>
              <a:buAutoNum type="arabicPeriod"/>
            </a:pPr>
            <a:r>
              <a:rPr lang="en"/>
              <a:t>Parsing Strings</a:t>
            </a:r>
            <a:endParaRPr/>
          </a:p>
          <a:p>
            <a:pPr indent="-342900" lvl="0" marL="457200" rtl="0" algn="l">
              <a:spcBef>
                <a:spcPts val="0"/>
              </a:spcBef>
              <a:spcAft>
                <a:spcPts val="0"/>
              </a:spcAft>
              <a:buSzPts val="1800"/>
              <a:buAutoNum type="arabicPeriod"/>
            </a:pPr>
            <a:r>
              <a:rPr lang="en"/>
              <a:t>System.out</a:t>
            </a:r>
            <a:endParaRPr/>
          </a:p>
          <a:p>
            <a:pPr indent="-342900" lvl="0" marL="457200" rtl="0" algn="l">
              <a:spcBef>
                <a:spcPts val="0"/>
              </a:spcBef>
              <a:spcAft>
                <a:spcPts val="0"/>
              </a:spcAft>
              <a:buSzPts val="1800"/>
              <a:buAutoNum type="arabicPeriod"/>
            </a:pPr>
            <a:r>
              <a:rPr lang="en"/>
              <a:t>Command Line Arguments</a:t>
            </a:r>
            <a:endParaRPr/>
          </a:p>
          <a:p>
            <a:pPr indent="-342900" lvl="0" marL="457200" rtl="0" algn="l">
              <a:spcBef>
                <a:spcPts val="0"/>
              </a:spcBef>
              <a:spcAft>
                <a:spcPts val="0"/>
              </a:spcAft>
              <a:buSzPts val="1800"/>
              <a:buAutoNum type="arabicPeriod"/>
            </a:pPr>
            <a:r>
              <a:rPr lang="en"/>
              <a:t>Project!!</a:t>
            </a:r>
            <a:endParaRPr/>
          </a:p>
          <a:p>
            <a:pPr indent="-342900" lvl="0" marL="457200" rtl="0" algn="l">
              <a:spcBef>
                <a:spcPts val="0"/>
              </a:spcBef>
              <a:spcAft>
                <a:spcPts val="0"/>
              </a:spcAft>
              <a:buSzPts val="1800"/>
              <a:buAutoNum type="arabicPeriod"/>
            </a:pPr>
            <a:r>
              <a:rPr lang="en"/>
              <a:t>Pair Programming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 </a:t>
            </a:r>
            <a:r>
              <a:rPr b="1" lang="en"/>
              <a:t>System.out </a:t>
            </a:r>
            <a:r>
              <a:rPr lang="en"/>
              <a:t>and </a:t>
            </a:r>
            <a:r>
              <a:rPr b="1" lang="en"/>
              <a:t>System.in</a:t>
            </a:r>
            <a:r>
              <a:rPr lang="en"/>
              <a:t> refer to the standard input and output </a:t>
            </a:r>
            <a:r>
              <a:rPr b="1" i="1" lang="en"/>
              <a:t>streams</a:t>
            </a:r>
            <a:r>
              <a:rPr lang="en"/>
              <a:t>.  The </a:t>
            </a:r>
            <a:r>
              <a:rPr i="1" lang="en"/>
              <a:t>System.in</a:t>
            </a:r>
            <a:r>
              <a:rPr lang="en"/>
              <a:t> captures characters a user types into the console, and </a:t>
            </a:r>
            <a:r>
              <a:rPr i="1" lang="en"/>
              <a:t>System.out</a:t>
            </a:r>
            <a:r>
              <a:rPr lang="en"/>
              <a:t> outputs characters to the console to be read by the user. </a:t>
            </a:r>
            <a:endParaRPr/>
          </a:p>
          <a:p>
            <a:pPr indent="0" lvl="0" marL="0" rtl="0" algn="l">
              <a:spcBef>
                <a:spcPts val="1600"/>
              </a:spcBef>
              <a:spcAft>
                <a:spcPts val="0"/>
              </a:spcAft>
              <a:buNone/>
            </a:pPr>
            <a:r>
              <a:rPr lang="en"/>
              <a:t>While System.out provides easy to use methods, like println(), System.in is more difficult to manage.  The Scanner wrapper class can be used to make it easier.  </a:t>
            </a:r>
            <a:endParaRPr/>
          </a:p>
          <a:p>
            <a:pPr indent="0" lvl="0" marL="457200" rtl="0" algn="l">
              <a:spcBef>
                <a:spcPts val="1600"/>
              </a:spcBef>
              <a:spcAft>
                <a:spcPts val="0"/>
              </a:spcAft>
              <a:buNone/>
            </a:pPr>
            <a:r>
              <a:rPr lang="en" sz="1500">
                <a:latin typeface="Courier New"/>
                <a:ea typeface="Courier New"/>
                <a:cs typeface="Courier New"/>
                <a:sym typeface="Courier New"/>
              </a:rPr>
              <a:t>import java.util.Scanner;</a:t>
            </a:r>
            <a:endParaRPr sz="1500">
              <a:latin typeface="Courier New"/>
              <a:ea typeface="Courier New"/>
              <a:cs typeface="Courier New"/>
              <a:sym typeface="Courier New"/>
            </a:endParaRPr>
          </a:p>
          <a:p>
            <a:pPr indent="0" lvl="0" marL="457200" rtl="0" algn="l">
              <a:spcBef>
                <a:spcPts val="1600"/>
              </a:spcBef>
              <a:spcAft>
                <a:spcPts val="1600"/>
              </a:spcAft>
              <a:buNone/>
            </a:pPr>
            <a:r>
              <a:rPr lang="en" sz="1500">
                <a:latin typeface="Courier New"/>
                <a:ea typeface="Courier New"/>
                <a:cs typeface="Courier New"/>
                <a:sym typeface="Courier New"/>
              </a:rPr>
              <a:t>Scanner in = new Scanner(System.in);</a:t>
            </a:r>
            <a:br>
              <a:rPr lang="en" sz="1500">
                <a:latin typeface="Courier New"/>
                <a:ea typeface="Courier New"/>
                <a:cs typeface="Courier New"/>
                <a:sym typeface="Courier New"/>
              </a:rPr>
            </a:br>
            <a:r>
              <a:rPr lang="en" sz="1500">
                <a:latin typeface="Courier New"/>
                <a:ea typeface="Courier New"/>
                <a:cs typeface="Courier New"/>
                <a:sym typeface="Courier New"/>
              </a:rPr>
              <a:t>String userInput = in.nextLine();</a:t>
            </a:r>
            <a:endParaRPr sz="15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nextLine()</a:t>
            </a:r>
            <a:endParaRPr/>
          </a:p>
        </p:txBody>
      </p:sp>
      <p:sp>
        <p:nvSpPr>
          <p:cNvPr id="73" name="Google Shape;73;p16"/>
          <p:cNvSpPr txBox="1"/>
          <p:nvPr/>
        </p:nvSpPr>
        <p:spPr>
          <a:xfrm>
            <a:off x="411875" y="1017725"/>
            <a:ext cx="4385400" cy="8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scanner.nextLine() gets text from input stream up until a newline (the user presses Enter).  The text is returned as a String and the newline is digarded.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latin typeface="Courier New"/>
              <a:ea typeface="Courier New"/>
              <a:cs typeface="Courier New"/>
              <a:sym typeface="Courier New"/>
            </a:endParaRPr>
          </a:p>
        </p:txBody>
      </p:sp>
      <p:sp>
        <p:nvSpPr>
          <p:cNvPr id="74" name="Google Shape;74;p16"/>
          <p:cNvSpPr txBox="1"/>
          <p:nvPr/>
        </p:nvSpPr>
        <p:spPr>
          <a:xfrm>
            <a:off x="411875" y="2069175"/>
            <a:ext cx="4244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String userInput = scanner.nextLine();</a:t>
            </a:r>
            <a:endParaRPr/>
          </a:p>
        </p:txBody>
      </p:sp>
      <p:pic>
        <p:nvPicPr>
          <p:cNvPr id="75" name="Google Shape;75;p16"/>
          <p:cNvPicPr preferRelativeResize="0"/>
          <p:nvPr/>
        </p:nvPicPr>
        <p:blipFill>
          <a:blip r:embed="rId3">
            <a:alphaModFix/>
          </a:blip>
          <a:stretch>
            <a:fillRect/>
          </a:stretch>
        </p:blipFill>
        <p:spPr>
          <a:xfrm>
            <a:off x="4656575" y="1279425"/>
            <a:ext cx="3972534" cy="2942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nextInt()	</a:t>
            </a:r>
            <a:endParaRPr/>
          </a:p>
        </p:txBody>
      </p:sp>
      <p:sp>
        <p:nvSpPr>
          <p:cNvPr id="81" name="Google Shape;81;p17"/>
          <p:cNvSpPr txBox="1"/>
          <p:nvPr>
            <p:ph idx="1" type="body"/>
          </p:nvPr>
        </p:nvSpPr>
        <p:spPr>
          <a:xfrm>
            <a:off x="311700" y="1152475"/>
            <a:ext cx="4723800" cy="28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also provides methods to get the next numeric values from the stream.  It gets the next characters that can be converted to the numeric data type and leaves the rest. </a:t>
            </a:r>
            <a:endParaRPr/>
          </a:p>
          <a:p>
            <a:pPr indent="0" lvl="0" marL="0" rtl="0" algn="l">
              <a:spcBef>
                <a:spcPts val="1600"/>
              </a:spcBef>
              <a:spcAft>
                <a:spcPts val="1600"/>
              </a:spcAft>
              <a:buNone/>
            </a:pPr>
            <a:r>
              <a:rPr lang="en"/>
              <a:t>A newline character is not a numeric type, so it will be left on the stream.  So after using methods like nextInt(), nextLine() must be called to “clean up” the newline.  </a:t>
            </a:r>
            <a:endParaRPr/>
          </a:p>
        </p:txBody>
      </p:sp>
      <p:pic>
        <p:nvPicPr>
          <p:cNvPr id="82" name="Google Shape;82;p17"/>
          <p:cNvPicPr preferRelativeResize="0"/>
          <p:nvPr/>
        </p:nvPicPr>
        <p:blipFill>
          <a:blip r:embed="rId3">
            <a:alphaModFix/>
          </a:blip>
          <a:stretch>
            <a:fillRect/>
          </a:stretch>
        </p:blipFill>
        <p:spPr>
          <a:xfrm>
            <a:off x="4984425" y="717475"/>
            <a:ext cx="4107775" cy="3614825"/>
          </a:xfrm>
          <a:prstGeom prst="rect">
            <a:avLst/>
          </a:prstGeom>
          <a:noFill/>
          <a:ln>
            <a:noFill/>
          </a:ln>
        </p:spPr>
      </p:pic>
      <p:sp>
        <p:nvSpPr>
          <p:cNvPr id="83" name="Google Shape;83;p17"/>
          <p:cNvSpPr txBox="1"/>
          <p:nvPr/>
        </p:nvSpPr>
        <p:spPr>
          <a:xfrm>
            <a:off x="433525" y="4245700"/>
            <a:ext cx="42447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int </a:t>
            </a:r>
            <a:r>
              <a:rPr lang="en">
                <a:solidFill>
                  <a:schemeClr val="dk1"/>
                </a:solidFill>
                <a:latin typeface="Courier New"/>
                <a:ea typeface="Courier New"/>
                <a:cs typeface="Courier New"/>
                <a:sym typeface="Courier New"/>
              </a:rPr>
              <a:t>userNumber = scanner.nextInt();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scanner.nextLine(); </a:t>
            </a:r>
            <a:endParaRPr>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6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Parsing Strings</a:t>
            </a:r>
            <a:endParaRPr/>
          </a:p>
        </p:txBody>
      </p:sp>
      <p:sp>
        <p:nvSpPr>
          <p:cNvPr id="89" name="Google Shape;89;p18"/>
          <p:cNvSpPr txBox="1"/>
          <p:nvPr>
            <p:ph idx="1" type="body"/>
          </p:nvPr>
        </p:nvSpPr>
        <p:spPr>
          <a:xfrm>
            <a:off x="311700" y="907950"/>
            <a:ext cx="8520600" cy="18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data is converted between like data types, it is called </a:t>
            </a:r>
            <a:r>
              <a:rPr b="1" lang="en"/>
              <a:t>casting</a:t>
            </a:r>
            <a:r>
              <a:rPr lang="en"/>
              <a:t>.   </a:t>
            </a:r>
            <a:r>
              <a:rPr b="1" lang="en"/>
              <a:t>Parsing </a:t>
            </a:r>
            <a:r>
              <a:rPr lang="en"/>
              <a:t>is the conversion of data between </a:t>
            </a:r>
            <a:r>
              <a:rPr i="1" lang="en"/>
              <a:t>unlike </a:t>
            </a:r>
            <a:r>
              <a:rPr lang="en"/>
              <a:t>data types.   For example:  </a:t>
            </a:r>
            <a:r>
              <a:rPr lang="en"/>
              <a:t>String → int</a:t>
            </a:r>
            <a:endParaRPr/>
          </a:p>
          <a:p>
            <a:pPr indent="0" lvl="0" marL="0" rtl="0" algn="l">
              <a:spcBef>
                <a:spcPts val="1600"/>
              </a:spcBef>
              <a:spcAft>
                <a:spcPts val="1600"/>
              </a:spcAft>
              <a:buNone/>
            </a:pPr>
            <a:r>
              <a:rPr lang="en"/>
              <a:t>Parse methods that can parse a string to that data type are available for each of the basic data types using their wrapper class.   The String must contain characters that are valid for the data type it is being parsed into.  </a:t>
            </a:r>
            <a:endParaRPr/>
          </a:p>
        </p:txBody>
      </p:sp>
      <p:graphicFrame>
        <p:nvGraphicFramePr>
          <p:cNvPr id="90" name="Google Shape;90;p18"/>
          <p:cNvGraphicFramePr/>
          <p:nvPr/>
        </p:nvGraphicFramePr>
        <p:xfrm>
          <a:off x="757600" y="2849275"/>
          <a:ext cx="3000000" cy="3000000"/>
        </p:xfrm>
        <a:graphic>
          <a:graphicData uri="http://schemas.openxmlformats.org/drawingml/2006/table">
            <a:tbl>
              <a:tblPr>
                <a:noFill/>
                <a:tableStyleId>{665D975E-ED6B-44B6-A924-43B0C1576A4F}</a:tableStyleId>
              </a:tblPr>
              <a:tblGrid>
                <a:gridCol w="1707475"/>
                <a:gridCol w="2573750"/>
                <a:gridCol w="3407550"/>
              </a:tblGrid>
              <a:tr h="381000">
                <a:tc>
                  <a:txBody>
                    <a:bodyPr/>
                    <a:lstStyle/>
                    <a:p>
                      <a:pPr indent="0" lvl="0" marL="0" rtl="0" algn="l">
                        <a:spcBef>
                          <a:spcPts val="0"/>
                        </a:spcBef>
                        <a:spcAft>
                          <a:spcPts val="0"/>
                        </a:spcAft>
                        <a:buNone/>
                      </a:pPr>
                      <a:r>
                        <a:rPr b="1" lang="en"/>
                        <a:t>Data Type</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a:t>Wrapper</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a:t>Parse Method</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
                        <a:t>int</a:t>
                      </a:r>
                      <a:endParaRPr/>
                    </a:p>
                  </a:txBody>
                  <a:tcPr marT="91425" marB="91425" marR="91425" marL="91425">
                    <a:lnT cap="flat" cmpd="sng" w="9525">
                      <a:solidFill>
                        <a:srgbClr val="EFEFEF"/>
                      </a:solidFill>
                      <a:prstDash val="solid"/>
                      <a:round/>
                      <a:headEnd len="sm" w="sm" type="none"/>
                      <a:tailEnd len="sm" w="sm" type="none"/>
                    </a:lnT>
                  </a:tcPr>
                </a:tc>
                <a:tc>
                  <a:txBody>
                    <a:bodyPr/>
                    <a:lstStyle/>
                    <a:p>
                      <a:pPr indent="0" lvl="0" marL="0" rtl="0" algn="l">
                        <a:spcBef>
                          <a:spcPts val="0"/>
                        </a:spcBef>
                        <a:spcAft>
                          <a:spcPts val="0"/>
                        </a:spcAft>
                        <a:buNone/>
                      </a:pPr>
                      <a:r>
                        <a:rPr lang="en"/>
                        <a:t>Integer</a:t>
                      </a:r>
                      <a:endParaRPr/>
                    </a:p>
                  </a:txBody>
                  <a:tcPr marT="91425" marB="91425" marR="91425" marL="91425">
                    <a:lnT cap="flat" cmpd="sng" w="9525">
                      <a:solidFill>
                        <a:srgbClr val="EFEFEF"/>
                      </a:solidFill>
                      <a:prstDash val="solid"/>
                      <a:round/>
                      <a:headEnd len="sm" w="sm" type="none"/>
                      <a:tailEnd len="sm" w="sm" type="none"/>
                    </a:lnT>
                  </a:tcPr>
                </a:tc>
                <a:tc>
                  <a:txBody>
                    <a:bodyPr/>
                    <a:lstStyle/>
                    <a:p>
                      <a:pPr indent="0" lvl="0" marL="0" rtl="0" algn="l">
                        <a:spcBef>
                          <a:spcPts val="0"/>
                        </a:spcBef>
                        <a:spcAft>
                          <a:spcPts val="0"/>
                        </a:spcAft>
                        <a:buNone/>
                      </a:pPr>
                      <a:r>
                        <a:rPr lang="en"/>
                        <a:t>Integer.parseInt(string)</a:t>
                      </a:r>
                      <a:endParaRPr/>
                    </a:p>
                  </a:txBody>
                  <a:tcPr marT="91425" marB="91425" marR="91425" marL="91425">
                    <a:lnT cap="flat" cmpd="sng" w="9525">
                      <a:solidFill>
                        <a:srgbClr val="EFEFEF"/>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long</a:t>
                      </a:r>
                      <a:endParaRPr/>
                    </a:p>
                  </a:txBody>
                  <a:tcPr marT="91425" marB="91425" marR="91425" marL="91425"/>
                </a:tc>
                <a:tc>
                  <a:txBody>
                    <a:bodyPr/>
                    <a:lstStyle/>
                    <a:p>
                      <a:pPr indent="0" lvl="0" marL="0" rtl="0" algn="l">
                        <a:spcBef>
                          <a:spcPts val="0"/>
                        </a:spcBef>
                        <a:spcAft>
                          <a:spcPts val="0"/>
                        </a:spcAft>
                        <a:buNone/>
                      </a:pPr>
                      <a:r>
                        <a:rPr lang="en"/>
                        <a:t>Long</a:t>
                      </a:r>
                      <a:endParaRPr/>
                    </a:p>
                  </a:txBody>
                  <a:tcPr marT="91425" marB="91425" marR="91425" marL="91425"/>
                </a:tc>
                <a:tc>
                  <a:txBody>
                    <a:bodyPr/>
                    <a:lstStyle/>
                    <a:p>
                      <a:pPr indent="0" lvl="0" marL="0" rtl="0" algn="l">
                        <a:spcBef>
                          <a:spcPts val="0"/>
                        </a:spcBef>
                        <a:spcAft>
                          <a:spcPts val="0"/>
                        </a:spcAft>
                        <a:buNone/>
                      </a:pPr>
                      <a:r>
                        <a:rPr lang="en"/>
                        <a:t>Long.parseLong(string)</a:t>
                      </a:r>
                      <a:endParaRPr/>
                    </a:p>
                  </a:txBody>
                  <a:tcPr marT="91425" marB="91425" marR="91425" marL="91425"/>
                </a:tc>
              </a:tr>
              <a:tr h="381000">
                <a:tc>
                  <a:txBody>
                    <a:bodyPr/>
                    <a:lstStyle/>
                    <a:p>
                      <a:pPr indent="0" lvl="0" marL="0" rtl="0" algn="l">
                        <a:spcBef>
                          <a:spcPts val="0"/>
                        </a:spcBef>
                        <a:spcAft>
                          <a:spcPts val="0"/>
                        </a:spcAft>
                        <a:buNone/>
                      </a:pPr>
                      <a:r>
                        <a:rPr lang="en"/>
                        <a:t>double</a:t>
                      </a:r>
                      <a:endParaRPr/>
                    </a:p>
                  </a:txBody>
                  <a:tcPr marT="91425" marB="91425" marR="91425" marL="91425"/>
                </a:tc>
                <a:tc>
                  <a:txBody>
                    <a:bodyPr/>
                    <a:lstStyle/>
                    <a:p>
                      <a:pPr indent="0" lvl="0" marL="0" rtl="0" algn="l">
                        <a:spcBef>
                          <a:spcPts val="0"/>
                        </a:spcBef>
                        <a:spcAft>
                          <a:spcPts val="0"/>
                        </a:spcAft>
                        <a:buNone/>
                      </a:pPr>
                      <a:r>
                        <a:rPr lang="en"/>
                        <a:t>Double</a:t>
                      </a:r>
                      <a:endParaRPr/>
                    </a:p>
                  </a:txBody>
                  <a:tcPr marT="91425" marB="91425" marR="91425" marL="91425"/>
                </a:tc>
                <a:tc>
                  <a:txBody>
                    <a:bodyPr/>
                    <a:lstStyle/>
                    <a:p>
                      <a:pPr indent="0" lvl="0" marL="0" rtl="0" algn="l">
                        <a:spcBef>
                          <a:spcPts val="0"/>
                        </a:spcBef>
                        <a:spcAft>
                          <a:spcPts val="0"/>
                        </a:spcAft>
                        <a:buNone/>
                      </a:pPr>
                      <a:r>
                        <a:rPr lang="en"/>
                        <a:t>Double.parseDouble(string)</a:t>
                      </a:r>
                      <a:endParaRPr/>
                    </a:p>
                  </a:txBody>
                  <a:tcPr marT="91425" marB="91425" marR="91425" marL="91425"/>
                </a:tc>
              </a:tr>
              <a:tr h="381000">
                <a:tc>
                  <a:txBody>
                    <a:bodyPr/>
                    <a:lstStyle/>
                    <a:p>
                      <a:pPr indent="0" lvl="0" marL="0" rtl="0" algn="l">
                        <a:spcBef>
                          <a:spcPts val="0"/>
                        </a:spcBef>
                        <a:spcAft>
                          <a:spcPts val="0"/>
                        </a:spcAft>
                        <a:buNone/>
                      </a:pPr>
                      <a:r>
                        <a:rPr lang="en"/>
                        <a:t>boolean</a:t>
                      </a:r>
                      <a:endParaRPr/>
                    </a:p>
                  </a:txBody>
                  <a:tcPr marT="91425" marB="91425" marR="91425" marL="91425"/>
                </a:tc>
                <a:tc>
                  <a:txBody>
                    <a:bodyPr/>
                    <a:lstStyle/>
                    <a:p>
                      <a:pPr indent="0" lvl="0" marL="0" rtl="0" algn="l">
                        <a:spcBef>
                          <a:spcPts val="0"/>
                        </a:spcBef>
                        <a:spcAft>
                          <a:spcPts val="0"/>
                        </a:spcAft>
                        <a:buNone/>
                      </a:pPr>
                      <a:r>
                        <a:rPr lang="en"/>
                        <a:t>Boolean</a:t>
                      </a:r>
                      <a:endParaRPr/>
                    </a:p>
                  </a:txBody>
                  <a:tcPr marT="91425" marB="91425" marR="91425" marL="91425"/>
                </a:tc>
                <a:tc>
                  <a:txBody>
                    <a:bodyPr/>
                    <a:lstStyle/>
                    <a:p>
                      <a:pPr indent="0" lvl="0" marL="0" rtl="0" algn="l">
                        <a:spcBef>
                          <a:spcPts val="0"/>
                        </a:spcBef>
                        <a:spcAft>
                          <a:spcPts val="0"/>
                        </a:spcAft>
                        <a:buNone/>
                      </a:pPr>
                      <a:r>
                        <a:rPr lang="en"/>
                        <a:t>Boolean.parseBoolean(string)</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0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System.out</a:t>
            </a:r>
            <a:endParaRPr/>
          </a:p>
        </p:txBody>
      </p:sp>
      <p:sp>
        <p:nvSpPr>
          <p:cNvPr id="96" name="Google Shape;96;p19"/>
          <p:cNvSpPr txBox="1"/>
          <p:nvPr>
            <p:ph idx="1" type="body"/>
          </p:nvPr>
        </p:nvSpPr>
        <p:spPr>
          <a:xfrm>
            <a:off x="311700" y="682050"/>
            <a:ext cx="85206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println(string)</a:t>
            </a:r>
            <a:r>
              <a:rPr lang="en" sz="1600"/>
              <a:t> → </a:t>
            </a:r>
            <a:r>
              <a:rPr lang="en" sz="1400"/>
              <a:t>prints the string to the console and adds a newline</a:t>
            </a:r>
            <a:br>
              <a:rPr lang="en" sz="1600"/>
            </a:br>
            <a:r>
              <a:rPr b="1" lang="en" sz="1600"/>
              <a:t>print(string) </a:t>
            </a:r>
            <a:r>
              <a:rPr lang="en" sz="1600"/>
              <a:t>   →</a:t>
            </a:r>
            <a:r>
              <a:rPr lang="en" sz="1400"/>
              <a:t> prints the string to console and does not add a newline</a:t>
            </a:r>
            <a:endParaRPr sz="1400"/>
          </a:p>
          <a:p>
            <a:pPr indent="0" lvl="0" marL="0" rtl="0" algn="l">
              <a:spcBef>
                <a:spcPts val="1600"/>
              </a:spcBef>
              <a:spcAft>
                <a:spcPts val="1600"/>
              </a:spcAft>
              <a:buNone/>
            </a:pPr>
            <a:r>
              <a:t/>
            </a:r>
            <a:endParaRPr/>
          </a:p>
        </p:txBody>
      </p:sp>
      <p:sp>
        <p:nvSpPr>
          <p:cNvPr id="97" name="Google Shape;97;p19"/>
          <p:cNvSpPr txBox="1"/>
          <p:nvPr/>
        </p:nvSpPr>
        <p:spPr>
          <a:xfrm>
            <a:off x="311700" y="1376150"/>
            <a:ext cx="8362200" cy="3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println(</a:t>
            </a:r>
            <a:r>
              <a:rPr b="1" lang="en" sz="1600">
                <a:solidFill>
                  <a:srgbClr val="0000FF"/>
                </a:solidFill>
              </a:rPr>
              <a:t>format</a:t>
            </a:r>
            <a:r>
              <a:rPr b="1" lang="en" sz="1600">
                <a:solidFill>
                  <a:schemeClr val="dk2"/>
                </a:solidFill>
              </a:rPr>
              <a:t>, </a:t>
            </a:r>
            <a:r>
              <a:rPr b="1" lang="en" sz="1600">
                <a:solidFill>
                  <a:srgbClr val="980000"/>
                </a:solidFill>
              </a:rPr>
              <a:t>data</a:t>
            </a:r>
            <a:r>
              <a:rPr b="1" lang="en" sz="1600">
                <a:solidFill>
                  <a:schemeClr val="dk2"/>
                </a:solidFill>
              </a:rPr>
              <a:t>)</a:t>
            </a:r>
            <a:r>
              <a:rPr lang="en" sz="1600">
                <a:solidFill>
                  <a:schemeClr val="dk2"/>
                </a:solidFill>
              </a:rPr>
              <a:t> →</a:t>
            </a:r>
            <a:r>
              <a:rPr lang="en">
                <a:solidFill>
                  <a:schemeClr val="dk2"/>
                </a:solidFill>
              </a:rPr>
              <a:t> prints the data to the console using the provided format.</a:t>
            </a:r>
            <a:r>
              <a:rPr lang="en" sz="1600">
                <a:solidFill>
                  <a:schemeClr val="dk2"/>
                </a:solidFill>
              </a:rPr>
              <a:t> </a:t>
            </a: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System.out.printf(“Your item is </a:t>
            </a:r>
            <a:r>
              <a:rPr b="1" lang="en" sz="1300">
                <a:solidFill>
                  <a:srgbClr val="0000FF"/>
                </a:solidFill>
              </a:rPr>
              <a:t>%-10s</a:t>
            </a:r>
            <a:r>
              <a:rPr lang="en" sz="1300"/>
              <a:t>”, </a:t>
            </a:r>
            <a:r>
              <a:rPr b="1" lang="en" sz="1300">
                <a:solidFill>
                  <a:srgbClr val="980000"/>
                </a:solidFill>
              </a:rPr>
              <a:t>“book”</a:t>
            </a:r>
            <a:r>
              <a:rPr lang="en" sz="1300"/>
              <a:t>);   → </a:t>
            </a:r>
            <a:r>
              <a:rPr lang="en" sz="1200"/>
              <a:t>adds book so that it always takes up 10 spaces</a:t>
            </a:r>
            <a:endParaRPr sz="1200"/>
          </a:p>
          <a:p>
            <a:pPr indent="457200" lvl="0" marL="0" rtl="0" algn="l">
              <a:spcBef>
                <a:spcPts val="0"/>
              </a:spcBef>
              <a:spcAft>
                <a:spcPts val="0"/>
              </a:spcAft>
              <a:buNone/>
            </a:pPr>
            <a:r>
              <a:rPr b="1" lang="en" sz="1300">
                <a:solidFill>
                  <a:srgbClr val="FF0000"/>
                </a:solidFill>
              </a:rPr>
              <a:t>%</a:t>
            </a:r>
            <a:r>
              <a:rPr b="1" lang="en" sz="1300">
                <a:solidFill>
                  <a:srgbClr val="9900FF"/>
                </a:solidFill>
              </a:rPr>
              <a:t>-10</a:t>
            </a:r>
            <a:r>
              <a:rPr b="1" lang="en" sz="1300">
                <a:solidFill>
                  <a:srgbClr val="0000FF"/>
                </a:solidFill>
              </a:rPr>
              <a:t>s	</a:t>
            </a:r>
            <a:r>
              <a:rPr b="1" lang="en" sz="1300">
                <a:solidFill>
                  <a:srgbClr val="FF0000"/>
                </a:solidFill>
              </a:rPr>
              <a:t>% </a:t>
            </a:r>
            <a:r>
              <a:rPr lang="en" sz="1300">
                <a:solidFill>
                  <a:srgbClr val="FF0000"/>
                </a:solidFill>
              </a:rPr>
              <a:t>- Starts a formatter</a:t>
            </a:r>
            <a:br>
              <a:rPr lang="en" sz="1300">
                <a:solidFill>
                  <a:srgbClr val="FF0000"/>
                </a:solidFill>
              </a:rPr>
            </a:br>
            <a:r>
              <a:rPr lang="en" sz="1300">
                <a:solidFill>
                  <a:srgbClr val="FF0000"/>
                </a:solidFill>
              </a:rPr>
              <a:t>			</a:t>
            </a:r>
            <a:r>
              <a:rPr b="1" lang="en" sz="1300">
                <a:solidFill>
                  <a:srgbClr val="9900FF"/>
                </a:solidFill>
              </a:rPr>
              <a:t>-10 </a:t>
            </a:r>
            <a:r>
              <a:rPr lang="en" sz="1300">
                <a:solidFill>
                  <a:srgbClr val="9900FF"/>
                </a:solidFill>
              </a:rPr>
              <a:t>-</a:t>
            </a:r>
            <a:r>
              <a:rPr b="1" lang="en" sz="1300">
                <a:solidFill>
                  <a:srgbClr val="9900FF"/>
                </a:solidFill>
              </a:rPr>
              <a:t> </a:t>
            </a:r>
            <a:r>
              <a:rPr lang="en" sz="1300">
                <a:solidFill>
                  <a:srgbClr val="9900FF"/>
                </a:solidFill>
              </a:rPr>
              <a:t>10 sets the size to 10, - adds any padding on the left.  </a:t>
            </a:r>
            <a:endParaRPr sz="1300">
              <a:solidFill>
                <a:srgbClr val="9900FF"/>
              </a:solidFill>
            </a:endParaRPr>
          </a:p>
          <a:p>
            <a:pPr indent="457200" lvl="0" marL="0" rtl="0" algn="l">
              <a:spcBef>
                <a:spcPts val="0"/>
              </a:spcBef>
              <a:spcAft>
                <a:spcPts val="0"/>
              </a:spcAft>
              <a:buNone/>
            </a:pPr>
            <a:r>
              <a:rPr lang="en" sz="1300">
                <a:solidFill>
                  <a:srgbClr val="9900FF"/>
                </a:solidFill>
              </a:rPr>
              <a:t>		</a:t>
            </a:r>
            <a:r>
              <a:rPr b="1" lang="en" sz="1300">
                <a:solidFill>
                  <a:srgbClr val="0000FF"/>
                </a:solidFill>
              </a:rPr>
              <a:t>s </a:t>
            </a:r>
            <a:r>
              <a:rPr lang="en" sz="1300">
                <a:solidFill>
                  <a:srgbClr val="0000FF"/>
                </a:solidFill>
              </a:rPr>
              <a:t>- defines the data type being formatted as a String</a:t>
            </a:r>
            <a:endParaRPr sz="1300">
              <a:solidFill>
                <a:srgbClr val="0000FF"/>
              </a:solidFill>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s </a:t>
            </a:r>
            <a:r>
              <a:rPr lang="en" sz="1250">
                <a:solidFill>
                  <a:srgbClr val="333333"/>
                </a:solidFill>
                <a:highlight>
                  <a:srgbClr val="FFFFFF"/>
                </a:highlight>
              </a:rPr>
              <a:t>– formats strings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d</a:t>
            </a:r>
            <a:r>
              <a:rPr lang="en" sz="1250">
                <a:solidFill>
                  <a:srgbClr val="333333"/>
                </a:solidFill>
                <a:highlight>
                  <a:srgbClr val="FFFFFF"/>
                </a:highlight>
              </a:rPr>
              <a:t> – formats decimal integers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f</a:t>
            </a:r>
            <a:r>
              <a:rPr lang="en" sz="1250">
                <a:solidFill>
                  <a:srgbClr val="333333"/>
                </a:solidFill>
                <a:highlight>
                  <a:srgbClr val="FFFFFF"/>
                </a:highlight>
              </a:rPr>
              <a:t> – formats the floating-point numbers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t</a:t>
            </a:r>
            <a:r>
              <a:rPr lang="en" sz="1250">
                <a:solidFill>
                  <a:srgbClr val="333333"/>
                </a:solidFill>
                <a:highlight>
                  <a:srgbClr val="FFFFFF"/>
                </a:highlight>
              </a:rPr>
              <a:t>– formats date/time values</a:t>
            </a:r>
            <a:endParaRPr sz="1250">
              <a:solidFill>
                <a:srgbClr val="333333"/>
              </a:solidFill>
              <a:highlight>
                <a:srgbClr val="FFFFFF"/>
              </a:highlight>
            </a:endParaRPr>
          </a:p>
          <a:p>
            <a:pPr indent="0" lvl="0" marL="0" rtl="0" algn="l">
              <a:spcBef>
                <a:spcPts val="800"/>
              </a:spcBef>
              <a:spcAft>
                <a:spcPts val="0"/>
              </a:spcAft>
              <a:buNone/>
            </a:pPr>
            <a:r>
              <a:rPr lang="en" sz="1300">
                <a:solidFill>
                  <a:schemeClr val="dk1"/>
                </a:solidFill>
              </a:rPr>
              <a:t>System.out.printf(“Total Cost $</a:t>
            </a:r>
            <a:r>
              <a:rPr b="1" lang="en" sz="1300">
                <a:solidFill>
                  <a:srgbClr val="0000FF"/>
                </a:solidFill>
              </a:rPr>
              <a:t>%4.2f</a:t>
            </a:r>
            <a:r>
              <a:rPr lang="en" sz="1300">
                <a:solidFill>
                  <a:schemeClr val="dk1"/>
                </a:solidFill>
              </a:rPr>
              <a:t>”, </a:t>
            </a:r>
            <a:r>
              <a:rPr b="1" lang="en" sz="1300">
                <a:solidFill>
                  <a:srgbClr val="980000"/>
                </a:solidFill>
              </a:rPr>
              <a:t>4.2507</a:t>
            </a:r>
            <a:r>
              <a:rPr lang="en" sz="1300">
                <a:solidFill>
                  <a:schemeClr val="dk1"/>
                </a:solidFill>
              </a:rPr>
              <a:t>);    → </a:t>
            </a:r>
            <a:r>
              <a:rPr lang="en" sz="1200">
                <a:solidFill>
                  <a:schemeClr val="dk1"/>
                </a:solidFill>
              </a:rPr>
              <a:t> formats 4.2507 to a total of 4 characters and 2 decimal places</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300">
                <a:solidFill>
                  <a:srgbClr val="FF0000"/>
                </a:solidFill>
              </a:rPr>
              <a:t>%</a:t>
            </a:r>
            <a:r>
              <a:rPr b="1" lang="en" sz="1300">
                <a:solidFill>
                  <a:srgbClr val="9900FF"/>
                </a:solidFill>
              </a:rPr>
              <a:t>4.2</a:t>
            </a:r>
            <a:r>
              <a:rPr b="1" lang="en" sz="1300">
                <a:solidFill>
                  <a:srgbClr val="0000FF"/>
                </a:solidFill>
              </a:rPr>
              <a:t>f</a:t>
            </a:r>
            <a:r>
              <a:rPr lang="en" sz="1300">
                <a:solidFill>
                  <a:schemeClr val="dk1"/>
                </a:solidFill>
              </a:rPr>
              <a:t>		</a:t>
            </a:r>
            <a:r>
              <a:rPr b="1" lang="en" sz="1300">
                <a:solidFill>
                  <a:srgbClr val="FF0000"/>
                </a:solidFill>
              </a:rPr>
              <a:t>% </a:t>
            </a:r>
            <a:r>
              <a:rPr lang="en" sz="1300">
                <a:solidFill>
                  <a:srgbClr val="FF0000"/>
                </a:solidFill>
              </a:rPr>
              <a:t>- Starts a formatter</a:t>
            </a:r>
            <a:endParaRPr sz="1300">
              <a:solidFill>
                <a:srgbClr val="FF0000"/>
              </a:solidFill>
            </a:endParaRPr>
          </a:p>
          <a:p>
            <a:pPr indent="0" lvl="0" marL="0" rtl="0" algn="l">
              <a:spcBef>
                <a:spcPts val="0"/>
              </a:spcBef>
              <a:spcAft>
                <a:spcPts val="0"/>
              </a:spcAft>
              <a:buNone/>
            </a:pPr>
            <a:r>
              <a:rPr lang="en" sz="1300">
                <a:solidFill>
                  <a:srgbClr val="FF0000"/>
                </a:solidFill>
              </a:rPr>
              <a:t>			</a:t>
            </a:r>
            <a:r>
              <a:rPr b="1" lang="en" sz="1300">
                <a:solidFill>
                  <a:srgbClr val="9900FF"/>
                </a:solidFill>
              </a:rPr>
              <a:t>4.2 </a:t>
            </a:r>
            <a:r>
              <a:rPr lang="en" sz="1300">
                <a:solidFill>
                  <a:srgbClr val="9900FF"/>
                </a:solidFill>
              </a:rPr>
              <a:t>- sets the total size to 4 characters and .2 sets it to 2 decimal places</a:t>
            </a:r>
            <a:endParaRPr sz="1300">
              <a:solidFill>
                <a:srgbClr val="9900FF"/>
              </a:solidFill>
            </a:endParaRPr>
          </a:p>
          <a:p>
            <a:pPr indent="457200" lvl="0" marL="914400" rtl="0" algn="l">
              <a:spcBef>
                <a:spcPts val="0"/>
              </a:spcBef>
              <a:spcAft>
                <a:spcPts val="0"/>
              </a:spcAft>
              <a:buClr>
                <a:schemeClr val="dk1"/>
              </a:buClr>
              <a:buSzPts val="1100"/>
              <a:buFont typeface="Arial"/>
              <a:buNone/>
            </a:pPr>
            <a:r>
              <a:rPr b="1" lang="en" sz="1300">
                <a:solidFill>
                  <a:srgbClr val="0000FF"/>
                </a:solidFill>
              </a:rPr>
              <a:t>f </a:t>
            </a:r>
            <a:r>
              <a:rPr lang="en" sz="1300">
                <a:solidFill>
                  <a:srgbClr val="0000FF"/>
                </a:solidFill>
              </a:rPr>
              <a:t>- defines the data type being formatted as a floating point number</a:t>
            </a:r>
            <a:endParaRPr sz="1300">
              <a:solidFill>
                <a:srgbClr val="9900FF"/>
              </a:solidFill>
            </a:endParaRPr>
          </a:p>
        </p:txBody>
      </p:sp>
      <p:sp>
        <p:nvSpPr>
          <p:cNvPr id="98" name="Google Shape;98;p19"/>
          <p:cNvSpPr txBox="1"/>
          <p:nvPr/>
        </p:nvSpPr>
        <p:spPr>
          <a:xfrm>
            <a:off x="487700" y="4711300"/>
            <a:ext cx="2457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printf format cheat sheet</a:t>
            </a:r>
            <a:endParaRPr/>
          </a:p>
        </p:txBody>
      </p:sp>
      <p:sp>
        <p:nvSpPr>
          <p:cNvPr id="99" name="Google Shape;99;p19"/>
          <p:cNvSpPr txBox="1"/>
          <p:nvPr/>
        </p:nvSpPr>
        <p:spPr>
          <a:xfrm>
            <a:off x="6032650" y="4711300"/>
            <a:ext cx="2457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More info on printf in Java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069050" y="1733500"/>
            <a:ext cx="4856075" cy="3246800"/>
          </a:xfrm>
          <a:prstGeom prst="rect">
            <a:avLst/>
          </a:prstGeom>
          <a:noFill/>
          <a:ln>
            <a:noFill/>
          </a:ln>
        </p:spPr>
      </p:pic>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Line Arguments</a:t>
            </a:r>
            <a:endParaRPr/>
          </a:p>
        </p:txBody>
      </p:sp>
      <p:sp>
        <p:nvSpPr>
          <p:cNvPr id="106" name="Google Shape;106;p20"/>
          <p:cNvSpPr txBox="1"/>
          <p:nvPr>
            <p:ph idx="1" type="body"/>
          </p:nvPr>
        </p:nvSpPr>
        <p:spPr>
          <a:xfrm>
            <a:off x="311700" y="1152475"/>
            <a:ext cx="8520600" cy="8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Arguments passed on the command line to an application are populated into String[] args array of the main() method.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051150" y="1494975"/>
            <a:ext cx="7181850" cy="19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