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C64A64F-CF2D-4170-9815-16E2FEC09AEE}">
  <a:tblStyle styleId="{FC64A64F-CF2D-4170-9815-16E2FEC09AEE}"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1D48E43-0AC2-4424-B5C2-559B568C173A}"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4.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8557da4f3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557da4f3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8557da4f3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557da4f3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557da4f3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557da4f3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5640ab2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5640ab2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85640ab2b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5640ab2b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5640ab2b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5640ab2b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85640ab2b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5640ab2b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85640ab2b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5640ab2b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85640ab2b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5640ab2b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85640ab2b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5640ab2b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80a81f7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80a81f7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85640ab2b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5640ab2b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5640ab2b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5640ab2b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85640ab2b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5640ab2b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85640ab2b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5640ab2b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85640ab2b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5640ab2b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85640ab2b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85640ab2b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85640ab2b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85640ab2b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85640ab2b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85640ab2b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85640ab2b2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85640ab2b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85640ab2b2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85640ab2b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9fc5878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9fc5878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85640ab2b2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5640ab2b2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85640ab2b2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85640ab2b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85640ab2b2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85640ab2b2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9fc5878a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9fc5878a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9fc5878a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9fc5878a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9fc5878a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9fc5878a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80a81f72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80a81f72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557da4f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557da4f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8557da4f3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557da4f3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docs.oracle.com/javase/8/docs/api/java/lang/String.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 to Objects with Strings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Module 1: 06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Objects</a:t>
            </a:r>
            <a:endParaRPr/>
          </a:p>
        </p:txBody>
      </p:sp>
      <p:sp>
        <p:nvSpPr>
          <p:cNvPr id="127" name="Google Shape;127;p22"/>
          <p:cNvSpPr txBox="1"/>
          <p:nvPr>
            <p:ph idx="1" type="body"/>
          </p:nvPr>
        </p:nvSpPr>
        <p:spPr>
          <a:xfrm>
            <a:off x="257175" y="1152475"/>
            <a:ext cx="8575200" cy="359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t>
            </a:r>
            <a:r>
              <a:rPr i="1" lang="en"/>
              <a:t>Object </a:t>
            </a:r>
            <a:r>
              <a:rPr lang="en"/>
              <a:t>is an </a:t>
            </a:r>
            <a:r>
              <a:rPr b="1" lang="en"/>
              <a:t>instance </a:t>
            </a:r>
            <a:r>
              <a:rPr lang="en"/>
              <a:t>of a </a:t>
            </a:r>
            <a:r>
              <a:rPr i="1" lang="en"/>
              <a:t>class</a:t>
            </a:r>
            <a:r>
              <a:rPr lang="en"/>
              <a:t>.</a:t>
            </a:r>
            <a:endParaRPr/>
          </a:p>
          <a:p>
            <a:pPr indent="0" lvl="0" marL="0" rtl="0" algn="l">
              <a:spcBef>
                <a:spcPts val="1600"/>
              </a:spcBef>
              <a:spcAft>
                <a:spcPts val="0"/>
              </a:spcAft>
              <a:buNone/>
            </a:pPr>
            <a:r>
              <a:rPr lang="en"/>
              <a:t>Steps to </a:t>
            </a:r>
            <a:r>
              <a:rPr b="1" lang="en"/>
              <a:t>instantiate </a:t>
            </a:r>
            <a:r>
              <a:rPr lang="en"/>
              <a:t>(create) an </a:t>
            </a:r>
            <a:r>
              <a:rPr i="1" lang="en"/>
              <a:t>object </a:t>
            </a:r>
            <a:r>
              <a:rPr lang="en"/>
              <a:t>from a </a:t>
            </a:r>
            <a:r>
              <a:rPr i="1" lang="en"/>
              <a:t>class</a:t>
            </a:r>
            <a:r>
              <a:rPr lang="en"/>
              <a:t>:</a:t>
            </a:r>
            <a:endParaRPr/>
          </a:p>
          <a:p>
            <a:pPr indent="-342900" lvl="0" marL="457200" rtl="0" algn="l">
              <a:spcBef>
                <a:spcPts val="1600"/>
              </a:spcBef>
              <a:spcAft>
                <a:spcPts val="0"/>
              </a:spcAft>
              <a:buSzPts val="1800"/>
              <a:buAutoNum type="arabicPeriod"/>
            </a:pPr>
            <a:r>
              <a:rPr b="1" lang="en">
                <a:solidFill>
                  <a:srgbClr val="0000FF"/>
                </a:solidFill>
              </a:rPr>
              <a:t>Declare </a:t>
            </a:r>
            <a:r>
              <a:rPr lang="en"/>
              <a:t>a variable to hold the object.  The class will be the data type.</a:t>
            </a:r>
            <a:endParaRPr/>
          </a:p>
          <a:p>
            <a:pPr indent="-342900" lvl="0" marL="457200" rtl="0" algn="l">
              <a:spcBef>
                <a:spcPts val="0"/>
              </a:spcBef>
              <a:spcAft>
                <a:spcPts val="0"/>
              </a:spcAft>
              <a:buSzPts val="1800"/>
              <a:buAutoNum type="arabicPeriod"/>
            </a:pPr>
            <a:r>
              <a:rPr b="1" lang="en">
                <a:solidFill>
                  <a:srgbClr val="980000"/>
                </a:solidFill>
              </a:rPr>
              <a:t>Instantiate </a:t>
            </a:r>
            <a:r>
              <a:rPr lang="en"/>
              <a:t>a new object from the class using the </a:t>
            </a:r>
            <a:r>
              <a:rPr lang="en">
                <a:solidFill>
                  <a:srgbClr val="FF9900"/>
                </a:solidFill>
              </a:rPr>
              <a:t>new </a:t>
            </a:r>
            <a:r>
              <a:rPr lang="en"/>
              <a:t>keyword</a:t>
            </a:r>
            <a:endParaRPr/>
          </a:p>
          <a:p>
            <a:pPr indent="-342900" lvl="0" marL="457200" rtl="0" algn="l">
              <a:spcBef>
                <a:spcPts val="0"/>
              </a:spcBef>
              <a:spcAft>
                <a:spcPts val="0"/>
              </a:spcAft>
              <a:buSzPts val="1800"/>
              <a:buAutoNum type="arabicPeriod"/>
            </a:pPr>
            <a:r>
              <a:rPr b="1" lang="en">
                <a:solidFill>
                  <a:srgbClr val="274E13"/>
                </a:solidFill>
              </a:rPr>
              <a:t>Initialize </a:t>
            </a:r>
            <a:r>
              <a:rPr lang="en"/>
              <a:t>variables inside the object with initial values using the constructor</a:t>
            </a:r>
            <a:endParaRPr/>
          </a:p>
          <a:p>
            <a:pPr indent="0" lvl="0" marL="457200" rtl="0" algn="l">
              <a:spcBef>
                <a:spcPts val="1600"/>
              </a:spcBef>
              <a:spcAft>
                <a:spcPts val="0"/>
              </a:spcAft>
              <a:buNone/>
            </a:pPr>
            <a:r>
              <a:rPr b="1" lang="en" sz="1400">
                <a:solidFill>
                  <a:srgbClr val="0000FF"/>
                </a:solidFill>
                <a:latin typeface="Courier New"/>
                <a:ea typeface="Courier New"/>
                <a:cs typeface="Courier New"/>
                <a:sym typeface="Courier New"/>
              </a:rPr>
              <a:t>LegoPerson legoSue </a:t>
            </a:r>
            <a:r>
              <a:rPr b="1" lang="en" sz="1400">
                <a:latin typeface="Courier New"/>
                <a:ea typeface="Courier New"/>
                <a:cs typeface="Courier New"/>
                <a:sym typeface="Courier New"/>
              </a:rPr>
              <a:t>= </a:t>
            </a:r>
            <a:r>
              <a:rPr b="1" lang="en" sz="1400">
                <a:solidFill>
                  <a:srgbClr val="980000"/>
                </a:solidFill>
                <a:latin typeface="Courier New"/>
                <a:ea typeface="Courier New"/>
                <a:cs typeface="Courier New"/>
                <a:sym typeface="Courier New"/>
              </a:rPr>
              <a:t>new LegoPerson</a:t>
            </a:r>
            <a:r>
              <a:rPr b="1" lang="en" sz="1400">
                <a:solidFill>
                  <a:srgbClr val="274E13"/>
                </a:solidFill>
                <a:latin typeface="Courier New"/>
                <a:ea typeface="Courier New"/>
                <a:cs typeface="Courier New"/>
                <a:sym typeface="Courier New"/>
              </a:rPr>
              <a:t>(“carpenter”, blue, true)</a:t>
            </a:r>
            <a:r>
              <a:rPr b="1" lang="en" sz="1400">
                <a:latin typeface="Courier New"/>
                <a:ea typeface="Courier New"/>
                <a:cs typeface="Courier New"/>
                <a:sym typeface="Courier New"/>
              </a:rPr>
              <a:t>;</a:t>
            </a:r>
            <a:endParaRPr b="1" sz="1400">
              <a:latin typeface="Courier New"/>
              <a:ea typeface="Courier New"/>
              <a:cs typeface="Courier New"/>
              <a:sym typeface="Courier New"/>
            </a:endParaRPr>
          </a:p>
          <a:p>
            <a:pPr indent="0" lvl="0" marL="457200" rtl="0" algn="l">
              <a:spcBef>
                <a:spcPts val="1600"/>
              </a:spcBef>
              <a:spcAft>
                <a:spcPts val="0"/>
              </a:spcAft>
              <a:buNone/>
            </a:pPr>
            <a:r>
              <a:rPr b="1" lang="en" sz="1400">
                <a:solidFill>
                  <a:srgbClr val="0000FF"/>
                </a:solidFill>
                <a:latin typeface="Courier New"/>
                <a:ea typeface="Courier New"/>
                <a:cs typeface="Courier New"/>
                <a:sym typeface="Courier New"/>
              </a:rPr>
              <a:t>Scanner in</a:t>
            </a:r>
            <a:r>
              <a:rPr b="1" lang="en" sz="1400">
                <a:latin typeface="Courier New"/>
                <a:ea typeface="Courier New"/>
                <a:cs typeface="Courier New"/>
                <a:sym typeface="Courier New"/>
              </a:rPr>
              <a:t> = </a:t>
            </a:r>
            <a:r>
              <a:rPr b="1" lang="en" sz="1400">
                <a:solidFill>
                  <a:srgbClr val="980000"/>
                </a:solidFill>
                <a:latin typeface="Courier New"/>
                <a:ea typeface="Courier New"/>
                <a:cs typeface="Courier New"/>
                <a:sym typeface="Courier New"/>
              </a:rPr>
              <a:t>new Scanner</a:t>
            </a:r>
            <a:r>
              <a:rPr b="1" lang="en" sz="1400">
                <a:solidFill>
                  <a:srgbClr val="274E13"/>
                </a:solidFill>
                <a:latin typeface="Courier New"/>
                <a:ea typeface="Courier New"/>
                <a:cs typeface="Courier New"/>
                <a:sym typeface="Courier New"/>
              </a:rPr>
              <a:t>(System.in)</a:t>
            </a:r>
            <a:r>
              <a:rPr b="1" lang="en" sz="1400">
                <a:latin typeface="Courier New"/>
                <a:ea typeface="Courier New"/>
                <a:cs typeface="Courier New"/>
                <a:sym typeface="Courier New"/>
              </a:rPr>
              <a:t>;</a:t>
            </a:r>
            <a:endParaRPr b="1" sz="1400">
              <a:latin typeface="Courier New"/>
              <a:ea typeface="Courier New"/>
              <a:cs typeface="Courier New"/>
              <a:sym typeface="Courier New"/>
            </a:endParaRPr>
          </a:p>
          <a:p>
            <a:pPr indent="0" lvl="0" marL="457200" rtl="0" algn="l">
              <a:spcBef>
                <a:spcPts val="1600"/>
              </a:spcBef>
              <a:spcAft>
                <a:spcPts val="1600"/>
              </a:spcAft>
              <a:buNone/>
            </a:pPr>
            <a:r>
              <a:rPr b="1" lang="en" sz="1400">
                <a:solidFill>
                  <a:srgbClr val="0000FF"/>
                </a:solidFill>
                <a:latin typeface="Courier New"/>
                <a:ea typeface="Courier New"/>
                <a:cs typeface="Courier New"/>
                <a:sym typeface="Courier New"/>
              </a:rPr>
              <a:t>String name</a:t>
            </a:r>
            <a:r>
              <a:rPr b="1" lang="en" sz="1400">
                <a:latin typeface="Courier New"/>
                <a:ea typeface="Courier New"/>
                <a:cs typeface="Courier New"/>
                <a:sym typeface="Courier New"/>
              </a:rPr>
              <a:t> = </a:t>
            </a:r>
            <a:r>
              <a:rPr b="1" lang="en" sz="1400">
                <a:solidFill>
                  <a:srgbClr val="980000"/>
                </a:solidFill>
                <a:latin typeface="Courier New"/>
                <a:ea typeface="Courier New"/>
                <a:cs typeface="Courier New"/>
                <a:sym typeface="Courier New"/>
              </a:rPr>
              <a:t>new String</a:t>
            </a:r>
            <a:r>
              <a:rPr b="1" lang="en" sz="1400">
                <a:solidFill>
                  <a:srgbClr val="274E13"/>
                </a:solidFill>
                <a:latin typeface="Courier New"/>
                <a:ea typeface="Courier New"/>
                <a:cs typeface="Courier New"/>
                <a:sym typeface="Courier New"/>
              </a:rPr>
              <a:t>()</a:t>
            </a:r>
            <a:r>
              <a:rPr b="1" lang="en" sz="1400">
                <a:latin typeface="Courier New"/>
                <a:ea typeface="Courier New"/>
                <a:cs typeface="Courier New"/>
                <a:sym typeface="Courier New"/>
              </a:rPr>
              <a:t>;</a:t>
            </a:r>
            <a:endParaRPr b="1" sz="1400">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Types Memory</a:t>
            </a:r>
            <a:endParaRPr/>
          </a:p>
        </p:txBody>
      </p:sp>
      <p:sp>
        <p:nvSpPr>
          <p:cNvPr id="133" name="Google Shape;13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types of Data Type in Java</a:t>
            </a:r>
            <a:endParaRPr/>
          </a:p>
          <a:p>
            <a:pPr indent="-342900" lvl="0" marL="457200" rtl="0" algn="l">
              <a:spcBef>
                <a:spcPts val="1600"/>
              </a:spcBef>
              <a:spcAft>
                <a:spcPts val="0"/>
              </a:spcAft>
              <a:buSzPts val="1800"/>
              <a:buAutoNum type="arabicPeriod"/>
            </a:pPr>
            <a:r>
              <a:rPr b="1" lang="en"/>
              <a:t>Value Type</a:t>
            </a:r>
            <a:r>
              <a:rPr lang="en"/>
              <a:t> (</a:t>
            </a:r>
            <a:r>
              <a:rPr i="1" lang="en"/>
              <a:t>primitive</a:t>
            </a:r>
            <a:r>
              <a:rPr lang="en"/>
              <a:t>) reference a single static space in memory to hold the value.  This memory is allocated on the </a:t>
            </a:r>
            <a:r>
              <a:rPr b="1" lang="en"/>
              <a:t>stack</a:t>
            </a:r>
            <a:r>
              <a:rPr lang="en"/>
              <a:t>.</a:t>
            </a:r>
            <a:endParaRPr/>
          </a:p>
          <a:p>
            <a:pPr indent="-317500" lvl="1" marL="914400" rtl="0" algn="l">
              <a:spcBef>
                <a:spcPts val="0"/>
              </a:spcBef>
              <a:spcAft>
                <a:spcPts val="0"/>
              </a:spcAft>
              <a:buSzPts val="1400"/>
              <a:buAutoNum type="alphaLcPeriod"/>
            </a:pPr>
            <a:r>
              <a:rPr lang="en"/>
              <a:t>Only 8 value types:  byte, char, short, int, long, float, double, and boolean</a:t>
            </a:r>
            <a:br>
              <a:rPr lang="en"/>
            </a:br>
            <a:endParaRPr/>
          </a:p>
          <a:p>
            <a:pPr indent="-342900" lvl="0" marL="457200" rtl="0" algn="l">
              <a:spcBef>
                <a:spcPts val="0"/>
              </a:spcBef>
              <a:spcAft>
                <a:spcPts val="0"/>
              </a:spcAft>
              <a:buSzPts val="1800"/>
              <a:buAutoNum type="arabicPeriod"/>
            </a:pPr>
            <a:r>
              <a:rPr b="1" lang="en"/>
              <a:t>Reference Type</a:t>
            </a:r>
            <a:r>
              <a:rPr lang="en"/>
              <a:t> (</a:t>
            </a:r>
            <a:r>
              <a:rPr i="1" lang="en"/>
              <a:t>object</a:t>
            </a:r>
            <a:r>
              <a:rPr lang="en"/>
              <a:t>) does not hold the value in static memory, the </a:t>
            </a:r>
            <a:r>
              <a:rPr i="1" lang="en"/>
              <a:t>stack</a:t>
            </a:r>
            <a:r>
              <a:rPr lang="en"/>
              <a:t>, but holds a </a:t>
            </a:r>
            <a:r>
              <a:rPr i="1" lang="en"/>
              <a:t>reference </a:t>
            </a:r>
            <a:r>
              <a:rPr lang="en"/>
              <a:t>to where the object is located in free-floating, dynamic memory, the </a:t>
            </a:r>
            <a:r>
              <a:rPr b="1" lang="en"/>
              <a:t>heap</a:t>
            </a:r>
            <a:endParaRPr b="1"/>
          </a:p>
          <a:p>
            <a:pPr indent="-317500" lvl="1" marL="914400" rtl="0" algn="l">
              <a:spcBef>
                <a:spcPts val="0"/>
              </a:spcBef>
              <a:spcAft>
                <a:spcPts val="0"/>
              </a:spcAft>
              <a:buSzPts val="1400"/>
              <a:buAutoNum type="alphaLcPeriod"/>
            </a:pPr>
            <a:r>
              <a:rPr lang="en"/>
              <a:t>Everything except the 8 value types is a reference type. </a:t>
            </a:r>
            <a:endParaRPr/>
          </a:p>
          <a:p>
            <a:pPr indent="-317500" lvl="2" marL="1371600" rtl="0" algn="l">
              <a:spcBef>
                <a:spcPts val="0"/>
              </a:spcBef>
              <a:spcAft>
                <a:spcPts val="0"/>
              </a:spcAft>
              <a:buSzPts val="1400"/>
              <a:buAutoNum type="romanLcPeriod"/>
            </a:pPr>
            <a:r>
              <a:rPr lang="en"/>
              <a:t>Examples: Scanner, String, Array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180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Value Types (Primitives) in Memory</a:t>
            </a:r>
            <a:endParaRPr/>
          </a:p>
        </p:txBody>
      </p:sp>
      <p:sp>
        <p:nvSpPr>
          <p:cNvPr id="139" name="Google Shape;139;p24"/>
          <p:cNvSpPr txBox="1"/>
          <p:nvPr>
            <p:ph idx="1" type="body"/>
          </p:nvPr>
        </p:nvSpPr>
        <p:spPr>
          <a:xfrm>
            <a:off x="857700" y="1737300"/>
            <a:ext cx="2866500" cy="26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 </a:t>
            </a:r>
            <a:r>
              <a:rPr lang="en">
                <a:solidFill>
                  <a:srgbClr val="980000"/>
                </a:solidFill>
              </a:rPr>
              <a:t>x</a:t>
            </a:r>
            <a:r>
              <a:rPr lang="en"/>
              <a:t> = </a:t>
            </a:r>
            <a:r>
              <a:rPr lang="en">
                <a:solidFill>
                  <a:srgbClr val="0000FF"/>
                </a:solidFill>
              </a:rPr>
              <a:t>10</a:t>
            </a:r>
            <a:r>
              <a:rPr lang="en"/>
              <a:t>;</a:t>
            </a:r>
            <a:endParaRPr/>
          </a:p>
          <a:p>
            <a:pPr indent="0" lvl="0" marL="0" rtl="0" algn="l">
              <a:spcBef>
                <a:spcPts val="1600"/>
              </a:spcBef>
              <a:spcAft>
                <a:spcPts val="0"/>
              </a:spcAft>
              <a:buNone/>
            </a:pPr>
            <a:r>
              <a:rPr lang="en"/>
              <a:t>double </a:t>
            </a:r>
            <a:r>
              <a:rPr lang="en">
                <a:solidFill>
                  <a:srgbClr val="980000"/>
                </a:solidFill>
              </a:rPr>
              <a:t>d</a:t>
            </a:r>
            <a:r>
              <a:rPr lang="en"/>
              <a:t> = </a:t>
            </a:r>
            <a:r>
              <a:rPr lang="en">
                <a:solidFill>
                  <a:srgbClr val="0000FF"/>
                </a:solidFill>
              </a:rPr>
              <a:t>2.5</a:t>
            </a:r>
            <a:r>
              <a:rPr lang="en"/>
              <a:t>;</a:t>
            </a:r>
            <a:endParaRPr/>
          </a:p>
          <a:p>
            <a:pPr indent="0" lvl="0" marL="0" rtl="0" algn="l">
              <a:spcBef>
                <a:spcPts val="1600"/>
              </a:spcBef>
              <a:spcAft>
                <a:spcPts val="1600"/>
              </a:spcAft>
              <a:buNone/>
            </a:pPr>
            <a:r>
              <a:rPr lang="en"/>
              <a:t>boolean </a:t>
            </a:r>
            <a:r>
              <a:rPr lang="en">
                <a:solidFill>
                  <a:srgbClr val="980000"/>
                </a:solidFill>
              </a:rPr>
              <a:t>hasHat </a:t>
            </a:r>
            <a:r>
              <a:rPr lang="en"/>
              <a:t>= </a:t>
            </a:r>
            <a:r>
              <a:rPr lang="en">
                <a:solidFill>
                  <a:srgbClr val="0000FF"/>
                </a:solidFill>
              </a:rPr>
              <a:t>false</a:t>
            </a:r>
            <a:r>
              <a:rPr lang="en"/>
              <a:t>;</a:t>
            </a:r>
            <a:endParaRPr/>
          </a:p>
        </p:txBody>
      </p:sp>
      <p:pic>
        <p:nvPicPr>
          <p:cNvPr id="140" name="Google Shape;140;p24"/>
          <p:cNvPicPr preferRelativeResize="0"/>
          <p:nvPr/>
        </p:nvPicPr>
        <p:blipFill>
          <a:blip r:embed="rId3">
            <a:alphaModFix/>
          </a:blip>
          <a:stretch>
            <a:fillRect/>
          </a:stretch>
        </p:blipFill>
        <p:spPr>
          <a:xfrm>
            <a:off x="3887625" y="1159100"/>
            <a:ext cx="3734400" cy="3429075"/>
          </a:xfrm>
          <a:prstGeom prst="rect">
            <a:avLst/>
          </a:prstGeom>
          <a:noFill/>
          <a:ln>
            <a:noFill/>
          </a:ln>
        </p:spPr>
      </p:pic>
      <p:sp>
        <p:nvSpPr>
          <p:cNvPr id="141" name="Google Shape;141;p24"/>
          <p:cNvSpPr txBox="1"/>
          <p:nvPr/>
        </p:nvSpPr>
        <p:spPr>
          <a:xfrm>
            <a:off x="628175" y="904100"/>
            <a:ext cx="7908000" cy="3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value assigned to the variable is stored directly on the stack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5"/>
          <p:cNvPicPr preferRelativeResize="0"/>
          <p:nvPr/>
        </p:nvPicPr>
        <p:blipFill>
          <a:blip r:embed="rId3">
            <a:alphaModFix/>
          </a:blip>
          <a:stretch>
            <a:fillRect/>
          </a:stretch>
        </p:blipFill>
        <p:spPr>
          <a:xfrm>
            <a:off x="1586150" y="1880175"/>
            <a:ext cx="7013000" cy="3121850"/>
          </a:xfrm>
          <a:prstGeom prst="rect">
            <a:avLst/>
          </a:prstGeom>
          <a:noFill/>
          <a:ln>
            <a:noFill/>
          </a:ln>
        </p:spPr>
      </p:pic>
      <p:sp>
        <p:nvSpPr>
          <p:cNvPr id="147" name="Google Shape;147;p25"/>
          <p:cNvSpPr txBox="1"/>
          <p:nvPr>
            <p:ph type="title"/>
          </p:nvPr>
        </p:nvSpPr>
        <p:spPr>
          <a:xfrm>
            <a:off x="311700" y="107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 Types (objects) in Memory</a:t>
            </a:r>
            <a:endParaRPr/>
          </a:p>
        </p:txBody>
      </p:sp>
      <p:sp>
        <p:nvSpPr>
          <p:cNvPr id="148" name="Google Shape;148;p25"/>
          <p:cNvSpPr txBox="1"/>
          <p:nvPr>
            <p:ph idx="1" type="body"/>
          </p:nvPr>
        </p:nvSpPr>
        <p:spPr>
          <a:xfrm>
            <a:off x="148225" y="1246600"/>
            <a:ext cx="4184100" cy="111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String </a:t>
            </a:r>
            <a:r>
              <a:rPr lang="en">
                <a:solidFill>
                  <a:srgbClr val="980000"/>
                </a:solidFill>
              </a:rPr>
              <a:t>message</a:t>
            </a:r>
            <a:r>
              <a:rPr lang="en"/>
              <a:t> = </a:t>
            </a:r>
            <a:r>
              <a:rPr lang="en">
                <a:solidFill>
                  <a:srgbClr val="0000FF"/>
                </a:solidFill>
              </a:rPr>
              <a:t>“Hello”</a:t>
            </a:r>
            <a:r>
              <a:rPr lang="en"/>
              <a:t>;</a:t>
            </a:r>
            <a:br>
              <a:rPr lang="en"/>
            </a:br>
            <a:r>
              <a:rPr lang="en"/>
              <a:t>int[] </a:t>
            </a:r>
            <a:r>
              <a:rPr lang="en">
                <a:solidFill>
                  <a:srgbClr val="980000"/>
                </a:solidFill>
              </a:rPr>
              <a:t>scores </a:t>
            </a:r>
            <a:r>
              <a:rPr lang="en"/>
              <a:t>= </a:t>
            </a:r>
            <a:r>
              <a:rPr lang="en">
                <a:solidFill>
                  <a:srgbClr val="0000FF"/>
                </a:solidFill>
              </a:rPr>
              <a:t>new int[3]</a:t>
            </a:r>
            <a:r>
              <a:rPr lang="en"/>
              <a:t>;</a:t>
            </a:r>
            <a:br>
              <a:rPr lang="en"/>
            </a:br>
            <a:r>
              <a:rPr lang="en"/>
              <a:t>Scanner </a:t>
            </a:r>
            <a:r>
              <a:rPr lang="en">
                <a:solidFill>
                  <a:srgbClr val="980000"/>
                </a:solidFill>
              </a:rPr>
              <a:t>in </a:t>
            </a:r>
            <a:r>
              <a:rPr lang="en"/>
              <a:t>= new </a:t>
            </a:r>
            <a:r>
              <a:rPr lang="en">
                <a:solidFill>
                  <a:srgbClr val="0000FF"/>
                </a:solidFill>
              </a:rPr>
              <a:t>Scanner(System.in)</a:t>
            </a:r>
            <a:r>
              <a:rPr lang="en"/>
              <a:t>;</a:t>
            </a:r>
            <a:endParaRPr/>
          </a:p>
        </p:txBody>
      </p:sp>
      <p:sp>
        <p:nvSpPr>
          <p:cNvPr id="149" name="Google Shape;149;p25"/>
          <p:cNvSpPr txBox="1"/>
          <p:nvPr/>
        </p:nvSpPr>
        <p:spPr>
          <a:xfrm>
            <a:off x="529100" y="679925"/>
            <a:ext cx="7998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value of an object is not stored directly on the stack.  The variable points to a value on the stack that contains the memory address that points to the location of the Object in the </a:t>
            </a:r>
            <a:r>
              <a:rPr b="1" lang="en"/>
              <a:t>Heap</a:t>
            </a:r>
            <a:r>
              <a:rPr lang="en"/>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idx="1" type="body"/>
          </p:nvPr>
        </p:nvSpPr>
        <p:spPr>
          <a:xfrm>
            <a:off x="311700" y="414100"/>
            <a:ext cx="8520600" cy="171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Since variables for Reference Types point to a value on the stack that contains a memory address that points to an object on the heap, it is possible for multiple variables to hold the same memory address, and thus point to the same object on the heap.  This results in a change using either variable affecting the value for both.</a:t>
            </a:r>
            <a:endParaRPr/>
          </a:p>
        </p:txBody>
      </p:sp>
      <p:pic>
        <p:nvPicPr>
          <p:cNvPr id="155" name="Google Shape;155;p26"/>
          <p:cNvPicPr preferRelativeResize="0"/>
          <p:nvPr/>
        </p:nvPicPr>
        <p:blipFill>
          <a:blip r:embed="rId3">
            <a:alphaModFix/>
          </a:blip>
          <a:stretch>
            <a:fillRect/>
          </a:stretch>
        </p:blipFill>
        <p:spPr>
          <a:xfrm>
            <a:off x="82850" y="2077200"/>
            <a:ext cx="5491700" cy="2881225"/>
          </a:xfrm>
          <a:prstGeom prst="rect">
            <a:avLst/>
          </a:prstGeom>
          <a:noFill/>
          <a:ln>
            <a:noFill/>
          </a:ln>
        </p:spPr>
      </p:pic>
      <p:sp>
        <p:nvSpPr>
          <p:cNvPr id="156" name="Google Shape;156;p26"/>
          <p:cNvSpPr txBox="1"/>
          <p:nvPr/>
        </p:nvSpPr>
        <p:spPr>
          <a:xfrm>
            <a:off x="6086725" y="2484575"/>
            <a:ext cx="2876700" cy="22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int[] scores = new int[] {10, 12, 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 results = scores;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results[0] = 20;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results[0] == 20;</a:t>
            </a:r>
            <a:endParaRPr/>
          </a:p>
          <a:p>
            <a:pPr indent="0" lvl="0" marL="0" rtl="0" algn="l">
              <a:spcBef>
                <a:spcPts val="0"/>
              </a:spcBef>
              <a:spcAft>
                <a:spcPts val="0"/>
              </a:spcAft>
              <a:buNone/>
            </a:pPr>
            <a:r>
              <a:rPr lang="en"/>
              <a:t>scores[0] == 20;</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Pass by Reference or Value?</a:t>
            </a:r>
            <a:endParaRPr/>
          </a:p>
        </p:txBody>
      </p:sp>
      <p:sp>
        <p:nvSpPr>
          <p:cNvPr id="162" name="Google Shape;162;p27"/>
          <p:cNvSpPr txBox="1"/>
          <p:nvPr>
            <p:ph idx="1" type="body"/>
          </p:nvPr>
        </p:nvSpPr>
        <p:spPr>
          <a:xfrm>
            <a:off x="311700" y="1152475"/>
            <a:ext cx="8520600" cy="30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programming languages are partially defined by whether they pass variables to methods by Value, meaning they pass the value of the variable, or by Reference, meaning they pass the memory location of the value.  </a:t>
            </a:r>
            <a:endParaRPr/>
          </a:p>
          <a:p>
            <a:pPr indent="0" lvl="0" marL="0" rtl="0" algn="l">
              <a:spcBef>
                <a:spcPts val="1600"/>
              </a:spcBef>
              <a:spcAft>
                <a:spcPts val="0"/>
              </a:spcAft>
              <a:buNone/>
            </a:pPr>
            <a:r>
              <a:t/>
            </a:r>
            <a:endParaRPr/>
          </a:p>
          <a:p>
            <a:pPr indent="0" lvl="0" marL="0" rtl="0" algn="l">
              <a:spcBef>
                <a:spcPts val="1600"/>
              </a:spcBef>
              <a:spcAft>
                <a:spcPts val="0"/>
              </a:spcAft>
              <a:buNone/>
            </a:pPr>
            <a:r>
              <a:rPr b="1" lang="en"/>
              <a:t>Is Java </a:t>
            </a:r>
            <a:r>
              <a:rPr b="1" i="1" lang="en"/>
              <a:t>Pass by Value</a:t>
            </a:r>
            <a:r>
              <a:rPr b="1" lang="en"/>
              <a:t> or </a:t>
            </a:r>
            <a:r>
              <a:rPr b="1" i="1" lang="en"/>
              <a:t>Pass by Reference</a:t>
            </a:r>
            <a:r>
              <a:rPr b="1" lang="en"/>
              <a:t>?</a:t>
            </a:r>
            <a:endParaRPr b="1"/>
          </a:p>
          <a:p>
            <a:pPr indent="0" lvl="0" marL="0" rtl="0" algn="l">
              <a:spcBef>
                <a:spcPts val="1600"/>
              </a:spcBef>
              <a:spcAft>
                <a:spcPts val="1600"/>
              </a:spcAft>
              <a:buNone/>
            </a:pPr>
            <a:r>
              <a:rPr lang="en"/>
              <a:t>Java is always </a:t>
            </a:r>
            <a:r>
              <a:rPr i="1" lang="en"/>
              <a:t>Pass by Value</a:t>
            </a:r>
            <a:r>
              <a:rPr lang="en"/>
              <a:t>.  Java passes the value on the Stack when passing a variable to a method.  </a:t>
            </a:r>
            <a:endParaRPr/>
          </a:p>
        </p:txBody>
      </p:sp>
      <p:sp>
        <p:nvSpPr>
          <p:cNvPr id="163" name="Google Shape;163;p27"/>
          <p:cNvSpPr txBox="1"/>
          <p:nvPr/>
        </p:nvSpPr>
        <p:spPr>
          <a:xfrm>
            <a:off x="343875" y="4380700"/>
            <a:ext cx="85206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0000"/>
                </a:solidFill>
              </a:rPr>
              <a:t>Common Interview Question</a:t>
            </a:r>
            <a:endParaRPr b="1" sz="200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8"/>
          <p:cNvPicPr preferRelativeResize="0"/>
          <p:nvPr/>
        </p:nvPicPr>
        <p:blipFill>
          <a:blip r:embed="rId3">
            <a:alphaModFix/>
          </a:blip>
          <a:stretch>
            <a:fillRect/>
          </a:stretch>
        </p:blipFill>
        <p:spPr>
          <a:xfrm>
            <a:off x="3733851" y="1720214"/>
            <a:ext cx="4664850" cy="1528025"/>
          </a:xfrm>
          <a:prstGeom prst="rect">
            <a:avLst/>
          </a:prstGeom>
          <a:noFill/>
          <a:ln>
            <a:noFill/>
          </a:ln>
        </p:spPr>
      </p:pic>
      <p:sp>
        <p:nvSpPr>
          <p:cNvPr id="169" name="Google Shape;169;p28"/>
          <p:cNvSpPr txBox="1"/>
          <p:nvPr>
            <p:ph type="title"/>
          </p:nvPr>
        </p:nvSpPr>
        <p:spPr>
          <a:xfrm>
            <a:off x="311700" y="215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Immutability</a:t>
            </a:r>
            <a:endParaRPr/>
          </a:p>
        </p:txBody>
      </p:sp>
      <p:sp>
        <p:nvSpPr>
          <p:cNvPr id="170" name="Google Shape;170;p28"/>
          <p:cNvSpPr txBox="1"/>
          <p:nvPr>
            <p:ph idx="1" type="body"/>
          </p:nvPr>
        </p:nvSpPr>
        <p:spPr>
          <a:xfrm>
            <a:off x="311700" y="787900"/>
            <a:ext cx="8520600" cy="12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An object whose state cannot be changed after it is created. </a:t>
            </a:r>
            <a:endParaRPr b="1" sz="1700"/>
          </a:p>
          <a:p>
            <a:pPr indent="0" lvl="0" marL="0" rtl="0" algn="l">
              <a:spcBef>
                <a:spcPts val="1600"/>
              </a:spcBef>
              <a:spcAft>
                <a:spcPts val="1600"/>
              </a:spcAft>
              <a:buNone/>
            </a:pPr>
            <a:r>
              <a:rPr i="1" lang="en" sz="1500"/>
              <a:t>String is immutable</a:t>
            </a:r>
            <a:r>
              <a:rPr lang="en" sz="1500"/>
              <a:t>, meaning after a string is created the value cannot be changed, but instead a new String must be created with the new value.</a:t>
            </a:r>
            <a:endParaRPr sz="1500"/>
          </a:p>
        </p:txBody>
      </p:sp>
      <p:sp>
        <p:nvSpPr>
          <p:cNvPr id="171" name="Google Shape;171;p28"/>
          <p:cNvSpPr txBox="1"/>
          <p:nvPr/>
        </p:nvSpPr>
        <p:spPr>
          <a:xfrm>
            <a:off x="492875" y="2189675"/>
            <a:ext cx="3589500" cy="24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String greeting = “Hello ,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greeting = greeting + “Rachelle”;</a:t>
            </a:r>
            <a:endParaRPr/>
          </a:p>
        </p:txBody>
      </p:sp>
      <p:pic>
        <p:nvPicPr>
          <p:cNvPr id="172" name="Google Shape;172;p28"/>
          <p:cNvPicPr preferRelativeResize="0"/>
          <p:nvPr/>
        </p:nvPicPr>
        <p:blipFill>
          <a:blip r:embed="rId4">
            <a:alphaModFix/>
          </a:blip>
          <a:stretch>
            <a:fillRect/>
          </a:stretch>
        </p:blipFill>
        <p:spPr>
          <a:xfrm>
            <a:off x="3733850" y="3193546"/>
            <a:ext cx="4096999" cy="1793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9"/>
          <p:cNvPicPr preferRelativeResize="0"/>
          <p:nvPr/>
        </p:nvPicPr>
        <p:blipFill>
          <a:blip r:embed="rId3">
            <a:alphaModFix/>
          </a:blip>
          <a:stretch>
            <a:fillRect/>
          </a:stretch>
        </p:blipFill>
        <p:spPr>
          <a:xfrm>
            <a:off x="4027675" y="43775"/>
            <a:ext cx="4979325" cy="1282550"/>
          </a:xfrm>
          <a:prstGeom prst="rect">
            <a:avLst/>
          </a:prstGeom>
          <a:noFill/>
          <a:ln>
            <a:noFill/>
          </a:ln>
        </p:spPr>
      </p:pic>
      <p:pic>
        <p:nvPicPr>
          <p:cNvPr id="178" name="Google Shape;178;p29"/>
          <p:cNvPicPr preferRelativeResize="0"/>
          <p:nvPr/>
        </p:nvPicPr>
        <p:blipFill>
          <a:blip r:embed="rId4">
            <a:alphaModFix/>
          </a:blip>
          <a:stretch>
            <a:fillRect/>
          </a:stretch>
        </p:blipFill>
        <p:spPr>
          <a:xfrm>
            <a:off x="4449925" y="1391912"/>
            <a:ext cx="4643149" cy="1790750"/>
          </a:xfrm>
          <a:prstGeom prst="rect">
            <a:avLst/>
          </a:prstGeom>
          <a:noFill/>
          <a:ln>
            <a:noFill/>
          </a:ln>
        </p:spPr>
      </p:pic>
      <p:pic>
        <p:nvPicPr>
          <p:cNvPr id="179" name="Google Shape;179;p29"/>
          <p:cNvPicPr preferRelativeResize="0"/>
          <p:nvPr/>
        </p:nvPicPr>
        <p:blipFill>
          <a:blip r:embed="rId5">
            <a:alphaModFix/>
          </a:blip>
          <a:stretch>
            <a:fillRect/>
          </a:stretch>
        </p:blipFill>
        <p:spPr>
          <a:xfrm>
            <a:off x="4481300" y="3182640"/>
            <a:ext cx="4580400" cy="1740185"/>
          </a:xfrm>
          <a:prstGeom prst="rect">
            <a:avLst/>
          </a:prstGeom>
          <a:noFill/>
          <a:ln>
            <a:noFill/>
          </a:ln>
        </p:spPr>
      </p:pic>
      <p:sp>
        <p:nvSpPr>
          <p:cNvPr id="180" name="Google Shape;180;p29"/>
          <p:cNvSpPr txBox="1"/>
          <p:nvPr>
            <p:ph idx="1" type="body"/>
          </p:nvPr>
        </p:nvSpPr>
        <p:spPr>
          <a:xfrm>
            <a:off x="202275" y="419250"/>
            <a:ext cx="4580400" cy="44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String </a:t>
            </a:r>
            <a:r>
              <a:rPr lang="en" sz="1300">
                <a:solidFill>
                  <a:srgbClr val="980000"/>
                </a:solidFill>
              </a:rPr>
              <a:t>bootcampName </a:t>
            </a:r>
            <a:r>
              <a:rPr lang="en" sz="1300"/>
              <a:t>= </a:t>
            </a:r>
            <a:r>
              <a:rPr lang="en" sz="1300">
                <a:solidFill>
                  <a:srgbClr val="0000FF"/>
                </a:solidFill>
              </a:rPr>
              <a:t>“Tech Elevator”</a:t>
            </a:r>
            <a:r>
              <a:rPr lang="en" sz="1300"/>
              <a:t>;</a:t>
            </a:r>
            <a:endParaRPr sz="1300"/>
          </a:p>
          <a:p>
            <a:pPr indent="0" lvl="0" marL="0" rtl="0" algn="l">
              <a:spcBef>
                <a:spcPts val="1600"/>
              </a:spcBef>
              <a:spcAft>
                <a:spcPts val="0"/>
              </a:spcAft>
              <a:buNone/>
            </a:pPr>
            <a:r>
              <a:t/>
            </a:r>
            <a:endParaRPr sz="1300"/>
          </a:p>
          <a:p>
            <a:pPr indent="0" lvl="0" marL="0" rtl="0" algn="l">
              <a:spcBef>
                <a:spcPts val="1600"/>
              </a:spcBef>
              <a:spcAft>
                <a:spcPts val="0"/>
              </a:spcAft>
              <a:buNone/>
            </a:pPr>
            <a:br>
              <a:rPr lang="en" sz="1300"/>
            </a:br>
            <a:r>
              <a:rPr lang="en" sz="1300">
                <a:solidFill>
                  <a:srgbClr val="980000"/>
                </a:solidFill>
              </a:rPr>
              <a:t>bootcampName</a:t>
            </a:r>
            <a:r>
              <a:rPr lang="en" sz="1300"/>
              <a:t>.</a:t>
            </a:r>
            <a:r>
              <a:rPr lang="en" sz="1300">
                <a:solidFill>
                  <a:srgbClr val="9900FF"/>
                </a:solidFill>
              </a:rPr>
              <a:t>toUpperCase()</a:t>
            </a:r>
            <a:r>
              <a:rPr lang="en" sz="1300"/>
              <a:t>;  ← does not change the</a:t>
            </a:r>
            <a:br>
              <a:rPr lang="en" sz="1300"/>
            </a:br>
            <a:r>
              <a:rPr lang="en" sz="1300"/>
              <a:t>original String, instead creates a new one, but the value is in an unreferenced object, so is lost. </a:t>
            </a:r>
            <a:endParaRPr sz="1300"/>
          </a:p>
          <a:p>
            <a:pPr indent="0" lvl="0" marL="0" rtl="0" algn="l">
              <a:spcBef>
                <a:spcPts val="1600"/>
              </a:spcBef>
              <a:spcAft>
                <a:spcPts val="1600"/>
              </a:spcAft>
              <a:buNone/>
            </a:pPr>
            <a:br>
              <a:rPr lang="en" sz="1300"/>
            </a:br>
            <a:r>
              <a:rPr lang="en" sz="1300"/>
              <a:t>When the value of a String, is changed by concatenation,or a String method, the resulting new String must be assigned to a variable, either the original variable or a new one so the location of the new object that contains the changed value is not lost.  </a:t>
            </a:r>
            <a:br>
              <a:rPr lang="en" sz="1300"/>
            </a:br>
            <a:br>
              <a:rPr lang="en" sz="1300"/>
            </a:br>
            <a:r>
              <a:rPr lang="en" sz="1300">
                <a:solidFill>
                  <a:srgbClr val="980000"/>
                </a:solidFill>
              </a:rPr>
              <a:t>String upperCaseName = </a:t>
            </a:r>
            <a:r>
              <a:rPr lang="en" sz="1300">
                <a:solidFill>
                  <a:srgbClr val="980000"/>
                </a:solidFill>
              </a:rPr>
              <a:t>bootcampName</a:t>
            </a:r>
            <a:r>
              <a:rPr lang="en" sz="1300"/>
              <a:t>.</a:t>
            </a:r>
            <a:r>
              <a:rPr lang="en" sz="1300">
                <a:solidFill>
                  <a:srgbClr val="9900FF"/>
                </a:solidFill>
              </a:rPr>
              <a:t>toUpperCase()</a:t>
            </a:r>
            <a:r>
              <a:rPr lang="en" sz="1300"/>
              <a:t>;</a:t>
            </a:r>
            <a:endParaRPr sz="1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311700" y="412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Initializing and Object</a:t>
            </a:r>
            <a:endParaRPr/>
          </a:p>
        </p:txBody>
      </p:sp>
      <p:sp>
        <p:nvSpPr>
          <p:cNvPr id="186" name="Google Shape;186;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Objects must be instantiated (created using the new keyword) and initialized (starting state, or values, set).  </a:t>
            </a:r>
            <a:endParaRPr/>
          </a:p>
          <a:p>
            <a:pPr indent="0" lvl="0" marL="0" rtl="0" algn="l">
              <a:spcBef>
                <a:spcPts val="1600"/>
              </a:spcBef>
              <a:spcAft>
                <a:spcPts val="0"/>
              </a:spcAft>
              <a:buNone/>
            </a:pPr>
            <a:r>
              <a:rPr lang="en"/>
              <a:t>String is the only object that can be both instantiated and initialized using a literal.</a:t>
            </a:r>
            <a:endParaRPr/>
          </a:p>
          <a:p>
            <a:pPr indent="0" lvl="0" marL="0" rtl="0" algn="l">
              <a:spcBef>
                <a:spcPts val="1600"/>
              </a:spcBef>
              <a:spcAft>
                <a:spcPts val="1600"/>
              </a:spcAft>
              <a:buNone/>
            </a:pPr>
            <a:r>
              <a:rPr lang="en"/>
              <a:t>	String name = “Steve”;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311700" y="204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null</a:t>
            </a:r>
            <a:endParaRPr/>
          </a:p>
        </p:txBody>
      </p:sp>
      <p:sp>
        <p:nvSpPr>
          <p:cNvPr id="192" name="Google Shape;192;p31"/>
          <p:cNvSpPr txBox="1"/>
          <p:nvPr>
            <p:ph idx="1" type="body"/>
          </p:nvPr>
        </p:nvSpPr>
        <p:spPr>
          <a:xfrm>
            <a:off x="224150" y="812250"/>
            <a:ext cx="8520600" cy="17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variables for Reference Types are created they default to </a:t>
            </a:r>
            <a:r>
              <a:rPr b="1" i="1" lang="en"/>
              <a:t>null</a:t>
            </a:r>
            <a:r>
              <a:rPr i="1" lang="en"/>
              <a:t>, </a:t>
            </a:r>
            <a:r>
              <a:rPr lang="en"/>
              <a:t>until they are assigned a reference to an instantiated object.  </a:t>
            </a:r>
            <a:endParaRPr/>
          </a:p>
          <a:p>
            <a:pPr indent="0" lvl="0" marL="0" rtl="0" algn="l">
              <a:spcBef>
                <a:spcPts val="1600"/>
              </a:spcBef>
              <a:spcAft>
                <a:spcPts val="1600"/>
              </a:spcAft>
              <a:buNone/>
            </a:pPr>
            <a:r>
              <a:rPr b="1" i="1" lang="en"/>
              <a:t>null </a:t>
            </a:r>
            <a:r>
              <a:rPr lang="en"/>
              <a:t>is not the same thing as </a:t>
            </a:r>
            <a:r>
              <a:rPr b="1" i="1" lang="en"/>
              <a:t>empty</a:t>
            </a:r>
            <a:r>
              <a:rPr lang="en"/>
              <a:t>.  </a:t>
            </a:r>
            <a:r>
              <a:rPr b="1" i="1" lang="en"/>
              <a:t>null </a:t>
            </a:r>
            <a:r>
              <a:rPr lang="en"/>
              <a:t>refers to no value on the Stack.  </a:t>
            </a:r>
            <a:r>
              <a:rPr b="1" i="1" lang="en"/>
              <a:t>empty </a:t>
            </a:r>
            <a:r>
              <a:rPr lang="en"/>
              <a:t>refers to the value of an existing object on the Heap. </a:t>
            </a:r>
            <a:endParaRPr/>
          </a:p>
        </p:txBody>
      </p:sp>
      <p:pic>
        <p:nvPicPr>
          <p:cNvPr id="193" name="Google Shape;193;p31"/>
          <p:cNvPicPr preferRelativeResize="0"/>
          <p:nvPr/>
        </p:nvPicPr>
        <p:blipFill>
          <a:blip r:embed="rId3">
            <a:alphaModFix/>
          </a:blip>
          <a:stretch>
            <a:fillRect/>
          </a:stretch>
        </p:blipFill>
        <p:spPr>
          <a:xfrm>
            <a:off x="546375" y="2505275"/>
            <a:ext cx="8124550" cy="2475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GIT Repositories</a:t>
            </a:r>
            <a:endParaRPr/>
          </a:p>
          <a:p>
            <a:pPr indent="-342900" lvl="0" marL="457200" rtl="0" algn="l">
              <a:spcBef>
                <a:spcPts val="0"/>
              </a:spcBef>
              <a:spcAft>
                <a:spcPts val="0"/>
              </a:spcAft>
              <a:buSzPts val="1800"/>
              <a:buChar char="●"/>
            </a:pPr>
            <a:r>
              <a:rPr lang="en"/>
              <a:t>Objects and Classes</a:t>
            </a:r>
            <a:endParaRPr/>
          </a:p>
          <a:p>
            <a:pPr indent="-342900" lvl="0" marL="457200" rtl="0" algn="l">
              <a:spcBef>
                <a:spcPts val="0"/>
              </a:spcBef>
              <a:spcAft>
                <a:spcPts val="0"/>
              </a:spcAft>
              <a:buSzPts val="1800"/>
              <a:buChar char="●"/>
            </a:pPr>
            <a:r>
              <a:rPr lang="en"/>
              <a:t>Reference and Value Types</a:t>
            </a:r>
            <a:endParaRPr/>
          </a:p>
          <a:p>
            <a:pPr indent="-342900" lvl="0" marL="457200" rtl="0" algn="l">
              <a:spcBef>
                <a:spcPts val="0"/>
              </a:spcBef>
              <a:spcAft>
                <a:spcPts val="0"/>
              </a:spcAft>
              <a:buSzPts val="1800"/>
              <a:buChar char="●"/>
            </a:pPr>
            <a:r>
              <a:rPr lang="en"/>
              <a:t>Immutability</a:t>
            </a:r>
            <a:endParaRPr/>
          </a:p>
          <a:p>
            <a:pPr indent="-342900" lvl="0" marL="457200" rtl="0" algn="l">
              <a:spcBef>
                <a:spcPts val="0"/>
              </a:spcBef>
              <a:spcAft>
                <a:spcPts val="0"/>
              </a:spcAft>
              <a:buSzPts val="1800"/>
              <a:buChar char="●"/>
            </a:pPr>
            <a:r>
              <a:rPr lang="en"/>
              <a:t>String and Object Equality</a:t>
            </a:r>
            <a:endParaRPr/>
          </a:p>
          <a:p>
            <a:pPr indent="-342900" lvl="0" marL="457200" rtl="0" algn="l">
              <a:spcBef>
                <a:spcPts val="0"/>
              </a:spcBef>
              <a:spcAft>
                <a:spcPts val="0"/>
              </a:spcAft>
              <a:buSzPts val="1800"/>
              <a:buChar char="●"/>
            </a:pPr>
            <a:r>
              <a:rPr lang="en"/>
              <a:t>String Methods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311700" y="40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Objects </a:t>
            </a:r>
            <a:r>
              <a:rPr lang="en"/>
              <a:t>revisited</a:t>
            </a:r>
            <a:endParaRPr/>
          </a:p>
        </p:txBody>
      </p:sp>
      <p:pic>
        <p:nvPicPr>
          <p:cNvPr id="199" name="Google Shape;199;p32"/>
          <p:cNvPicPr preferRelativeResize="0"/>
          <p:nvPr/>
        </p:nvPicPr>
        <p:blipFill>
          <a:blip r:embed="rId3">
            <a:alphaModFix/>
          </a:blip>
          <a:stretch>
            <a:fillRect/>
          </a:stretch>
        </p:blipFill>
        <p:spPr>
          <a:xfrm>
            <a:off x="1720150" y="1622275"/>
            <a:ext cx="5579650" cy="3521226"/>
          </a:xfrm>
          <a:prstGeom prst="rect">
            <a:avLst/>
          </a:prstGeom>
          <a:noFill/>
          <a:ln>
            <a:noFill/>
          </a:ln>
        </p:spPr>
      </p:pic>
      <p:sp>
        <p:nvSpPr>
          <p:cNvPr id="200" name="Google Shape;200;p32"/>
          <p:cNvSpPr txBox="1"/>
          <p:nvPr>
            <p:ph idx="1" type="body"/>
          </p:nvPr>
        </p:nvSpPr>
        <p:spPr>
          <a:xfrm>
            <a:off x="311700" y="612825"/>
            <a:ext cx="8235600" cy="11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400">
                <a:solidFill>
                  <a:srgbClr val="980000"/>
                </a:solidFill>
              </a:rPr>
              <a:t>Declare </a:t>
            </a:r>
            <a:r>
              <a:rPr lang="en" sz="1400">
                <a:solidFill>
                  <a:srgbClr val="000000"/>
                </a:solidFill>
              </a:rPr>
              <a:t>a variable, </a:t>
            </a:r>
            <a:r>
              <a:rPr lang="en" sz="1400">
                <a:solidFill>
                  <a:srgbClr val="FF9900"/>
                </a:solidFill>
              </a:rPr>
              <a:t>instantiate </a:t>
            </a:r>
            <a:r>
              <a:rPr lang="en" sz="1400">
                <a:solidFill>
                  <a:srgbClr val="000000"/>
                </a:solidFill>
              </a:rPr>
              <a:t>a new </a:t>
            </a:r>
            <a:r>
              <a:rPr lang="en" sz="1400">
                <a:solidFill>
                  <a:srgbClr val="000000"/>
                </a:solidFill>
              </a:rPr>
              <a:t>Object using the </a:t>
            </a:r>
            <a:r>
              <a:rPr i="1" lang="en" sz="1400">
                <a:solidFill>
                  <a:srgbClr val="FF9900"/>
                </a:solidFill>
              </a:rPr>
              <a:t>new </a:t>
            </a:r>
            <a:r>
              <a:rPr lang="en" sz="1400">
                <a:solidFill>
                  <a:srgbClr val="000000"/>
                </a:solidFill>
              </a:rPr>
              <a:t>keyword, </a:t>
            </a:r>
            <a:r>
              <a:rPr lang="en" sz="1400">
                <a:solidFill>
                  <a:srgbClr val="0000FF"/>
                </a:solidFill>
              </a:rPr>
              <a:t>initialize </a:t>
            </a:r>
            <a:r>
              <a:rPr lang="en" sz="1400">
                <a:solidFill>
                  <a:srgbClr val="000000"/>
                </a:solidFill>
              </a:rPr>
              <a:t>the object with its starting state, and </a:t>
            </a:r>
            <a:r>
              <a:rPr lang="en" sz="1400">
                <a:solidFill>
                  <a:srgbClr val="9900FF"/>
                </a:solidFill>
              </a:rPr>
              <a:t>assign </a:t>
            </a:r>
            <a:r>
              <a:rPr lang="en" sz="1400">
                <a:solidFill>
                  <a:srgbClr val="000000"/>
                </a:solidFill>
              </a:rPr>
              <a:t>it to the variable</a:t>
            </a:r>
            <a:endParaRPr sz="1400">
              <a:solidFill>
                <a:srgbClr val="000000"/>
              </a:solidFill>
            </a:endParaRPr>
          </a:p>
          <a:p>
            <a:pPr indent="0" lvl="0" marL="914400" rtl="0" algn="l">
              <a:spcBef>
                <a:spcPts val="1600"/>
              </a:spcBef>
              <a:spcAft>
                <a:spcPts val="1600"/>
              </a:spcAft>
              <a:buNone/>
            </a:pPr>
            <a:r>
              <a:rPr b="1" lang="en" sz="1700"/>
              <a:t>	</a:t>
            </a:r>
            <a:r>
              <a:rPr b="1" lang="en" sz="1700">
                <a:solidFill>
                  <a:srgbClr val="980000"/>
                </a:solidFill>
              </a:rPr>
              <a:t>Scanner in</a:t>
            </a:r>
            <a:r>
              <a:rPr b="1" lang="en" sz="1700"/>
              <a:t> </a:t>
            </a:r>
            <a:r>
              <a:rPr b="1" lang="en" sz="1700">
                <a:solidFill>
                  <a:srgbClr val="9900FF"/>
                </a:solidFill>
              </a:rPr>
              <a:t>=</a:t>
            </a:r>
            <a:r>
              <a:rPr b="1" lang="en" sz="1700"/>
              <a:t> </a:t>
            </a:r>
            <a:r>
              <a:rPr b="1" lang="en" sz="1700">
                <a:solidFill>
                  <a:srgbClr val="FF9900"/>
                </a:solidFill>
              </a:rPr>
              <a:t>new Scanner </a:t>
            </a:r>
            <a:r>
              <a:rPr b="1" lang="en" sz="1700">
                <a:solidFill>
                  <a:srgbClr val="0000FF"/>
                </a:solidFill>
              </a:rPr>
              <a:t>( System.in )</a:t>
            </a:r>
            <a:r>
              <a:rPr b="1" lang="en" sz="1700">
                <a:solidFill>
                  <a:schemeClr val="dk1"/>
                </a:solidFill>
              </a:rPr>
              <a:t>;</a:t>
            </a:r>
            <a:endParaRPr b="1" sz="17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311700" y="252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nullPointerException</a:t>
            </a:r>
            <a:endParaRPr/>
          </a:p>
        </p:txBody>
      </p:sp>
      <p:sp>
        <p:nvSpPr>
          <p:cNvPr id="206" name="Google Shape;206;p33"/>
          <p:cNvSpPr txBox="1"/>
          <p:nvPr>
            <p:ph idx="1" type="body"/>
          </p:nvPr>
        </p:nvSpPr>
        <p:spPr>
          <a:xfrm>
            <a:off x="311700" y="911725"/>
            <a:ext cx="8520600" cy="894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 nullPointerException occurs when trying to use a method on an object when the variable does not contain a reference and is null.</a:t>
            </a:r>
            <a:endParaRPr/>
          </a:p>
        </p:txBody>
      </p:sp>
      <p:pic>
        <p:nvPicPr>
          <p:cNvPr id="207" name="Google Shape;207;p33"/>
          <p:cNvPicPr preferRelativeResize="0"/>
          <p:nvPr/>
        </p:nvPicPr>
        <p:blipFill>
          <a:blip r:embed="rId3">
            <a:alphaModFix/>
          </a:blip>
          <a:stretch>
            <a:fillRect/>
          </a:stretch>
        </p:blipFill>
        <p:spPr>
          <a:xfrm>
            <a:off x="743775" y="1849550"/>
            <a:ext cx="2914650" cy="1876425"/>
          </a:xfrm>
          <a:prstGeom prst="rect">
            <a:avLst/>
          </a:prstGeom>
          <a:noFill/>
          <a:ln>
            <a:noFill/>
          </a:ln>
        </p:spPr>
      </p:pic>
      <p:sp>
        <p:nvSpPr>
          <p:cNvPr id="208" name="Google Shape;208;p33"/>
          <p:cNvSpPr txBox="1"/>
          <p:nvPr/>
        </p:nvSpPr>
        <p:spPr>
          <a:xfrm>
            <a:off x="4257900" y="1806625"/>
            <a:ext cx="4574400" cy="22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String name;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name.toUpperCase(); </a:t>
            </a:r>
            <a:r>
              <a:rPr lang="en"/>
              <a:t> </a:t>
            </a:r>
            <a:r>
              <a:rPr b="1" lang="en">
                <a:solidFill>
                  <a:srgbClr val="FF0000"/>
                </a:solidFill>
              </a:rPr>
              <a:t>← nullPointerException</a:t>
            </a:r>
            <a:endParaRPr b="1">
              <a:solidFill>
                <a:srgbClr val="FF0000"/>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300">
                <a:latin typeface="Courier New"/>
                <a:ea typeface="Courier New"/>
                <a:cs typeface="Courier New"/>
                <a:sym typeface="Courier New"/>
              </a:rPr>
              <a:t>int[] numbers;</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numbers.length;</a:t>
            </a:r>
            <a:r>
              <a:rPr lang="en"/>
              <a:t>  </a:t>
            </a:r>
            <a:r>
              <a:rPr b="1" lang="en">
                <a:solidFill>
                  <a:srgbClr val="FF0000"/>
                </a:solidFill>
              </a:rPr>
              <a:t>← nullPointerException</a:t>
            </a:r>
            <a:endParaRPr b="1">
              <a:solidFill>
                <a:srgbClr val="FF0000"/>
              </a:solidFill>
            </a:endParaRPr>
          </a:p>
        </p:txBody>
      </p:sp>
      <p:sp>
        <p:nvSpPr>
          <p:cNvPr id="209" name="Google Shape;209;p33"/>
          <p:cNvSpPr txBox="1"/>
          <p:nvPr/>
        </p:nvSpPr>
        <p:spPr>
          <a:xfrm>
            <a:off x="438150" y="4258025"/>
            <a:ext cx="8185800" cy="7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There is no other cause of this exception.</a:t>
            </a:r>
            <a:r>
              <a:rPr b="1" lang="en"/>
              <a:t> </a:t>
            </a:r>
            <a:r>
              <a:rPr lang="en"/>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4"/>
          <p:cNvSpPr txBox="1"/>
          <p:nvPr>
            <p:ph type="title"/>
          </p:nvPr>
        </p:nvSpPr>
        <p:spPr>
          <a:xfrm>
            <a:off x="311700" y="215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 Equality</a:t>
            </a:r>
            <a:endParaRPr/>
          </a:p>
        </p:txBody>
      </p:sp>
      <p:sp>
        <p:nvSpPr>
          <p:cNvPr id="215" name="Google Shape;215;p34"/>
          <p:cNvSpPr txBox="1"/>
          <p:nvPr>
            <p:ph idx="1" type="body"/>
          </p:nvPr>
        </p:nvSpPr>
        <p:spPr>
          <a:xfrm>
            <a:off x="311700" y="846075"/>
            <a:ext cx="8520600" cy="276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urier New"/>
                <a:ea typeface="Courier New"/>
                <a:cs typeface="Courier New"/>
                <a:sym typeface="Courier New"/>
              </a:rPr>
              <a:t>String hello = new String( “Hello” );</a:t>
            </a:r>
            <a:br>
              <a:rPr lang="en" sz="1600">
                <a:latin typeface="Courier New"/>
                <a:ea typeface="Courier New"/>
                <a:cs typeface="Courier New"/>
                <a:sym typeface="Courier New"/>
              </a:rPr>
            </a:br>
            <a:r>
              <a:rPr lang="en" sz="1600">
                <a:latin typeface="Courier New"/>
                <a:ea typeface="Courier New"/>
                <a:cs typeface="Courier New"/>
                <a:sym typeface="Courier New"/>
              </a:rPr>
              <a:t>String hello2 = new String( “Hello” );</a:t>
            </a:r>
            <a:endParaRPr sz="1600">
              <a:latin typeface="Courier New"/>
              <a:ea typeface="Courier New"/>
              <a:cs typeface="Courier New"/>
              <a:sym typeface="Courier New"/>
            </a:endParaRPr>
          </a:p>
          <a:p>
            <a:pPr indent="0" lvl="0" marL="0" rtl="0" algn="l">
              <a:spcBef>
                <a:spcPts val="1600"/>
              </a:spcBef>
              <a:spcAft>
                <a:spcPts val="0"/>
              </a:spcAft>
              <a:buNone/>
            </a:pPr>
            <a:r>
              <a:rPr lang="en" sz="1600">
                <a:latin typeface="Courier New"/>
                <a:ea typeface="Courier New"/>
                <a:cs typeface="Courier New"/>
                <a:sym typeface="Courier New"/>
              </a:rPr>
              <a:t>hello == hello2</a:t>
            </a:r>
            <a:r>
              <a:rPr lang="en"/>
              <a:t> is </a:t>
            </a:r>
            <a:r>
              <a:rPr lang="en">
                <a:solidFill>
                  <a:srgbClr val="FF0000"/>
                </a:solidFill>
              </a:rPr>
              <a:t>FALSE</a:t>
            </a:r>
            <a:endParaRPr>
              <a:solidFill>
                <a:srgbClr val="FF0000"/>
              </a:solidFill>
            </a:endParaRPr>
          </a:p>
          <a:p>
            <a:pPr indent="0" lvl="0" marL="0" rtl="0" algn="l">
              <a:spcBef>
                <a:spcPts val="1600"/>
              </a:spcBef>
              <a:spcAft>
                <a:spcPts val="0"/>
              </a:spcAft>
              <a:buNone/>
            </a:pPr>
            <a:r>
              <a:rPr lang="en"/>
              <a:t>The value of </a:t>
            </a:r>
            <a:r>
              <a:rPr lang="en"/>
              <a:t>Reference Types (objects) cannot use == to compare the value of objects, instead they use the .equals() method;</a:t>
            </a:r>
            <a:endParaRPr/>
          </a:p>
          <a:p>
            <a:pPr indent="0" lvl="0" marL="0" rtl="0" algn="l">
              <a:spcBef>
                <a:spcPts val="1600"/>
              </a:spcBef>
              <a:spcAft>
                <a:spcPts val="0"/>
              </a:spcAft>
              <a:buNone/>
            </a:pPr>
            <a:r>
              <a:rPr lang="en" sz="1600">
                <a:latin typeface="Courier New"/>
                <a:ea typeface="Courier New"/>
                <a:cs typeface="Courier New"/>
                <a:sym typeface="Courier New"/>
              </a:rPr>
              <a:t>hello.equals(hello2)</a:t>
            </a:r>
            <a:r>
              <a:rPr lang="en"/>
              <a:t> is </a:t>
            </a:r>
            <a:r>
              <a:rPr lang="en">
                <a:solidFill>
                  <a:srgbClr val="274E13"/>
                </a:solidFill>
              </a:rPr>
              <a:t>TRUE</a:t>
            </a:r>
            <a:endParaRPr>
              <a:solidFill>
                <a:srgbClr val="274E13"/>
              </a:solidFill>
            </a:endParaRPr>
          </a:p>
          <a:p>
            <a:pPr indent="0" lvl="0" marL="0" rtl="0" algn="l">
              <a:spcBef>
                <a:spcPts val="1600"/>
              </a:spcBef>
              <a:spcAft>
                <a:spcPts val="1600"/>
              </a:spcAft>
              <a:buClr>
                <a:schemeClr val="dk1"/>
              </a:buClr>
              <a:buSzPts val="1100"/>
              <a:buFont typeface="Arial"/>
              <a:buNone/>
            </a:pPr>
            <a:r>
              <a:t/>
            </a:r>
            <a:endParaRPr>
              <a:solidFill>
                <a:srgbClr val="274E13"/>
              </a:solidFill>
            </a:endParaRPr>
          </a:p>
        </p:txBody>
      </p:sp>
      <p:sp>
        <p:nvSpPr>
          <p:cNvPr id="216" name="Google Shape;216;p34"/>
          <p:cNvSpPr txBox="1"/>
          <p:nvPr/>
        </p:nvSpPr>
        <p:spPr>
          <a:xfrm>
            <a:off x="3491425" y="3670550"/>
            <a:ext cx="4388400" cy="10833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500">
                <a:highlight>
                  <a:srgbClr val="FFF2CC"/>
                </a:highlight>
              </a:rPr>
              <a:t>There are 2 Types of Equality for Objects  in Java</a:t>
            </a:r>
            <a:endParaRPr sz="1500">
              <a:highlight>
                <a:srgbClr val="FFF2CC"/>
              </a:highlight>
            </a:endParaRPr>
          </a:p>
          <a:p>
            <a:pPr indent="0" lvl="0" marL="0" rtl="0" algn="l">
              <a:spcBef>
                <a:spcPts val="0"/>
              </a:spcBef>
              <a:spcAft>
                <a:spcPts val="0"/>
              </a:spcAft>
              <a:buNone/>
            </a:pPr>
            <a:r>
              <a:t/>
            </a:r>
            <a:endParaRPr sz="1500">
              <a:highlight>
                <a:srgbClr val="FFF2CC"/>
              </a:highlight>
            </a:endParaRPr>
          </a:p>
          <a:p>
            <a:pPr indent="-323850" lvl="0" marL="457200" rtl="0" algn="l">
              <a:spcBef>
                <a:spcPts val="0"/>
              </a:spcBef>
              <a:spcAft>
                <a:spcPts val="0"/>
              </a:spcAft>
              <a:buSzPts val="1500"/>
              <a:buAutoNum type="arabicPeriod"/>
            </a:pPr>
            <a:r>
              <a:rPr lang="en" sz="1500">
                <a:highlight>
                  <a:srgbClr val="FFF2CC"/>
                </a:highlight>
              </a:rPr>
              <a:t>Reference Equality ( == )</a:t>
            </a:r>
            <a:endParaRPr sz="1500">
              <a:highlight>
                <a:srgbClr val="FFF2CC"/>
              </a:highlight>
            </a:endParaRPr>
          </a:p>
          <a:p>
            <a:pPr indent="-323850" lvl="0" marL="457200" rtl="0" algn="l">
              <a:spcBef>
                <a:spcPts val="0"/>
              </a:spcBef>
              <a:spcAft>
                <a:spcPts val="0"/>
              </a:spcAft>
              <a:buSzPts val="1500"/>
              <a:buAutoNum type="arabicPeriod"/>
            </a:pPr>
            <a:r>
              <a:rPr lang="en" sz="1500">
                <a:highlight>
                  <a:srgbClr val="FFF2CC"/>
                </a:highlight>
              </a:rPr>
              <a:t>Value Equality ( .equals() )</a:t>
            </a:r>
            <a:endParaRPr sz="1500">
              <a:highlight>
                <a:srgbClr val="FFF2CC"/>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5"/>
          <p:cNvPicPr preferRelativeResize="0"/>
          <p:nvPr/>
        </p:nvPicPr>
        <p:blipFill>
          <a:blip r:embed="rId3">
            <a:alphaModFix/>
          </a:blip>
          <a:stretch>
            <a:fillRect/>
          </a:stretch>
        </p:blipFill>
        <p:spPr>
          <a:xfrm>
            <a:off x="1892450" y="1725175"/>
            <a:ext cx="4893935" cy="3113525"/>
          </a:xfrm>
          <a:prstGeom prst="rect">
            <a:avLst/>
          </a:prstGeom>
          <a:noFill/>
          <a:ln>
            <a:noFill/>
          </a:ln>
        </p:spPr>
      </p:pic>
      <p:sp>
        <p:nvSpPr>
          <p:cNvPr id="222" name="Google Shape;22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 Equality ( == )</a:t>
            </a:r>
            <a:endParaRPr/>
          </a:p>
        </p:txBody>
      </p:sp>
      <p:sp>
        <p:nvSpPr>
          <p:cNvPr id="223" name="Google Shape;223;p35"/>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equality operator compares the value of 2 variables on the </a:t>
            </a:r>
            <a:r>
              <a:rPr b="1" lang="en"/>
              <a:t>stack</a:t>
            </a:r>
            <a:r>
              <a:rPr lang="en"/>
              <a:t>.  For objects, this is the reference to the Object on the heap</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Value Equality ( .equals() )</a:t>
            </a:r>
            <a:endParaRPr/>
          </a:p>
        </p:txBody>
      </p:sp>
      <p:sp>
        <p:nvSpPr>
          <p:cNvPr id="229" name="Google Shape;229;p36"/>
          <p:cNvSpPr txBox="1"/>
          <p:nvPr>
            <p:ph idx="1" type="body"/>
          </p:nvPr>
        </p:nvSpPr>
        <p:spPr>
          <a:xfrm>
            <a:off x="311700" y="1152475"/>
            <a:ext cx="8520600" cy="48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.equals() method compares the value of Objects on the </a:t>
            </a:r>
            <a:r>
              <a:rPr b="1" lang="en"/>
              <a:t>Heap</a:t>
            </a:r>
            <a:endParaRPr b="1"/>
          </a:p>
        </p:txBody>
      </p:sp>
      <p:pic>
        <p:nvPicPr>
          <p:cNvPr id="230" name="Google Shape;230;p36"/>
          <p:cNvPicPr preferRelativeResize="0"/>
          <p:nvPr/>
        </p:nvPicPr>
        <p:blipFill>
          <a:blip r:embed="rId3">
            <a:alphaModFix/>
          </a:blip>
          <a:stretch>
            <a:fillRect/>
          </a:stretch>
        </p:blipFill>
        <p:spPr>
          <a:xfrm>
            <a:off x="1498475" y="1597800"/>
            <a:ext cx="5889857" cy="3196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 methods</a:t>
            </a:r>
            <a:endParaRPr/>
          </a:p>
        </p:txBody>
      </p:sp>
      <p:sp>
        <p:nvSpPr>
          <p:cNvPr id="236" name="Google Shape;236;p37"/>
          <p:cNvSpPr txBox="1"/>
          <p:nvPr>
            <p:ph idx="1" type="body"/>
          </p:nvPr>
        </p:nvSpPr>
        <p:spPr>
          <a:xfrm>
            <a:off x="311700" y="1152475"/>
            <a:ext cx="8520600" cy="376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Objects contain behaviors represented by methods.  Methods can be invoked on an object by calling the method with the dot ( . ) operator and must be ended using </a:t>
            </a:r>
            <a:r>
              <a:rPr lang="en"/>
              <a:t>parentheses</a:t>
            </a:r>
            <a:r>
              <a:rPr lang="en"/>
              <a:t> (). </a:t>
            </a:r>
            <a:endParaRPr/>
          </a:p>
          <a:p>
            <a:pPr indent="0" lvl="0" marL="0" rtl="0" algn="l">
              <a:spcBef>
                <a:spcPts val="1600"/>
              </a:spcBef>
              <a:spcAft>
                <a:spcPts val="0"/>
              </a:spcAft>
              <a:buNone/>
            </a:pPr>
            <a:r>
              <a:rPr lang="en"/>
              <a:t>The String class contains many methods to manipulate strings.  Since String is immutable, these methods do not change the original String, but create a new one that must be assigned to a variable.  </a:t>
            </a:r>
            <a:endParaRPr/>
          </a:p>
          <a:p>
            <a:pPr indent="0" lvl="0" marL="0" rtl="0" algn="l">
              <a:spcBef>
                <a:spcPts val="1600"/>
              </a:spcBef>
              <a:spcAft>
                <a:spcPts val="0"/>
              </a:spcAft>
              <a:buNone/>
            </a:pPr>
            <a:r>
              <a:rPr lang="en"/>
              <a:t>	String name = “Rachelle”;</a:t>
            </a:r>
            <a:endParaRPr/>
          </a:p>
          <a:p>
            <a:pPr indent="0" lvl="0" marL="0" rtl="0" algn="l">
              <a:spcBef>
                <a:spcPts val="1600"/>
              </a:spcBef>
              <a:spcAft>
                <a:spcPts val="0"/>
              </a:spcAft>
              <a:buNone/>
            </a:pPr>
            <a:r>
              <a:rPr lang="en"/>
              <a:t>	String name = name.toUpperCase();   </a:t>
            </a:r>
            <a:endParaRPr/>
          </a:p>
          <a:p>
            <a:pPr indent="0" lvl="0" marL="0" rtl="0" algn="l">
              <a:spcBef>
                <a:spcPts val="1600"/>
              </a:spcBef>
              <a:spcAft>
                <a:spcPts val="1600"/>
              </a:spcAft>
              <a:buNone/>
            </a:pPr>
            <a:r>
              <a:rPr lang="en"/>
              <a:t>	name → “RACHELLE”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idx="1" type="body"/>
          </p:nvPr>
        </p:nvSpPr>
        <p:spPr>
          <a:xfrm>
            <a:off x="311700" y="329250"/>
            <a:ext cx="8520600" cy="439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Characters in a String are internally stored in a char array, so many of the methods use the index of the characters in the char array to select a position in the string.  </a:t>
            </a:r>
            <a:endParaRPr/>
          </a:p>
          <a:p>
            <a:pPr indent="0" lvl="0" marL="0" rtl="0" algn="l">
              <a:spcBef>
                <a:spcPts val="1600"/>
              </a:spcBef>
              <a:spcAft>
                <a:spcPts val="0"/>
              </a:spcAft>
              <a:buNone/>
            </a:pPr>
            <a:r>
              <a:rPr lang="en"/>
              <a:t>String name = “Tech Elevator”;</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r>
              <a:rPr lang="en" sz="1500">
                <a:latin typeface="Courier New"/>
                <a:ea typeface="Courier New"/>
                <a:cs typeface="Courier New"/>
                <a:sym typeface="Courier New"/>
              </a:rPr>
              <a:t>name.length()</a:t>
            </a:r>
            <a:r>
              <a:rPr lang="en"/>
              <a:t>  </a:t>
            </a:r>
            <a:r>
              <a:rPr lang="en" sz="1600"/>
              <a:t>← returns 13</a:t>
            </a:r>
            <a:endParaRPr sz="1600"/>
          </a:p>
          <a:p>
            <a:pPr indent="0" lvl="0" marL="0" rtl="0" algn="l">
              <a:spcBef>
                <a:spcPts val="1600"/>
              </a:spcBef>
              <a:spcAft>
                <a:spcPts val="1600"/>
              </a:spcAft>
              <a:buNone/>
            </a:pPr>
            <a:r>
              <a:rPr lang="en"/>
              <a:t>	</a:t>
            </a:r>
            <a:r>
              <a:rPr lang="en" sz="1500">
                <a:latin typeface="Courier New"/>
                <a:ea typeface="Courier New"/>
                <a:cs typeface="Courier New"/>
                <a:sym typeface="Courier New"/>
              </a:rPr>
              <a:t>name.charAt(</a:t>
            </a:r>
            <a:r>
              <a:rPr b="1" lang="en" sz="1500">
                <a:solidFill>
                  <a:srgbClr val="9900FF"/>
                </a:solidFill>
                <a:latin typeface="Courier New"/>
                <a:ea typeface="Courier New"/>
                <a:cs typeface="Courier New"/>
                <a:sym typeface="Courier New"/>
              </a:rPr>
              <a:t>3</a:t>
            </a:r>
            <a:r>
              <a:rPr lang="en" sz="1500">
                <a:latin typeface="Courier New"/>
                <a:ea typeface="Courier New"/>
                <a:cs typeface="Courier New"/>
                <a:sym typeface="Courier New"/>
              </a:rPr>
              <a:t>)</a:t>
            </a:r>
            <a:r>
              <a:rPr lang="en" sz="1600"/>
              <a:t> ← returns ‘h’</a:t>
            </a:r>
            <a:endParaRPr sz="1600"/>
          </a:p>
        </p:txBody>
      </p:sp>
      <p:sp>
        <p:nvSpPr>
          <p:cNvPr id="242" name="Google Shape;242;p38"/>
          <p:cNvSpPr txBox="1"/>
          <p:nvPr/>
        </p:nvSpPr>
        <p:spPr>
          <a:xfrm>
            <a:off x="4345050" y="3262125"/>
            <a:ext cx="4541700" cy="16743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A </a:t>
            </a:r>
            <a:r>
              <a:rPr b="1" i="1" lang="en"/>
              <a:t>for </a:t>
            </a:r>
            <a:r>
              <a:rPr b="1" lang="en"/>
              <a:t>loop can be used to access each character in a string:</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sz="1300">
                <a:latin typeface="Courier New"/>
                <a:ea typeface="Courier New"/>
                <a:cs typeface="Courier New"/>
                <a:sym typeface="Courier New"/>
              </a:rPr>
              <a:t>for ( int i = 0 ; i &lt; name.</a:t>
            </a:r>
            <a:r>
              <a:rPr b="1" lang="en" sz="1300">
                <a:latin typeface="Courier New"/>
                <a:ea typeface="Courier New"/>
                <a:cs typeface="Courier New"/>
                <a:sym typeface="Courier New"/>
              </a:rPr>
              <a:t>length()</a:t>
            </a:r>
            <a:r>
              <a:rPr lang="en" sz="1300">
                <a:latin typeface="Courier New"/>
                <a:ea typeface="Courier New"/>
                <a:cs typeface="Courier New"/>
                <a:sym typeface="Courier New"/>
              </a:rPr>
              <a:t> ; i++ ) {</a:t>
            </a:r>
            <a:br>
              <a:rPr lang="en" sz="1300">
                <a:latin typeface="Courier New"/>
                <a:ea typeface="Courier New"/>
                <a:cs typeface="Courier New"/>
                <a:sym typeface="Courier New"/>
              </a:rPr>
            </a:br>
            <a:r>
              <a:rPr lang="en" sz="1300">
                <a:latin typeface="Courier New"/>
                <a:ea typeface="Courier New"/>
                <a:cs typeface="Courier New"/>
                <a:sym typeface="Courier New"/>
              </a:rPr>
              <a:t>	System.out.println( name</a:t>
            </a:r>
            <a:r>
              <a:rPr b="1" lang="en" sz="1300">
                <a:latin typeface="Courier New"/>
                <a:ea typeface="Courier New"/>
                <a:cs typeface="Courier New"/>
                <a:sym typeface="Courier New"/>
              </a:rPr>
              <a:t>.charAt( i )</a:t>
            </a:r>
            <a:r>
              <a:rPr lang="en" sz="1300">
                <a:latin typeface="Courier New"/>
                <a:ea typeface="Courier New"/>
                <a:cs typeface="Courier New"/>
                <a:sym typeface="Courier New"/>
              </a:rPr>
              <a:t>;</a:t>
            </a:r>
            <a:endParaRPr sz="1300">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43" name="Google Shape;243;p38"/>
          <p:cNvGraphicFramePr/>
          <p:nvPr/>
        </p:nvGraphicFramePr>
        <p:xfrm>
          <a:off x="1509400" y="2144150"/>
          <a:ext cx="3000000" cy="3000000"/>
        </p:xfrm>
        <a:graphic>
          <a:graphicData uri="http://schemas.openxmlformats.org/drawingml/2006/table">
            <a:tbl>
              <a:tblPr>
                <a:noFill/>
                <a:tableStyleId>{FC64A64F-CF2D-4170-9815-16E2FEC09AEE}</a:tableStyleId>
              </a:tblPr>
              <a:tblGrid>
                <a:gridCol w="457200"/>
                <a:gridCol w="457200"/>
                <a:gridCol w="457200"/>
                <a:gridCol w="457200"/>
                <a:gridCol w="457200"/>
                <a:gridCol w="457200"/>
                <a:gridCol w="457200"/>
                <a:gridCol w="457200"/>
                <a:gridCol w="457200"/>
                <a:gridCol w="457200"/>
                <a:gridCol w="457200"/>
                <a:gridCol w="457200"/>
                <a:gridCol w="457200"/>
                <a:gridCol w="0"/>
              </a:tblGrid>
              <a:tr h="12700">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T</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e</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highlight>
                            <a:srgbClr val="FFFFFF"/>
                          </a:highlight>
                          <a:latin typeface="Roboto"/>
                          <a:ea typeface="Roboto"/>
                          <a:cs typeface="Roboto"/>
                          <a:sym typeface="Roboto"/>
                        </a:rPr>
                        <a:t>c</a:t>
                      </a:r>
                      <a:endParaRPr b="1"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highlight>
                            <a:srgbClr val="FFFFFF"/>
                          </a:highlight>
                          <a:latin typeface="Roboto"/>
                          <a:ea typeface="Roboto"/>
                          <a:cs typeface="Roboto"/>
                          <a:sym typeface="Roboto"/>
                        </a:rPr>
                        <a:t>h</a:t>
                      </a:r>
                      <a:endParaRPr b="1"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t/>
                      </a:r>
                      <a:endParaRPr b="1"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highlight>
                            <a:srgbClr val="FFFFFF"/>
                          </a:highlight>
                          <a:latin typeface="Roboto"/>
                          <a:ea typeface="Roboto"/>
                          <a:cs typeface="Roboto"/>
                          <a:sym typeface="Roboto"/>
                        </a:rPr>
                        <a:t>E</a:t>
                      </a:r>
                      <a:endParaRPr b="1"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highlight>
                            <a:srgbClr val="FFFFFF"/>
                          </a:highlight>
                          <a:latin typeface="Roboto"/>
                          <a:ea typeface="Roboto"/>
                          <a:cs typeface="Roboto"/>
                          <a:sym typeface="Roboto"/>
                        </a:rPr>
                        <a:t>l</a:t>
                      </a:r>
                      <a:endParaRPr b="1"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e</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v</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a</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t</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o</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r</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r</a:t>
                      </a:r>
                      <a:endParaRPr sz="1050">
                        <a:solidFill>
                          <a:srgbClr val="172B4D"/>
                        </a:solidFill>
                        <a:highlight>
                          <a:srgbClr val="FFFFFF"/>
                        </a:highlight>
                        <a:latin typeface="Roboto"/>
                        <a:ea typeface="Roboto"/>
                        <a:cs typeface="Roboto"/>
                        <a:sym typeface="Roboto"/>
                      </a:endParaRPr>
                    </a:p>
                  </a:txBody>
                  <a:tcPr marT="63500" marB="63500" marR="63500" marL="63500"/>
                </a:tc>
              </a:tr>
              <a:tr h="12700">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0</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1</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highlight>
                            <a:srgbClr val="FFFFFF"/>
                          </a:highlight>
                          <a:latin typeface="Roboto"/>
                          <a:ea typeface="Roboto"/>
                          <a:cs typeface="Roboto"/>
                          <a:sym typeface="Roboto"/>
                        </a:rPr>
                        <a:t>2</a:t>
                      </a:r>
                      <a:endParaRPr b="1"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solidFill>
                            <a:srgbClr val="9900FF"/>
                          </a:solidFill>
                          <a:highlight>
                            <a:srgbClr val="FFFFFF"/>
                          </a:highlight>
                          <a:latin typeface="Roboto"/>
                          <a:ea typeface="Roboto"/>
                          <a:cs typeface="Roboto"/>
                          <a:sym typeface="Roboto"/>
                        </a:rPr>
                        <a:t>3</a:t>
                      </a:r>
                      <a:endParaRPr b="1" sz="1050">
                        <a:solidFill>
                          <a:srgbClr val="9900FF"/>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highlight>
                            <a:srgbClr val="FFFFFF"/>
                          </a:highlight>
                          <a:latin typeface="Roboto"/>
                          <a:ea typeface="Roboto"/>
                          <a:cs typeface="Roboto"/>
                          <a:sym typeface="Roboto"/>
                        </a:rPr>
                        <a:t>4</a:t>
                      </a:r>
                      <a:endParaRPr b="1"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highlight>
                            <a:srgbClr val="FFFFFF"/>
                          </a:highlight>
                          <a:latin typeface="Roboto"/>
                          <a:ea typeface="Roboto"/>
                          <a:cs typeface="Roboto"/>
                          <a:sym typeface="Roboto"/>
                        </a:rPr>
                        <a:t>5</a:t>
                      </a:r>
                      <a:endParaRPr b="1"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highlight>
                            <a:srgbClr val="FFFFFF"/>
                          </a:highlight>
                          <a:latin typeface="Roboto"/>
                          <a:ea typeface="Roboto"/>
                          <a:cs typeface="Roboto"/>
                          <a:sym typeface="Roboto"/>
                        </a:rPr>
                        <a:t>6</a:t>
                      </a:r>
                      <a:endParaRPr b="1"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7</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8</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9</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10</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11</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12</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12</a:t>
                      </a:r>
                      <a:endParaRPr sz="1050">
                        <a:solidFill>
                          <a:srgbClr val="172B4D"/>
                        </a:solidFill>
                        <a:highlight>
                          <a:srgbClr val="FFFFFF"/>
                        </a:highlight>
                        <a:latin typeface="Roboto"/>
                        <a:ea typeface="Roboto"/>
                        <a:cs typeface="Roboto"/>
                        <a:sym typeface="Roboto"/>
                      </a:endParaRPr>
                    </a:p>
                  </a:txBody>
                  <a:tcPr marT="63500" marB="63500" marR="63500" marL="63500"/>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9"/>
          <p:cNvSpPr txBox="1"/>
          <p:nvPr>
            <p:ph type="title"/>
          </p:nvPr>
        </p:nvSpPr>
        <p:spPr>
          <a:xfrm>
            <a:off x="253750" y="62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String.substring()</a:t>
            </a:r>
            <a:endParaRPr/>
          </a:p>
        </p:txBody>
      </p:sp>
      <p:sp>
        <p:nvSpPr>
          <p:cNvPr id="249" name="Google Shape;249;p39"/>
          <p:cNvSpPr txBox="1"/>
          <p:nvPr>
            <p:ph idx="1" type="body"/>
          </p:nvPr>
        </p:nvSpPr>
        <p:spPr>
          <a:xfrm>
            <a:off x="253750" y="634700"/>
            <a:ext cx="8520600" cy="106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The String substring() method returns a portion of a string.  It takes 2 arguments, the first is an </a:t>
            </a:r>
            <a:r>
              <a:rPr b="1" i="1" lang="en" sz="1500">
                <a:solidFill>
                  <a:srgbClr val="0000FF"/>
                </a:solidFill>
              </a:rPr>
              <a:t>inclusive </a:t>
            </a:r>
            <a:r>
              <a:rPr i="1" lang="en" sz="1500">
                <a:solidFill>
                  <a:srgbClr val="0000FF"/>
                </a:solidFill>
              </a:rPr>
              <a:t>starting index</a:t>
            </a:r>
            <a:r>
              <a:rPr lang="en" sz="1500"/>
              <a:t>, and the second is the </a:t>
            </a:r>
            <a:r>
              <a:rPr b="1" i="1" lang="en" sz="1500">
                <a:solidFill>
                  <a:srgbClr val="9900FF"/>
                </a:solidFill>
              </a:rPr>
              <a:t>exclusive </a:t>
            </a:r>
            <a:r>
              <a:rPr i="1" lang="en" sz="1500">
                <a:solidFill>
                  <a:srgbClr val="9900FF"/>
                </a:solidFill>
              </a:rPr>
              <a:t>ending index</a:t>
            </a:r>
            <a:r>
              <a:rPr lang="en" sz="1500"/>
              <a:t>.   </a:t>
            </a:r>
            <a:r>
              <a:rPr lang="en" sz="1300"/>
              <a:t>So substring() will return a new String with the character starting at the starting index and ending, but not including, the character at the ending index. </a:t>
            </a:r>
            <a:endParaRPr sz="1300"/>
          </a:p>
        </p:txBody>
      </p:sp>
      <p:sp>
        <p:nvSpPr>
          <p:cNvPr id="250" name="Google Shape;250;p39"/>
          <p:cNvSpPr txBox="1"/>
          <p:nvPr/>
        </p:nvSpPr>
        <p:spPr>
          <a:xfrm>
            <a:off x="462750" y="1697300"/>
            <a:ext cx="8218500" cy="25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String name = “Tech Elevator”;</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name.substring( </a:t>
            </a:r>
            <a:r>
              <a:rPr b="1" lang="en">
                <a:solidFill>
                  <a:srgbClr val="0000FF"/>
                </a:solidFill>
                <a:latin typeface="Courier New"/>
                <a:ea typeface="Courier New"/>
                <a:cs typeface="Courier New"/>
                <a:sym typeface="Courier New"/>
              </a:rPr>
              <a:t>2</a:t>
            </a:r>
            <a:r>
              <a:rPr lang="en">
                <a:latin typeface="Courier New"/>
                <a:ea typeface="Courier New"/>
                <a:cs typeface="Courier New"/>
                <a:sym typeface="Courier New"/>
              </a:rPr>
              <a:t>, </a:t>
            </a:r>
            <a:r>
              <a:rPr b="1" lang="en">
                <a:solidFill>
                  <a:srgbClr val="9900FF"/>
                </a:solidFill>
                <a:latin typeface="Courier New"/>
                <a:ea typeface="Courier New"/>
                <a:cs typeface="Courier New"/>
                <a:sym typeface="Courier New"/>
              </a:rPr>
              <a:t>6</a:t>
            </a:r>
            <a:r>
              <a:rPr lang="en">
                <a:latin typeface="Courier New"/>
                <a:ea typeface="Courier New"/>
                <a:cs typeface="Courier New"/>
                <a:sym typeface="Courier New"/>
              </a:rPr>
              <a:t> )</a:t>
            </a:r>
            <a:r>
              <a:rPr lang="en"/>
              <a:t>   → returns “ch E”</a:t>
            </a:r>
            <a:endParaRPr/>
          </a:p>
        </p:txBody>
      </p:sp>
      <p:graphicFrame>
        <p:nvGraphicFramePr>
          <p:cNvPr id="251" name="Google Shape;251;p39"/>
          <p:cNvGraphicFramePr/>
          <p:nvPr/>
        </p:nvGraphicFramePr>
        <p:xfrm>
          <a:off x="1542250" y="3130700"/>
          <a:ext cx="3000000" cy="3000000"/>
        </p:xfrm>
        <a:graphic>
          <a:graphicData uri="http://schemas.openxmlformats.org/drawingml/2006/table">
            <a:tbl>
              <a:tblPr>
                <a:noFill/>
                <a:tableStyleId>{FC64A64F-CF2D-4170-9815-16E2FEC09AEE}</a:tableStyleId>
              </a:tblPr>
              <a:tblGrid>
                <a:gridCol w="457200"/>
                <a:gridCol w="457200"/>
                <a:gridCol w="457200"/>
                <a:gridCol w="457200"/>
                <a:gridCol w="457200"/>
                <a:gridCol w="457200"/>
                <a:gridCol w="457200"/>
                <a:gridCol w="457200"/>
                <a:gridCol w="457200"/>
                <a:gridCol w="457200"/>
                <a:gridCol w="457200"/>
                <a:gridCol w="457200"/>
                <a:gridCol w="457200"/>
                <a:gridCol w="0"/>
              </a:tblGrid>
              <a:tr h="12700">
                <a:tc>
                  <a:txBody>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T</a:t>
                      </a:r>
                      <a:endParaRPr sz="1050">
                        <a:solidFill>
                          <a:srgbClr val="172B4D"/>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e</a:t>
                      </a:r>
                      <a:endParaRPr sz="1050">
                        <a:solidFill>
                          <a:srgbClr val="172B4D"/>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solidFill>
                            <a:srgbClr val="00FF00"/>
                          </a:solidFill>
                          <a:highlight>
                            <a:srgbClr val="FFFFFF"/>
                          </a:highlight>
                          <a:latin typeface="Roboto"/>
                          <a:ea typeface="Roboto"/>
                          <a:cs typeface="Roboto"/>
                          <a:sym typeface="Roboto"/>
                        </a:rPr>
                        <a:t>c</a:t>
                      </a:r>
                      <a:endParaRPr b="1" sz="1050">
                        <a:solidFill>
                          <a:srgbClr val="00FF00"/>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solidFill>
                            <a:srgbClr val="00FF00"/>
                          </a:solidFill>
                          <a:highlight>
                            <a:srgbClr val="FFFFFF"/>
                          </a:highlight>
                          <a:latin typeface="Roboto"/>
                          <a:ea typeface="Roboto"/>
                          <a:cs typeface="Roboto"/>
                          <a:sym typeface="Roboto"/>
                        </a:rPr>
                        <a:t>h</a:t>
                      </a:r>
                      <a:endParaRPr b="1" sz="1050">
                        <a:solidFill>
                          <a:srgbClr val="00FF00"/>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t/>
                      </a:r>
                      <a:endParaRPr b="1" sz="1050">
                        <a:solidFill>
                          <a:srgbClr val="00FF00"/>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solidFill>
                            <a:srgbClr val="00FF00"/>
                          </a:solidFill>
                          <a:highlight>
                            <a:srgbClr val="FFFFFF"/>
                          </a:highlight>
                          <a:latin typeface="Roboto"/>
                          <a:ea typeface="Roboto"/>
                          <a:cs typeface="Roboto"/>
                          <a:sym typeface="Roboto"/>
                        </a:rPr>
                        <a:t>E</a:t>
                      </a:r>
                      <a:endParaRPr b="1" sz="1050">
                        <a:solidFill>
                          <a:srgbClr val="00FF00"/>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solidFill>
                            <a:srgbClr val="FF0000"/>
                          </a:solidFill>
                          <a:highlight>
                            <a:srgbClr val="FFFFFF"/>
                          </a:highlight>
                          <a:latin typeface="Roboto"/>
                          <a:ea typeface="Roboto"/>
                          <a:cs typeface="Roboto"/>
                          <a:sym typeface="Roboto"/>
                        </a:rPr>
                        <a:t>l</a:t>
                      </a:r>
                      <a:endParaRPr b="1" sz="1050">
                        <a:solidFill>
                          <a:srgbClr val="FF0000"/>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e</a:t>
                      </a:r>
                      <a:endParaRPr sz="1050">
                        <a:solidFill>
                          <a:srgbClr val="172B4D"/>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v</a:t>
                      </a:r>
                      <a:endParaRPr sz="1050">
                        <a:solidFill>
                          <a:srgbClr val="172B4D"/>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a</a:t>
                      </a:r>
                      <a:endParaRPr sz="1050">
                        <a:solidFill>
                          <a:srgbClr val="172B4D"/>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t</a:t>
                      </a:r>
                      <a:endParaRPr sz="1050">
                        <a:solidFill>
                          <a:srgbClr val="172B4D"/>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o</a:t>
                      </a:r>
                      <a:endParaRPr sz="1050">
                        <a:solidFill>
                          <a:srgbClr val="172B4D"/>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r</a:t>
                      </a:r>
                      <a:endParaRPr sz="1050">
                        <a:solidFill>
                          <a:srgbClr val="172B4D"/>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r</a:t>
                      </a:r>
                      <a:endParaRPr sz="1050">
                        <a:solidFill>
                          <a:srgbClr val="172B4D"/>
                        </a:solidFill>
                        <a:highlight>
                          <a:srgbClr val="FFFFFF"/>
                        </a:highlight>
                        <a:latin typeface="Roboto"/>
                        <a:ea typeface="Roboto"/>
                        <a:cs typeface="Roboto"/>
                        <a:sym typeface="Roboto"/>
                      </a:endParaRPr>
                    </a:p>
                  </a:txBody>
                  <a:tcPr marT="63500" marB="63500" marR="63500" marL="63500"/>
                </a:tc>
              </a:tr>
              <a:tr h="12700">
                <a:tc>
                  <a:txBody>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0</a:t>
                      </a:r>
                      <a:endParaRPr sz="1050">
                        <a:solidFill>
                          <a:srgbClr val="172B4D"/>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1</a:t>
                      </a:r>
                      <a:endParaRPr sz="1050">
                        <a:solidFill>
                          <a:srgbClr val="172B4D"/>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solidFill>
                            <a:srgbClr val="0000FF"/>
                          </a:solidFill>
                          <a:highlight>
                            <a:srgbClr val="FFFFFF"/>
                          </a:highlight>
                          <a:latin typeface="Roboto"/>
                          <a:ea typeface="Roboto"/>
                          <a:cs typeface="Roboto"/>
                          <a:sym typeface="Roboto"/>
                        </a:rPr>
                        <a:t>2</a:t>
                      </a:r>
                      <a:endParaRPr b="1" sz="1050">
                        <a:solidFill>
                          <a:srgbClr val="0000FF"/>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solidFill>
                            <a:srgbClr val="00FF00"/>
                          </a:solidFill>
                          <a:highlight>
                            <a:srgbClr val="FFFFFF"/>
                          </a:highlight>
                          <a:latin typeface="Roboto"/>
                          <a:ea typeface="Roboto"/>
                          <a:cs typeface="Roboto"/>
                          <a:sym typeface="Roboto"/>
                        </a:rPr>
                        <a:t>3</a:t>
                      </a:r>
                      <a:endParaRPr b="1" sz="1050">
                        <a:solidFill>
                          <a:srgbClr val="00FF00"/>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solidFill>
                            <a:srgbClr val="00FF00"/>
                          </a:solidFill>
                          <a:highlight>
                            <a:srgbClr val="FFFFFF"/>
                          </a:highlight>
                          <a:latin typeface="Roboto"/>
                          <a:ea typeface="Roboto"/>
                          <a:cs typeface="Roboto"/>
                          <a:sym typeface="Roboto"/>
                        </a:rPr>
                        <a:t>4</a:t>
                      </a:r>
                      <a:endParaRPr b="1" sz="1050">
                        <a:solidFill>
                          <a:srgbClr val="00FF00"/>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solidFill>
                            <a:srgbClr val="00FF00"/>
                          </a:solidFill>
                          <a:highlight>
                            <a:srgbClr val="FFFFFF"/>
                          </a:highlight>
                          <a:latin typeface="Roboto"/>
                          <a:ea typeface="Roboto"/>
                          <a:cs typeface="Roboto"/>
                          <a:sym typeface="Roboto"/>
                        </a:rPr>
                        <a:t>5</a:t>
                      </a:r>
                      <a:endParaRPr b="1" sz="1050">
                        <a:solidFill>
                          <a:srgbClr val="00FF00"/>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solidFill>
                            <a:srgbClr val="9900FF"/>
                          </a:solidFill>
                          <a:highlight>
                            <a:srgbClr val="FFFFFF"/>
                          </a:highlight>
                          <a:latin typeface="Roboto"/>
                          <a:ea typeface="Roboto"/>
                          <a:cs typeface="Roboto"/>
                          <a:sym typeface="Roboto"/>
                        </a:rPr>
                        <a:t>6</a:t>
                      </a:r>
                      <a:endParaRPr b="1" sz="1050">
                        <a:solidFill>
                          <a:srgbClr val="9900FF"/>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7</a:t>
                      </a:r>
                      <a:endParaRPr sz="1050">
                        <a:solidFill>
                          <a:srgbClr val="172B4D"/>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8</a:t>
                      </a:r>
                      <a:endParaRPr sz="1050">
                        <a:solidFill>
                          <a:srgbClr val="172B4D"/>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9</a:t>
                      </a:r>
                      <a:endParaRPr sz="1050">
                        <a:solidFill>
                          <a:srgbClr val="172B4D"/>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10</a:t>
                      </a:r>
                      <a:endParaRPr sz="1050">
                        <a:solidFill>
                          <a:srgbClr val="172B4D"/>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11</a:t>
                      </a:r>
                      <a:endParaRPr sz="1050">
                        <a:solidFill>
                          <a:srgbClr val="172B4D"/>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12</a:t>
                      </a:r>
                      <a:endParaRPr sz="1050">
                        <a:solidFill>
                          <a:srgbClr val="172B4D"/>
                        </a:solidFill>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12</a:t>
                      </a:r>
                      <a:endParaRPr sz="1050">
                        <a:solidFill>
                          <a:srgbClr val="172B4D"/>
                        </a:solidFill>
                        <a:highlight>
                          <a:srgbClr val="FFFFFF"/>
                        </a:highlight>
                        <a:latin typeface="Roboto"/>
                        <a:ea typeface="Roboto"/>
                        <a:cs typeface="Roboto"/>
                        <a:sym typeface="Roboto"/>
                      </a:endParaRPr>
                    </a:p>
                  </a:txBody>
                  <a:tcPr marT="63500" marB="63500" marR="63500" marL="63500"/>
                </a:tc>
              </a:tr>
            </a:tbl>
          </a:graphicData>
        </a:graphic>
      </p:graphicFrame>
      <p:graphicFrame>
        <p:nvGraphicFramePr>
          <p:cNvPr id="252" name="Google Shape;252;p39"/>
          <p:cNvGraphicFramePr/>
          <p:nvPr/>
        </p:nvGraphicFramePr>
        <p:xfrm>
          <a:off x="1542250" y="2057825"/>
          <a:ext cx="3000000" cy="3000000"/>
        </p:xfrm>
        <a:graphic>
          <a:graphicData uri="http://schemas.openxmlformats.org/drawingml/2006/table">
            <a:tbl>
              <a:tblPr>
                <a:noFill/>
                <a:tableStyleId>{FC64A64F-CF2D-4170-9815-16E2FEC09AEE}</a:tableStyleId>
              </a:tblPr>
              <a:tblGrid>
                <a:gridCol w="457200"/>
                <a:gridCol w="457200"/>
                <a:gridCol w="457200"/>
                <a:gridCol w="457200"/>
                <a:gridCol w="457200"/>
                <a:gridCol w="457200"/>
                <a:gridCol w="457200"/>
                <a:gridCol w="457200"/>
                <a:gridCol w="457200"/>
                <a:gridCol w="457200"/>
                <a:gridCol w="457200"/>
                <a:gridCol w="457200"/>
                <a:gridCol w="457200"/>
                <a:gridCol w="0"/>
              </a:tblGrid>
              <a:tr h="12700">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T</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e</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highlight>
                            <a:srgbClr val="FFFFFF"/>
                          </a:highlight>
                          <a:latin typeface="Roboto"/>
                          <a:ea typeface="Roboto"/>
                          <a:cs typeface="Roboto"/>
                          <a:sym typeface="Roboto"/>
                        </a:rPr>
                        <a:t>c</a:t>
                      </a:r>
                      <a:endParaRPr b="1"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highlight>
                            <a:srgbClr val="FFFFFF"/>
                          </a:highlight>
                          <a:latin typeface="Roboto"/>
                          <a:ea typeface="Roboto"/>
                          <a:cs typeface="Roboto"/>
                          <a:sym typeface="Roboto"/>
                        </a:rPr>
                        <a:t>h</a:t>
                      </a:r>
                      <a:endParaRPr b="1"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t/>
                      </a:r>
                      <a:endParaRPr b="1"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highlight>
                            <a:srgbClr val="FFFFFF"/>
                          </a:highlight>
                          <a:latin typeface="Roboto"/>
                          <a:ea typeface="Roboto"/>
                          <a:cs typeface="Roboto"/>
                          <a:sym typeface="Roboto"/>
                        </a:rPr>
                        <a:t>E</a:t>
                      </a:r>
                      <a:endParaRPr b="1"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highlight>
                            <a:srgbClr val="FFFFFF"/>
                          </a:highlight>
                          <a:latin typeface="Roboto"/>
                          <a:ea typeface="Roboto"/>
                          <a:cs typeface="Roboto"/>
                          <a:sym typeface="Roboto"/>
                        </a:rPr>
                        <a:t>l</a:t>
                      </a:r>
                      <a:endParaRPr b="1"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e</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v</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a</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t</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o</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r</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r</a:t>
                      </a:r>
                      <a:endParaRPr sz="1050">
                        <a:solidFill>
                          <a:srgbClr val="172B4D"/>
                        </a:solidFill>
                        <a:highlight>
                          <a:srgbClr val="FFFFFF"/>
                        </a:highlight>
                        <a:latin typeface="Roboto"/>
                        <a:ea typeface="Roboto"/>
                        <a:cs typeface="Roboto"/>
                        <a:sym typeface="Roboto"/>
                      </a:endParaRPr>
                    </a:p>
                  </a:txBody>
                  <a:tcPr marT="63500" marB="63500" marR="63500" marL="63500"/>
                </a:tc>
              </a:tr>
              <a:tr h="12700">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0</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1</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highlight>
                            <a:srgbClr val="FFFFFF"/>
                          </a:highlight>
                          <a:latin typeface="Roboto"/>
                          <a:ea typeface="Roboto"/>
                          <a:cs typeface="Roboto"/>
                          <a:sym typeface="Roboto"/>
                        </a:rPr>
                        <a:t>2</a:t>
                      </a:r>
                      <a:endParaRPr b="1"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highlight>
                            <a:srgbClr val="FFFFFF"/>
                          </a:highlight>
                          <a:latin typeface="Roboto"/>
                          <a:ea typeface="Roboto"/>
                          <a:cs typeface="Roboto"/>
                          <a:sym typeface="Roboto"/>
                        </a:rPr>
                        <a:t>3</a:t>
                      </a:r>
                      <a:endParaRPr b="1"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highlight>
                            <a:srgbClr val="FFFFFF"/>
                          </a:highlight>
                          <a:latin typeface="Roboto"/>
                          <a:ea typeface="Roboto"/>
                          <a:cs typeface="Roboto"/>
                          <a:sym typeface="Roboto"/>
                        </a:rPr>
                        <a:t>4</a:t>
                      </a:r>
                      <a:endParaRPr b="1"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highlight>
                            <a:srgbClr val="FFFFFF"/>
                          </a:highlight>
                          <a:latin typeface="Roboto"/>
                          <a:ea typeface="Roboto"/>
                          <a:cs typeface="Roboto"/>
                          <a:sym typeface="Roboto"/>
                        </a:rPr>
                        <a:t>5</a:t>
                      </a:r>
                      <a:endParaRPr b="1"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b="1" lang="en" sz="1050">
                          <a:highlight>
                            <a:srgbClr val="FFFFFF"/>
                          </a:highlight>
                          <a:latin typeface="Roboto"/>
                          <a:ea typeface="Roboto"/>
                          <a:cs typeface="Roboto"/>
                          <a:sym typeface="Roboto"/>
                        </a:rPr>
                        <a:t>6</a:t>
                      </a:r>
                      <a:endParaRPr b="1"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7</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8</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9</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10</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11</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highlight>
                            <a:srgbClr val="FFFFFF"/>
                          </a:highlight>
                          <a:latin typeface="Roboto"/>
                          <a:ea typeface="Roboto"/>
                          <a:cs typeface="Roboto"/>
                          <a:sym typeface="Roboto"/>
                        </a:rPr>
                        <a:t>12</a:t>
                      </a:r>
                      <a:endParaRPr sz="1050">
                        <a:highlight>
                          <a:srgbClr val="FFFFFF"/>
                        </a:highlight>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12</a:t>
                      </a:r>
                      <a:endParaRPr sz="1050">
                        <a:solidFill>
                          <a:srgbClr val="172B4D"/>
                        </a:solidFill>
                        <a:highlight>
                          <a:srgbClr val="FFFFFF"/>
                        </a:highlight>
                        <a:latin typeface="Roboto"/>
                        <a:ea typeface="Roboto"/>
                        <a:cs typeface="Roboto"/>
                        <a:sym typeface="Roboto"/>
                      </a:endParaRPr>
                    </a:p>
                  </a:txBody>
                  <a:tcPr marT="63500" marB="63500" marR="63500" marL="63500"/>
                </a:tc>
              </a:tr>
            </a:tbl>
          </a:graphicData>
        </a:graphic>
      </p:graphicFrame>
      <p:sp>
        <p:nvSpPr>
          <p:cNvPr id="253" name="Google Shape;253;p39"/>
          <p:cNvSpPr txBox="1"/>
          <p:nvPr/>
        </p:nvSpPr>
        <p:spPr>
          <a:xfrm>
            <a:off x="462750" y="3831200"/>
            <a:ext cx="7936200" cy="11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If only a starting index is provided, then a new String will be returned starting at that index through the end of the string.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name.substring( </a:t>
            </a:r>
            <a:r>
              <a:rPr b="1" lang="en">
                <a:latin typeface="Courier New"/>
                <a:ea typeface="Courier New"/>
                <a:cs typeface="Courier New"/>
                <a:sym typeface="Courier New"/>
              </a:rPr>
              <a:t>5</a:t>
            </a:r>
            <a:r>
              <a:rPr lang="en">
                <a:solidFill>
                  <a:schemeClr val="dk1"/>
                </a:solidFill>
                <a:latin typeface="Courier New"/>
                <a:ea typeface="Courier New"/>
                <a:cs typeface="Courier New"/>
                <a:sym typeface="Courier New"/>
              </a:rPr>
              <a:t> ) → returns “Elevator”</a:t>
            </a:r>
            <a:endParaRPr/>
          </a:p>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ph idx="1" type="body"/>
          </p:nvPr>
        </p:nvSpPr>
        <p:spPr>
          <a:xfrm>
            <a:off x="311700" y="63650"/>
            <a:ext cx="8520600" cy="50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urier New"/>
                <a:ea typeface="Courier New"/>
                <a:cs typeface="Courier New"/>
                <a:sym typeface="Courier New"/>
              </a:rPr>
              <a:t>String s1 = “</a:t>
            </a:r>
            <a:r>
              <a:rPr lang="en" sz="1600">
                <a:latin typeface="Courier New"/>
                <a:ea typeface="Courier New"/>
                <a:cs typeface="Courier New"/>
                <a:sym typeface="Courier New"/>
              </a:rPr>
              <a:t>The sun shone, having no alternative, on the nothing new.</a:t>
            </a: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1600"/>
              </a:spcBef>
              <a:spcAft>
                <a:spcPts val="0"/>
              </a:spcAft>
              <a:buNone/>
            </a:pPr>
            <a:r>
              <a:rPr lang="en" sz="1600">
                <a:latin typeface="Courier New"/>
                <a:ea typeface="Courier New"/>
                <a:cs typeface="Courier New"/>
                <a:sym typeface="Courier New"/>
              </a:rPr>
              <a:t>char c = s1.charAt(5)</a:t>
            </a:r>
            <a:endParaRPr sz="1600">
              <a:latin typeface="Courier New"/>
              <a:ea typeface="Courier New"/>
              <a:cs typeface="Courier New"/>
              <a:sym typeface="Courier New"/>
            </a:endParaRPr>
          </a:p>
          <a:p>
            <a:pPr indent="0" lvl="0" marL="0" rtl="0" algn="l">
              <a:spcBef>
                <a:spcPts val="1600"/>
              </a:spcBef>
              <a:spcAft>
                <a:spcPts val="0"/>
              </a:spcAft>
              <a:buNone/>
            </a:pPr>
            <a:r>
              <a:rPr b="1" lang="en"/>
              <a:t>What will be the value of c?   u</a:t>
            </a:r>
            <a:endParaRPr b="1"/>
          </a:p>
          <a:p>
            <a:pPr indent="0" lvl="0" marL="0" rtl="0" algn="l">
              <a:spcBef>
                <a:spcPts val="1600"/>
              </a:spcBef>
              <a:spcAft>
                <a:spcPts val="0"/>
              </a:spcAft>
              <a:buNone/>
            </a:pPr>
            <a:r>
              <a:rPr lang="en" sz="1600">
                <a:latin typeface="Courier New"/>
                <a:ea typeface="Courier New"/>
                <a:cs typeface="Courier New"/>
                <a:sym typeface="Courier New"/>
              </a:rPr>
              <a:t>String s2</a:t>
            </a:r>
            <a:r>
              <a:rPr lang="en" sz="1600">
                <a:latin typeface="Courier New"/>
                <a:ea typeface="Courier New"/>
                <a:cs typeface="Courier New"/>
                <a:sym typeface="Courier New"/>
              </a:rPr>
              <a:t> = s1.substring(16, 19);</a:t>
            </a:r>
            <a:endParaRPr sz="1600">
              <a:latin typeface="Courier New"/>
              <a:ea typeface="Courier New"/>
              <a:cs typeface="Courier New"/>
              <a:sym typeface="Courier New"/>
            </a:endParaRPr>
          </a:p>
          <a:p>
            <a:pPr indent="0" lvl="0" marL="0" rtl="0" algn="l">
              <a:spcBef>
                <a:spcPts val="1600"/>
              </a:spcBef>
              <a:spcAft>
                <a:spcPts val="0"/>
              </a:spcAft>
              <a:buNone/>
            </a:pPr>
            <a:r>
              <a:rPr b="1" lang="en"/>
              <a:t>What will be the value of s2?  avi</a:t>
            </a:r>
            <a:endParaRPr b="1"/>
          </a:p>
          <a:p>
            <a:pPr indent="0" lvl="0" marL="0" rtl="0" algn="l">
              <a:spcBef>
                <a:spcPts val="1600"/>
              </a:spcBef>
              <a:spcAft>
                <a:spcPts val="0"/>
              </a:spcAft>
              <a:buNone/>
            </a:pPr>
            <a:r>
              <a:rPr lang="en" sz="1600">
                <a:latin typeface="Courier New"/>
                <a:ea typeface="Courier New"/>
                <a:cs typeface="Courier New"/>
                <a:sym typeface="Courier New"/>
              </a:rPr>
              <a:t>String s3 = s1.substring( s1.length() - 2 );</a:t>
            </a:r>
            <a:endParaRPr sz="1600">
              <a:latin typeface="Courier New"/>
              <a:ea typeface="Courier New"/>
              <a:cs typeface="Courier New"/>
              <a:sym typeface="Courier New"/>
            </a:endParaRPr>
          </a:p>
          <a:p>
            <a:pPr indent="0" lvl="0" marL="0" rtl="0" algn="l">
              <a:spcBef>
                <a:spcPts val="1600"/>
              </a:spcBef>
              <a:spcAft>
                <a:spcPts val="0"/>
              </a:spcAft>
              <a:buNone/>
            </a:pPr>
            <a:r>
              <a:rPr b="1" lang="en"/>
              <a:t>What will be the value of s3?  w.</a:t>
            </a:r>
            <a:endParaRPr b="1"/>
          </a:p>
          <a:p>
            <a:pPr indent="0" lvl="0" marL="0" rtl="0" algn="l">
              <a:spcBef>
                <a:spcPts val="1600"/>
              </a:spcBef>
              <a:spcAft>
                <a:spcPts val="0"/>
              </a:spcAft>
              <a:buNone/>
            </a:pPr>
            <a:r>
              <a:rPr lang="en" sz="1600">
                <a:latin typeface="Courier New"/>
                <a:ea typeface="Courier New"/>
                <a:cs typeface="Courier New"/>
                <a:sym typeface="Courier New"/>
              </a:rPr>
              <a:t>String s4 = s1.substring( 0, 1 );</a:t>
            </a:r>
            <a:endParaRPr sz="1600">
              <a:latin typeface="Courier New"/>
              <a:ea typeface="Courier New"/>
              <a:cs typeface="Courier New"/>
              <a:sym typeface="Courier New"/>
            </a:endParaRPr>
          </a:p>
          <a:p>
            <a:pPr indent="0" lvl="0" marL="0" rtl="0" algn="l">
              <a:spcBef>
                <a:spcPts val="1600"/>
              </a:spcBef>
              <a:spcAft>
                <a:spcPts val="1600"/>
              </a:spcAft>
              <a:buClr>
                <a:schemeClr val="dk1"/>
              </a:buClr>
              <a:buSzPts val="1100"/>
              <a:buFont typeface="Arial"/>
              <a:buNone/>
            </a:pPr>
            <a:r>
              <a:rPr b="1" lang="en"/>
              <a:t>What will be the value of s4? T</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graphicFrame>
        <p:nvGraphicFramePr>
          <p:cNvPr id="263" name="Google Shape;263;p41"/>
          <p:cNvGraphicFramePr/>
          <p:nvPr/>
        </p:nvGraphicFramePr>
        <p:xfrm>
          <a:off x="306813" y="150325"/>
          <a:ext cx="3000000" cy="3000000"/>
        </p:xfrm>
        <a:graphic>
          <a:graphicData uri="http://schemas.openxmlformats.org/drawingml/2006/table">
            <a:tbl>
              <a:tblPr>
                <a:noFill/>
                <a:tableStyleId>{C1D48E43-0AC2-4424-B5C2-559B568C173A}</a:tableStyleId>
              </a:tblPr>
              <a:tblGrid>
                <a:gridCol w="2029975"/>
                <a:gridCol w="1417150"/>
                <a:gridCol w="4776850"/>
              </a:tblGrid>
              <a:tr h="364000">
                <a:tc>
                  <a:txBody>
                    <a:bodyPr/>
                    <a:lstStyle/>
                    <a:p>
                      <a:pPr indent="0" lvl="0" marL="0" rtl="0" algn="l">
                        <a:spcBef>
                          <a:spcPts val="0"/>
                        </a:spcBef>
                        <a:spcAft>
                          <a:spcPts val="0"/>
                        </a:spcAft>
                        <a:buNone/>
                      </a:pPr>
                      <a:r>
                        <a:rPr b="1" lang="en" sz="1200"/>
                        <a:t>Method</a:t>
                      </a:r>
                      <a:endParaRPr b="1" sz="1200"/>
                    </a:p>
                  </a:txBody>
                  <a:tcPr marT="91425" marB="91425" marR="91425" marL="91425">
                    <a:solidFill>
                      <a:srgbClr val="EFEFEF"/>
                    </a:solidFill>
                  </a:tcPr>
                </a:tc>
                <a:tc>
                  <a:txBody>
                    <a:bodyPr/>
                    <a:lstStyle/>
                    <a:p>
                      <a:pPr indent="0" lvl="0" marL="0" rtl="0" algn="l">
                        <a:spcBef>
                          <a:spcPts val="0"/>
                        </a:spcBef>
                        <a:spcAft>
                          <a:spcPts val="0"/>
                        </a:spcAft>
                        <a:buNone/>
                      </a:pPr>
                      <a:r>
                        <a:rPr b="1" lang="en" sz="1200"/>
                        <a:t>Return Type</a:t>
                      </a:r>
                      <a:endParaRPr b="1" sz="1200"/>
                    </a:p>
                  </a:txBody>
                  <a:tcPr marT="91425" marB="91425" marR="91425" marL="91425">
                    <a:solidFill>
                      <a:srgbClr val="EFEFEF"/>
                    </a:solidFill>
                  </a:tcPr>
                </a:tc>
                <a:tc>
                  <a:txBody>
                    <a:bodyPr/>
                    <a:lstStyle/>
                    <a:p>
                      <a:pPr indent="0" lvl="0" marL="0" rtl="0" algn="l">
                        <a:spcBef>
                          <a:spcPts val="0"/>
                        </a:spcBef>
                        <a:spcAft>
                          <a:spcPts val="0"/>
                        </a:spcAft>
                        <a:buNone/>
                      </a:pPr>
                      <a:r>
                        <a:rPr b="1" lang="en" sz="1200"/>
                        <a:t>Description</a:t>
                      </a:r>
                      <a:endParaRPr b="1" sz="1200"/>
                    </a:p>
                  </a:txBody>
                  <a:tcPr marT="91425" marB="91425" marR="91425" marL="91425">
                    <a:solidFill>
                      <a:srgbClr val="EFEFEF"/>
                    </a:solidFill>
                  </a:tcPr>
                </a:tc>
              </a:tr>
              <a:tr h="520475">
                <a:tc>
                  <a:txBody>
                    <a:bodyPr/>
                    <a:lstStyle/>
                    <a:p>
                      <a:pPr indent="0" lvl="0" marL="0" rtl="0" algn="l">
                        <a:spcBef>
                          <a:spcPts val="0"/>
                        </a:spcBef>
                        <a:spcAft>
                          <a:spcPts val="0"/>
                        </a:spcAft>
                        <a:buNone/>
                      </a:pPr>
                      <a:r>
                        <a:rPr lang="en" sz="1200"/>
                        <a:t>contains( string )</a:t>
                      </a:r>
                      <a:endParaRPr sz="1200"/>
                    </a:p>
                  </a:txBody>
                  <a:tcPr marT="91425" marB="91425" marR="91425" marL="91425"/>
                </a:tc>
                <a:tc>
                  <a:txBody>
                    <a:bodyPr/>
                    <a:lstStyle/>
                    <a:p>
                      <a:pPr indent="0" lvl="0" marL="0" rtl="0" algn="l">
                        <a:spcBef>
                          <a:spcPts val="0"/>
                        </a:spcBef>
                        <a:spcAft>
                          <a:spcPts val="0"/>
                        </a:spcAft>
                        <a:buNone/>
                      </a:pPr>
                      <a:r>
                        <a:rPr lang="en" sz="1200"/>
                        <a:t>boolean</a:t>
                      </a:r>
                      <a:endParaRPr sz="1200"/>
                    </a:p>
                  </a:txBody>
                  <a:tcPr marT="91425" marB="91425" marR="91425" marL="91425"/>
                </a:tc>
                <a:tc>
                  <a:txBody>
                    <a:bodyPr/>
                    <a:lstStyle/>
                    <a:p>
                      <a:pPr indent="0" lvl="0" marL="0" rtl="0" algn="l">
                        <a:spcBef>
                          <a:spcPts val="0"/>
                        </a:spcBef>
                        <a:spcAft>
                          <a:spcPts val="0"/>
                        </a:spcAft>
                        <a:buNone/>
                      </a:pPr>
                      <a:r>
                        <a:rPr lang="en" sz="1200"/>
                        <a:t>True if the String contains the String passed as an argument.</a:t>
                      </a:r>
                      <a:endParaRPr sz="1200"/>
                    </a:p>
                  </a:txBody>
                  <a:tcPr marT="91425" marB="91425" marR="91425" marL="91425"/>
                </a:tc>
              </a:tr>
              <a:tr h="693400">
                <a:tc>
                  <a:txBody>
                    <a:bodyPr/>
                    <a:lstStyle/>
                    <a:p>
                      <a:pPr indent="0" lvl="0" marL="0" rtl="0" algn="l">
                        <a:spcBef>
                          <a:spcPts val="0"/>
                        </a:spcBef>
                        <a:spcAft>
                          <a:spcPts val="0"/>
                        </a:spcAft>
                        <a:buNone/>
                      </a:pPr>
                      <a:r>
                        <a:rPr lang="en" sz="1200"/>
                        <a:t>startWith( string)  </a:t>
                      </a:r>
                      <a:br>
                        <a:rPr lang="en" sz="1200"/>
                      </a:br>
                      <a:r>
                        <a:rPr lang="en" sz="1200"/>
                        <a:t>endsWith( string )</a:t>
                      </a:r>
                      <a:endParaRPr sz="1200"/>
                    </a:p>
                  </a:txBody>
                  <a:tcPr marT="91425" marB="91425" marR="91425" marL="91425"/>
                </a:tc>
                <a:tc>
                  <a:txBody>
                    <a:bodyPr/>
                    <a:lstStyle/>
                    <a:p>
                      <a:pPr indent="0" lvl="0" marL="0" rtl="0" algn="l">
                        <a:spcBef>
                          <a:spcPts val="0"/>
                        </a:spcBef>
                        <a:spcAft>
                          <a:spcPts val="0"/>
                        </a:spcAft>
                        <a:buNone/>
                      </a:pPr>
                      <a:r>
                        <a:rPr lang="en" sz="1200"/>
                        <a:t>boolean</a:t>
                      </a:r>
                      <a:endParaRPr sz="1200"/>
                    </a:p>
                  </a:txBody>
                  <a:tcPr marT="91425" marB="91425" marR="91425" marL="91425"/>
                </a:tc>
                <a:tc>
                  <a:txBody>
                    <a:bodyPr/>
                    <a:lstStyle/>
                    <a:p>
                      <a:pPr indent="0" lvl="0" marL="0" rtl="0" algn="l">
                        <a:spcBef>
                          <a:spcPts val="0"/>
                        </a:spcBef>
                        <a:spcAft>
                          <a:spcPts val="0"/>
                        </a:spcAft>
                        <a:buNone/>
                      </a:pPr>
                      <a:r>
                        <a:rPr lang="en" sz="1200"/>
                        <a:t>True </a:t>
                      </a:r>
                      <a:r>
                        <a:rPr lang="en" sz="1200"/>
                        <a:t> if the String starts with or ends with the string passed as an argument</a:t>
                      </a:r>
                      <a:endParaRPr sz="1200"/>
                    </a:p>
                  </a:txBody>
                  <a:tcPr marT="91425" marB="91425" marR="91425" marL="91425"/>
                </a:tc>
              </a:tr>
              <a:tr h="520475">
                <a:tc>
                  <a:txBody>
                    <a:bodyPr/>
                    <a:lstStyle/>
                    <a:p>
                      <a:pPr indent="0" lvl="0" marL="0" rtl="0" algn="l">
                        <a:spcBef>
                          <a:spcPts val="0"/>
                        </a:spcBef>
                        <a:spcAft>
                          <a:spcPts val="0"/>
                        </a:spcAft>
                        <a:buNone/>
                      </a:pPr>
                      <a:r>
                        <a:rPr lang="en" sz="1200"/>
                        <a:t>indexOf( string )</a:t>
                      </a:r>
                      <a:endParaRPr sz="1200"/>
                    </a:p>
                  </a:txBody>
                  <a:tcPr marT="91425" marB="91425" marR="91425" marL="91425"/>
                </a:tc>
                <a:tc>
                  <a:txBody>
                    <a:bodyPr/>
                    <a:lstStyle/>
                    <a:p>
                      <a:pPr indent="0" lvl="0" marL="0" rtl="0" algn="l">
                        <a:spcBef>
                          <a:spcPts val="0"/>
                        </a:spcBef>
                        <a:spcAft>
                          <a:spcPts val="0"/>
                        </a:spcAft>
                        <a:buNone/>
                      </a:pPr>
                      <a:r>
                        <a:rPr lang="en" sz="1200"/>
                        <a:t>int</a:t>
                      </a:r>
                      <a:endParaRPr sz="1200"/>
                    </a:p>
                  </a:txBody>
                  <a:tcPr marT="91425" marB="91425" marR="91425" marL="91425"/>
                </a:tc>
                <a:tc>
                  <a:txBody>
                    <a:bodyPr/>
                    <a:lstStyle/>
                    <a:p>
                      <a:pPr indent="0" lvl="0" marL="0" rtl="0" algn="l">
                        <a:spcBef>
                          <a:spcPts val="0"/>
                        </a:spcBef>
                        <a:spcAft>
                          <a:spcPts val="0"/>
                        </a:spcAft>
                        <a:buNone/>
                      </a:pPr>
                      <a:r>
                        <a:rPr lang="en" sz="1200"/>
                        <a:t>Returns the starting index of the String passed in the argument</a:t>
                      </a:r>
                      <a:endParaRPr sz="1200"/>
                    </a:p>
                  </a:txBody>
                  <a:tcPr marT="91425" marB="91425" marR="91425" marL="91425"/>
                </a:tc>
              </a:tr>
              <a:tr h="364000">
                <a:tc>
                  <a:txBody>
                    <a:bodyPr/>
                    <a:lstStyle/>
                    <a:p>
                      <a:pPr indent="0" lvl="0" marL="0" rtl="0" algn="l">
                        <a:spcBef>
                          <a:spcPts val="0"/>
                        </a:spcBef>
                        <a:spcAft>
                          <a:spcPts val="0"/>
                        </a:spcAft>
                        <a:buNone/>
                      </a:pPr>
                      <a:r>
                        <a:rPr lang="en" sz="1200"/>
                        <a:t>replace( string1, string2) </a:t>
                      </a:r>
                      <a:endParaRPr sz="1200"/>
                    </a:p>
                  </a:txBody>
                  <a:tcPr marT="91425" marB="91425" marR="91425" marL="91425"/>
                </a:tc>
                <a:tc>
                  <a:txBody>
                    <a:bodyPr/>
                    <a:lstStyle/>
                    <a:p>
                      <a:pPr indent="0" lvl="0" marL="0" rtl="0" algn="l">
                        <a:spcBef>
                          <a:spcPts val="0"/>
                        </a:spcBef>
                        <a:spcAft>
                          <a:spcPts val="0"/>
                        </a:spcAft>
                        <a:buNone/>
                      </a:pPr>
                      <a:r>
                        <a:rPr lang="en" sz="1200"/>
                        <a:t>String</a:t>
                      </a:r>
                      <a:endParaRPr sz="1200"/>
                    </a:p>
                  </a:txBody>
                  <a:tcPr marT="91425" marB="91425" marR="91425" marL="91425"/>
                </a:tc>
                <a:tc>
                  <a:txBody>
                    <a:bodyPr/>
                    <a:lstStyle/>
                    <a:p>
                      <a:pPr indent="0" lvl="0" marL="0" rtl="0" algn="l">
                        <a:spcBef>
                          <a:spcPts val="0"/>
                        </a:spcBef>
                        <a:spcAft>
                          <a:spcPts val="0"/>
                        </a:spcAft>
                        <a:buNone/>
                      </a:pPr>
                      <a:r>
                        <a:rPr lang="en" sz="1200"/>
                        <a:t>replaces string1 with string2 </a:t>
                      </a:r>
                      <a:endParaRPr sz="1200"/>
                    </a:p>
                  </a:txBody>
                  <a:tcPr marT="91425" marB="91425" marR="91425" marL="91425"/>
                </a:tc>
              </a:tr>
              <a:tr h="520475">
                <a:tc>
                  <a:txBody>
                    <a:bodyPr/>
                    <a:lstStyle/>
                    <a:p>
                      <a:pPr indent="0" lvl="0" marL="0" rtl="0" algn="l">
                        <a:spcBef>
                          <a:spcPts val="0"/>
                        </a:spcBef>
                        <a:spcAft>
                          <a:spcPts val="0"/>
                        </a:spcAft>
                        <a:buNone/>
                      </a:pPr>
                      <a:r>
                        <a:rPr lang="en" sz="1200"/>
                        <a:t>toLowerCase()</a:t>
                      </a:r>
                      <a:br>
                        <a:rPr lang="en" sz="1200"/>
                      </a:br>
                      <a:r>
                        <a:rPr lang="en" sz="1200"/>
                        <a:t>toUpperCase()</a:t>
                      </a:r>
                      <a:endParaRPr sz="1200"/>
                    </a:p>
                  </a:txBody>
                  <a:tcPr marT="91425" marB="91425" marR="91425" marL="91425"/>
                </a:tc>
                <a:tc>
                  <a:txBody>
                    <a:bodyPr/>
                    <a:lstStyle/>
                    <a:p>
                      <a:pPr indent="0" lvl="0" marL="0" rtl="0" algn="l">
                        <a:spcBef>
                          <a:spcPts val="0"/>
                        </a:spcBef>
                        <a:spcAft>
                          <a:spcPts val="0"/>
                        </a:spcAft>
                        <a:buNone/>
                      </a:pPr>
                      <a:r>
                        <a:rPr lang="en" sz="1200"/>
                        <a:t>String</a:t>
                      </a:r>
                      <a:endParaRPr sz="1200"/>
                    </a:p>
                  </a:txBody>
                  <a:tcPr marT="91425" marB="91425" marR="91425" marL="91425"/>
                </a:tc>
                <a:tc>
                  <a:txBody>
                    <a:bodyPr/>
                    <a:lstStyle/>
                    <a:p>
                      <a:pPr indent="0" lvl="0" marL="0" rtl="0" algn="l">
                        <a:spcBef>
                          <a:spcPts val="0"/>
                        </a:spcBef>
                        <a:spcAft>
                          <a:spcPts val="0"/>
                        </a:spcAft>
                        <a:buNone/>
                      </a:pPr>
                      <a:r>
                        <a:rPr lang="en" sz="1200"/>
                        <a:t>Returns the String in all upper or lower case</a:t>
                      </a:r>
                      <a:endParaRPr sz="1200"/>
                    </a:p>
                  </a:txBody>
                  <a:tcPr marT="91425" marB="91425" marR="91425" marL="91425"/>
                </a:tc>
              </a:tr>
              <a:tr h="520475">
                <a:tc>
                  <a:txBody>
                    <a:bodyPr/>
                    <a:lstStyle/>
                    <a:p>
                      <a:pPr indent="0" lvl="0" marL="0" rtl="0" algn="l">
                        <a:spcBef>
                          <a:spcPts val="0"/>
                        </a:spcBef>
                        <a:spcAft>
                          <a:spcPts val="0"/>
                        </a:spcAft>
                        <a:buNone/>
                      </a:pPr>
                      <a:r>
                        <a:rPr lang="en" sz="1200"/>
                        <a:t>split( str )</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String[]</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Splits the str into an array using the str in the argument as a delimiter</a:t>
                      </a:r>
                      <a:endParaRPr sz="1200"/>
                    </a:p>
                  </a:txBody>
                  <a:tcPr marT="91425" marB="91425" marR="91425" marL="91425">
                    <a:lnB cap="flat" cmpd="sng" w="9525">
                      <a:solidFill>
                        <a:srgbClr val="9E9E9E"/>
                      </a:solidFill>
                      <a:prstDash val="solid"/>
                      <a:round/>
                      <a:headEnd len="sm" w="sm" type="none"/>
                      <a:tailEnd len="sm" w="sm" type="none"/>
                    </a:lnB>
                  </a:tcPr>
                </a:tc>
              </a:tr>
              <a:tr h="866300">
                <a:tc>
                  <a:txBody>
                    <a:bodyPr/>
                    <a:lstStyle/>
                    <a:p>
                      <a:pPr indent="0" lvl="0" marL="0" rtl="0" algn="l">
                        <a:spcBef>
                          <a:spcPts val="0"/>
                        </a:spcBef>
                        <a:spcAft>
                          <a:spcPts val="0"/>
                        </a:spcAft>
                        <a:buNone/>
                      </a:pPr>
                      <a:r>
                        <a:rPr lang="en" sz="1200"/>
                        <a:t>equals( string )</a:t>
                      </a:r>
                      <a:br>
                        <a:rPr lang="en" sz="1200"/>
                      </a:br>
                      <a:r>
                        <a:rPr lang="en" sz="1200"/>
                        <a:t>equalsIgnoreCase( string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boolean</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True if the value of the string is equal to the string passed in the argument.  equalsIgnoreCase() compares the string without case.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20475">
                <a:tc>
                  <a:txBody>
                    <a:bodyPr/>
                    <a:lstStyle/>
                    <a:p>
                      <a:pPr indent="0" lvl="0" marL="0" rtl="0" algn="l">
                        <a:spcBef>
                          <a:spcPts val="0"/>
                        </a:spcBef>
                        <a:spcAft>
                          <a:spcPts val="0"/>
                        </a:spcAft>
                        <a:buNone/>
                      </a:pPr>
                      <a:r>
                        <a:rPr lang="en" sz="1200"/>
                        <a:t>trim()</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String</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removes whitespace from the beginning and ending of the String</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12850" y="754675"/>
            <a:ext cx="4219075" cy="3360100"/>
          </a:xfrm>
          <a:prstGeom prst="rect">
            <a:avLst/>
          </a:prstGeom>
          <a:noFill/>
          <a:ln>
            <a:noFill/>
          </a:ln>
        </p:spPr>
      </p:pic>
      <p:pic>
        <p:nvPicPr>
          <p:cNvPr id="67" name="Google Shape;67;p15"/>
          <p:cNvPicPr preferRelativeResize="0"/>
          <p:nvPr/>
        </p:nvPicPr>
        <p:blipFill>
          <a:blip r:embed="rId4">
            <a:alphaModFix/>
          </a:blip>
          <a:stretch>
            <a:fillRect/>
          </a:stretch>
        </p:blipFill>
        <p:spPr>
          <a:xfrm>
            <a:off x="4572000" y="725175"/>
            <a:ext cx="4467725" cy="341911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2"/>
          <p:cNvSpPr txBox="1"/>
          <p:nvPr>
            <p:ph type="title"/>
          </p:nvPr>
        </p:nvSpPr>
        <p:spPr>
          <a:xfrm>
            <a:off x="311700" y="259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String Static methods</a:t>
            </a:r>
            <a:endParaRPr/>
          </a:p>
        </p:txBody>
      </p:sp>
      <p:graphicFrame>
        <p:nvGraphicFramePr>
          <p:cNvPr id="269" name="Google Shape;269;p42"/>
          <p:cNvGraphicFramePr/>
          <p:nvPr/>
        </p:nvGraphicFramePr>
        <p:xfrm>
          <a:off x="430025" y="2075150"/>
          <a:ext cx="3000000" cy="3000000"/>
        </p:xfrm>
        <a:graphic>
          <a:graphicData uri="http://schemas.openxmlformats.org/drawingml/2006/table">
            <a:tbl>
              <a:tblPr>
                <a:noFill/>
                <a:tableStyleId>{C1D48E43-0AC2-4424-B5C2-559B568C173A}</a:tableStyleId>
              </a:tblPr>
              <a:tblGrid>
                <a:gridCol w="2741325"/>
                <a:gridCol w="2741325"/>
                <a:gridCol w="2741325"/>
              </a:tblGrid>
              <a:tr h="381000">
                <a:tc>
                  <a:txBody>
                    <a:bodyPr/>
                    <a:lstStyle/>
                    <a:p>
                      <a:pPr indent="0" lvl="0" marL="0" rtl="0" algn="l">
                        <a:spcBef>
                          <a:spcPts val="0"/>
                        </a:spcBef>
                        <a:spcAft>
                          <a:spcPts val="0"/>
                        </a:spcAft>
                        <a:buNone/>
                      </a:pPr>
                      <a:r>
                        <a:rPr b="1" lang="en" sz="1200"/>
                        <a:t>Method</a:t>
                      </a:r>
                      <a:endParaRPr b="1" sz="1200"/>
                    </a:p>
                  </a:txBody>
                  <a:tcPr marT="91425" marB="91425" marR="91425" marL="91425">
                    <a:solidFill>
                      <a:srgbClr val="EFEFEF"/>
                    </a:solidFill>
                  </a:tcPr>
                </a:tc>
                <a:tc>
                  <a:txBody>
                    <a:bodyPr/>
                    <a:lstStyle/>
                    <a:p>
                      <a:pPr indent="0" lvl="0" marL="0" rtl="0" algn="l">
                        <a:spcBef>
                          <a:spcPts val="0"/>
                        </a:spcBef>
                        <a:spcAft>
                          <a:spcPts val="0"/>
                        </a:spcAft>
                        <a:buNone/>
                      </a:pPr>
                      <a:r>
                        <a:rPr b="1" lang="en" sz="1200"/>
                        <a:t>Return Type</a:t>
                      </a:r>
                      <a:endParaRPr b="1" sz="1200"/>
                    </a:p>
                  </a:txBody>
                  <a:tcPr marT="91425" marB="91425" marR="91425" marL="91425">
                    <a:solidFill>
                      <a:srgbClr val="EFEFEF"/>
                    </a:solidFill>
                  </a:tcPr>
                </a:tc>
                <a:tc>
                  <a:txBody>
                    <a:bodyPr/>
                    <a:lstStyle/>
                    <a:p>
                      <a:pPr indent="0" lvl="0" marL="0" rtl="0" algn="l">
                        <a:spcBef>
                          <a:spcPts val="0"/>
                        </a:spcBef>
                        <a:spcAft>
                          <a:spcPts val="0"/>
                        </a:spcAft>
                        <a:buNone/>
                      </a:pPr>
                      <a:r>
                        <a:rPr b="1" lang="en" sz="1200"/>
                        <a:t>Description</a:t>
                      </a:r>
                      <a:endParaRPr b="1" sz="1200"/>
                    </a:p>
                  </a:txBody>
                  <a:tcPr marT="91425" marB="91425" marR="91425" marL="91425">
                    <a:solidFill>
                      <a:srgbClr val="EFEFEF"/>
                    </a:solidFill>
                  </a:tcPr>
                </a:tc>
              </a:tr>
              <a:tr h="381000">
                <a:tc>
                  <a:txBody>
                    <a:bodyPr/>
                    <a:lstStyle/>
                    <a:p>
                      <a:pPr indent="0" lvl="0" marL="0" rtl="0" algn="l">
                        <a:spcBef>
                          <a:spcPts val="0"/>
                        </a:spcBef>
                        <a:spcAft>
                          <a:spcPts val="0"/>
                        </a:spcAft>
                        <a:buNone/>
                      </a:pPr>
                      <a:r>
                        <a:rPr lang="en" sz="1200"/>
                        <a:t>valueOf( x) </a:t>
                      </a:r>
                      <a:endParaRPr sz="1200"/>
                    </a:p>
                  </a:txBody>
                  <a:tcPr marT="91425" marB="91425" marR="91425" marL="91425"/>
                </a:tc>
                <a:tc>
                  <a:txBody>
                    <a:bodyPr/>
                    <a:lstStyle/>
                    <a:p>
                      <a:pPr indent="0" lvl="0" marL="0" rtl="0" algn="l">
                        <a:spcBef>
                          <a:spcPts val="0"/>
                        </a:spcBef>
                        <a:spcAft>
                          <a:spcPts val="0"/>
                        </a:spcAft>
                        <a:buNone/>
                      </a:pPr>
                      <a:r>
                        <a:rPr lang="en" sz="1200"/>
                        <a:t>String</a:t>
                      </a:r>
                      <a:endParaRPr sz="1200"/>
                    </a:p>
                  </a:txBody>
                  <a:tcPr marT="91425" marB="91425" marR="91425" marL="91425"/>
                </a:tc>
                <a:tc>
                  <a:txBody>
                    <a:bodyPr/>
                    <a:lstStyle/>
                    <a:p>
                      <a:pPr indent="0" lvl="0" marL="0" rtl="0" algn="l">
                        <a:spcBef>
                          <a:spcPts val="0"/>
                        </a:spcBef>
                        <a:spcAft>
                          <a:spcPts val="0"/>
                        </a:spcAft>
                        <a:buNone/>
                      </a:pPr>
                      <a:r>
                        <a:rPr lang="en" sz="1200"/>
                        <a:t>Returns the String representation of x</a:t>
                      </a:r>
                      <a:endParaRPr sz="1200"/>
                    </a:p>
                  </a:txBody>
                  <a:tcPr marT="91425" marB="91425" marR="91425" marL="91425"/>
                </a:tc>
              </a:tr>
              <a:tr h="381000">
                <a:tc>
                  <a:txBody>
                    <a:bodyPr/>
                    <a:lstStyle/>
                    <a:p>
                      <a:pPr indent="0" lvl="0" marL="0" rtl="0" algn="l">
                        <a:spcBef>
                          <a:spcPts val="0"/>
                        </a:spcBef>
                        <a:spcAft>
                          <a:spcPts val="0"/>
                        </a:spcAft>
                        <a:buNone/>
                      </a:pPr>
                      <a:r>
                        <a:rPr lang="en" sz="1200"/>
                        <a:t>join( delimiter, list of strings)</a:t>
                      </a:r>
                      <a:endParaRPr sz="1200"/>
                    </a:p>
                  </a:txBody>
                  <a:tcPr marT="91425" marB="91425" marR="91425" marL="91425"/>
                </a:tc>
                <a:tc>
                  <a:txBody>
                    <a:bodyPr/>
                    <a:lstStyle/>
                    <a:p>
                      <a:pPr indent="0" lvl="0" marL="0" rtl="0" algn="l">
                        <a:spcBef>
                          <a:spcPts val="0"/>
                        </a:spcBef>
                        <a:spcAft>
                          <a:spcPts val="0"/>
                        </a:spcAft>
                        <a:buNone/>
                      </a:pPr>
                      <a:r>
                        <a:rPr lang="en" sz="1200"/>
                        <a:t>String</a:t>
                      </a:r>
                      <a:endParaRPr sz="1200"/>
                    </a:p>
                  </a:txBody>
                  <a:tcPr marT="91425" marB="91425" marR="91425" marL="91425"/>
                </a:tc>
                <a:tc>
                  <a:txBody>
                    <a:bodyPr/>
                    <a:lstStyle/>
                    <a:p>
                      <a:pPr indent="0" lvl="0" marL="0" rtl="0" algn="l">
                        <a:spcBef>
                          <a:spcPts val="0"/>
                        </a:spcBef>
                        <a:spcAft>
                          <a:spcPts val="0"/>
                        </a:spcAft>
                        <a:buNone/>
                      </a:pPr>
                      <a:r>
                        <a:rPr lang="en" sz="1200"/>
                        <a:t>Returns a new String composed of the strings in the list separated by the delimiter.  </a:t>
                      </a:r>
                      <a:endParaRPr sz="1200"/>
                    </a:p>
                  </a:txBody>
                  <a:tcPr marT="91425" marB="91425" marR="91425" marL="91425"/>
                </a:tc>
              </a:tr>
            </a:tbl>
          </a:graphicData>
        </a:graphic>
      </p:graphicFrame>
      <p:sp>
        <p:nvSpPr>
          <p:cNvPr id="270" name="Google Shape;270;p42"/>
          <p:cNvSpPr txBox="1"/>
          <p:nvPr/>
        </p:nvSpPr>
        <p:spPr>
          <a:xfrm>
            <a:off x="405325" y="953050"/>
            <a:ext cx="8273400" cy="86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Static methods are methods that are not available on the String objects, but only using the String data type.  </a:t>
            </a:r>
            <a:endParaRPr/>
          </a:p>
          <a:p>
            <a:pPr indent="0" lvl="0" marL="0" rtl="0" algn="l">
              <a:spcBef>
                <a:spcPts val="0"/>
              </a:spcBef>
              <a:spcAft>
                <a:spcPts val="0"/>
              </a:spcAft>
              <a:buNone/>
            </a:pPr>
            <a:r>
              <a:rPr lang="en"/>
              <a:t>	</a:t>
            </a:r>
            <a:r>
              <a:rPr b="1" lang="en"/>
              <a:t>For example: </a:t>
            </a:r>
            <a:r>
              <a:rPr lang="en"/>
              <a:t>  </a:t>
            </a:r>
            <a:r>
              <a:rPr lang="en" sz="1300">
                <a:latin typeface="Courier New"/>
                <a:ea typeface="Courier New"/>
                <a:cs typeface="Courier New"/>
                <a:sym typeface="Courier New"/>
              </a:rPr>
              <a:t>String intAsString = String.valueOf( 10 );</a:t>
            </a:r>
            <a:endParaRPr sz="1300">
              <a:latin typeface="Courier New"/>
              <a:ea typeface="Courier New"/>
              <a:cs typeface="Courier New"/>
              <a:sym typeface="Courier New"/>
            </a:endParaRPr>
          </a:p>
        </p:txBody>
      </p:sp>
      <p:sp>
        <p:nvSpPr>
          <p:cNvPr id="271" name="Google Shape;271;p42"/>
          <p:cNvSpPr txBox="1"/>
          <p:nvPr/>
        </p:nvSpPr>
        <p:spPr>
          <a:xfrm>
            <a:off x="1488725" y="3951600"/>
            <a:ext cx="6839700" cy="10614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There are many more String and String Static methods.  Java Documentation (JavaDoc) contains a complete list of methods available for each version of the language. </a:t>
            </a:r>
            <a:endParaRPr/>
          </a:p>
          <a:p>
            <a:pPr indent="0" lvl="0" marL="0" rtl="0" algn="l">
              <a:spcBef>
                <a:spcPts val="0"/>
              </a:spcBef>
              <a:spcAft>
                <a:spcPts val="0"/>
              </a:spcAft>
              <a:buNone/>
            </a:pPr>
            <a:r>
              <a:rPr lang="en"/>
              <a:t>				</a:t>
            </a:r>
            <a:r>
              <a:rPr lang="en" u="sng">
                <a:solidFill>
                  <a:schemeClr val="hlink"/>
                </a:solidFill>
                <a:hlinkClick r:id="rId3"/>
              </a:rPr>
              <a:t>String JavaDoc for Java 8</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3"/>
          <p:cNvSpPr txBox="1"/>
          <p:nvPr>
            <p:ph type="title"/>
          </p:nvPr>
        </p:nvSpPr>
        <p:spPr>
          <a:xfrm>
            <a:off x="311700" y="149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String with a char[]		</a:t>
            </a:r>
            <a:endParaRPr/>
          </a:p>
        </p:txBody>
      </p:sp>
      <p:sp>
        <p:nvSpPr>
          <p:cNvPr id="277" name="Google Shape;277;p43"/>
          <p:cNvSpPr txBox="1"/>
          <p:nvPr>
            <p:ph idx="1" type="body"/>
          </p:nvPr>
        </p:nvSpPr>
        <p:spPr>
          <a:xfrm>
            <a:off x="311700" y="722250"/>
            <a:ext cx="8520600" cy="44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String holds the characters internally as a char[], it can be instantiated and initialized with a char[] to create a new String.</a:t>
            </a:r>
            <a:endParaRPr/>
          </a:p>
          <a:p>
            <a:pPr indent="0" lvl="0" marL="0" rtl="0" algn="l">
              <a:spcBef>
                <a:spcPts val="1600"/>
              </a:spcBef>
              <a:spcAft>
                <a:spcPts val="0"/>
              </a:spcAft>
              <a:buNone/>
            </a:pPr>
            <a:r>
              <a:rPr lang="en"/>
              <a:t>	</a:t>
            </a:r>
            <a:r>
              <a:rPr lang="en" sz="1400">
                <a:latin typeface="Courier New"/>
                <a:ea typeface="Courier New"/>
                <a:cs typeface="Courier New"/>
                <a:sym typeface="Courier New"/>
              </a:rPr>
              <a:t>char[] </a:t>
            </a:r>
            <a:r>
              <a:rPr lang="en" sz="1400">
                <a:solidFill>
                  <a:srgbClr val="0000FF"/>
                </a:solidFill>
                <a:latin typeface="Courier New"/>
                <a:ea typeface="Courier New"/>
                <a:cs typeface="Courier New"/>
                <a:sym typeface="Courier New"/>
              </a:rPr>
              <a:t>awesomeArray </a:t>
            </a:r>
            <a:r>
              <a:rPr lang="en" sz="1400">
                <a:latin typeface="Courier New"/>
                <a:ea typeface="Courier New"/>
                <a:cs typeface="Courier New"/>
                <a:sym typeface="Courier New"/>
              </a:rPr>
              <a:t>= new char[] { ‘A’, ‘w’, ‘e’, ‘s’, ‘o’, ‘m’, ‘e’ };</a:t>
            </a:r>
            <a:br>
              <a:rPr lang="en" sz="1400">
                <a:latin typeface="Courier New"/>
                <a:ea typeface="Courier New"/>
                <a:cs typeface="Courier New"/>
                <a:sym typeface="Courier New"/>
              </a:rPr>
            </a:br>
            <a:r>
              <a:rPr lang="en" sz="1400">
                <a:latin typeface="Courier New"/>
                <a:ea typeface="Courier New"/>
                <a:cs typeface="Courier New"/>
                <a:sym typeface="Courier New"/>
              </a:rPr>
              <a:t>	String </a:t>
            </a:r>
            <a:r>
              <a:rPr lang="en" sz="1400">
                <a:solidFill>
                  <a:srgbClr val="980000"/>
                </a:solidFill>
                <a:latin typeface="Courier New"/>
                <a:ea typeface="Courier New"/>
                <a:cs typeface="Courier New"/>
                <a:sym typeface="Courier New"/>
              </a:rPr>
              <a:t>awesomeString1 </a:t>
            </a:r>
            <a:r>
              <a:rPr lang="en" sz="1400">
                <a:latin typeface="Courier New"/>
                <a:ea typeface="Courier New"/>
                <a:cs typeface="Courier New"/>
                <a:sym typeface="Courier New"/>
              </a:rPr>
              <a:t>= </a:t>
            </a:r>
            <a:r>
              <a:rPr lang="en" sz="1400">
                <a:solidFill>
                  <a:srgbClr val="FF9900"/>
                </a:solidFill>
                <a:latin typeface="Courier New"/>
                <a:ea typeface="Courier New"/>
                <a:cs typeface="Courier New"/>
                <a:sym typeface="Courier New"/>
              </a:rPr>
              <a:t>new String</a:t>
            </a:r>
            <a:r>
              <a:rPr lang="en" sz="1400">
                <a:latin typeface="Courier New"/>
                <a:ea typeface="Courier New"/>
                <a:cs typeface="Courier New"/>
                <a:sym typeface="Courier New"/>
              </a:rPr>
              <a:t>( </a:t>
            </a:r>
            <a:r>
              <a:rPr lang="en" sz="1400">
                <a:solidFill>
                  <a:srgbClr val="0000FF"/>
                </a:solidFill>
                <a:latin typeface="Courier New"/>
                <a:ea typeface="Courier New"/>
                <a:cs typeface="Courier New"/>
                <a:sym typeface="Courier New"/>
              </a:rPr>
              <a:t>awesomeArray </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spcBef>
                <a:spcPts val="1600"/>
              </a:spcBef>
              <a:spcAft>
                <a:spcPts val="0"/>
              </a:spcAft>
              <a:buNone/>
            </a:pPr>
            <a:r>
              <a:t/>
            </a:r>
            <a:endParaRPr sz="1600">
              <a:solidFill>
                <a:srgbClr val="980000"/>
              </a:solidFill>
            </a:endParaRPr>
          </a:p>
          <a:p>
            <a:pPr indent="0" lvl="0" marL="0" rtl="0" algn="l">
              <a:spcBef>
                <a:spcPts val="1600"/>
              </a:spcBef>
              <a:spcAft>
                <a:spcPts val="0"/>
              </a:spcAft>
              <a:buNone/>
            </a:pPr>
            <a:r>
              <a:rPr lang="en" sz="1600">
                <a:solidFill>
                  <a:srgbClr val="980000"/>
                </a:solidFill>
              </a:rPr>
              <a:t>awesomeString1 </a:t>
            </a:r>
            <a:r>
              <a:rPr lang="en" sz="1600"/>
              <a:t>has a value of “Awesome”</a:t>
            </a:r>
            <a:endParaRPr sz="1600"/>
          </a:p>
          <a:p>
            <a:pPr indent="0" lvl="0" marL="457200" rtl="0" algn="l">
              <a:spcBef>
                <a:spcPts val="1600"/>
              </a:spcBef>
              <a:spcAft>
                <a:spcPts val="0"/>
              </a:spcAft>
              <a:buNone/>
            </a:pPr>
            <a:r>
              <a:t/>
            </a:r>
            <a:endParaRPr sz="1400">
              <a:solidFill>
                <a:srgbClr val="9900FF"/>
              </a:solidFill>
              <a:latin typeface="Courier New"/>
              <a:ea typeface="Courier New"/>
              <a:cs typeface="Courier New"/>
              <a:sym typeface="Courier New"/>
            </a:endParaRPr>
          </a:p>
          <a:p>
            <a:pPr indent="0" lvl="0" marL="0" rtl="0" algn="l">
              <a:spcBef>
                <a:spcPts val="1600"/>
              </a:spcBef>
              <a:spcAft>
                <a:spcPts val="0"/>
              </a:spcAft>
              <a:buNone/>
            </a:pPr>
            <a:r>
              <a:t/>
            </a:r>
            <a:endParaRPr b="1" sz="1600">
              <a:solidFill>
                <a:schemeClr val="dk1"/>
              </a:solidFill>
            </a:endParaRPr>
          </a:p>
          <a:p>
            <a:pPr indent="0" lvl="0" marL="0" rtl="0" algn="l">
              <a:spcBef>
                <a:spcPts val="1600"/>
              </a:spcBef>
              <a:spcAft>
                <a:spcPts val="1600"/>
              </a:spcAft>
              <a:buClr>
                <a:schemeClr val="dk1"/>
              </a:buClr>
              <a:buSzPts val="1100"/>
              <a:buFont typeface="Arial"/>
              <a:buNone/>
            </a:pPr>
            <a:r>
              <a:t/>
            </a:r>
            <a:endParaRPr b="1" sz="16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4"/>
          <p:cNvSpPr txBox="1"/>
          <p:nvPr>
            <p:ph idx="1" type="body"/>
          </p:nvPr>
        </p:nvSpPr>
        <p:spPr>
          <a:xfrm>
            <a:off x="311700" y="329250"/>
            <a:ext cx="8520600" cy="42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Given this code:</a:t>
            </a:r>
            <a:endParaRPr i="1"/>
          </a:p>
          <a:p>
            <a:pPr indent="457200" lvl="0" marL="0" rtl="0" algn="l">
              <a:spcBef>
                <a:spcPts val="1600"/>
              </a:spcBef>
              <a:spcAft>
                <a:spcPts val="0"/>
              </a:spcAft>
              <a:buNone/>
            </a:pPr>
            <a:r>
              <a:rPr lang="en" sz="1400">
                <a:solidFill>
                  <a:srgbClr val="000000"/>
                </a:solidFill>
                <a:latin typeface="Courier New"/>
                <a:ea typeface="Courier New"/>
                <a:cs typeface="Courier New"/>
                <a:sym typeface="Courier New"/>
              </a:rPr>
              <a:t>char[] awesomeArray = new char[] { ‘A’, ‘w’, ‘e’, ‘s’, ‘o’, ‘m’, ‘e’ };</a:t>
            </a:r>
            <a:br>
              <a:rPr lang="en" sz="1400">
                <a:solidFill>
                  <a:srgbClr val="000000"/>
                </a:solidFill>
                <a:latin typeface="Courier New"/>
                <a:ea typeface="Courier New"/>
                <a:cs typeface="Courier New"/>
                <a:sym typeface="Courier New"/>
              </a:rPr>
            </a:br>
            <a:r>
              <a:rPr lang="en" sz="1400">
                <a:solidFill>
                  <a:srgbClr val="000000"/>
                </a:solidFill>
                <a:latin typeface="Courier New"/>
                <a:ea typeface="Courier New"/>
                <a:cs typeface="Courier New"/>
                <a:sym typeface="Courier New"/>
              </a:rPr>
              <a:t>	String awesomeString1 = new String( awesomeArray );</a:t>
            </a:r>
            <a:br>
              <a:rPr lang="en" sz="1400">
                <a:solidFill>
                  <a:srgbClr val="000000"/>
                </a:solidFill>
                <a:latin typeface="Courier New"/>
                <a:ea typeface="Courier New"/>
                <a:cs typeface="Courier New"/>
                <a:sym typeface="Courier New"/>
              </a:rPr>
            </a:br>
            <a:r>
              <a:rPr lang="en" sz="1400">
                <a:solidFill>
                  <a:srgbClr val="000000"/>
                </a:solidFill>
                <a:latin typeface="Courier New"/>
                <a:ea typeface="Courier New"/>
                <a:cs typeface="Courier New"/>
                <a:sym typeface="Courier New"/>
              </a:rPr>
              <a:t>	String awesomeString2 = new String( awesomeArray );</a:t>
            </a:r>
            <a:br>
              <a:rPr lang="en" sz="1400">
                <a:solidFill>
                  <a:srgbClr val="000000"/>
                </a:solidFill>
                <a:latin typeface="Courier New"/>
                <a:ea typeface="Courier New"/>
                <a:cs typeface="Courier New"/>
                <a:sym typeface="Courier New"/>
              </a:rPr>
            </a:br>
            <a:r>
              <a:rPr lang="en" sz="1400">
                <a:solidFill>
                  <a:srgbClr val="000000"/>
                </a:solidFill>
                <a:latin typeface="Courier New"/>
                <a:ea typeface="Courier New"/>
                <a:cs typeface="Courier New"/>
                <a:sym typeface="Courier New"/>
              </a:rPr>
              <a:t>	String awesomeString3 = awesomeString1;</a:t>
            </a:r>
            <a:endParaRPr sz="1400">
              <a:solidFill>
                <a:srgbClr val="000000"/>
              </a:solidFill>
              <a:latin typeface="Courier New"/>
              <a:ea typeface="Courier New"/>
              <a:cs typeface="Courier New"/>
              <a:sym typeface="Courier New"/>
            </a:endParaRPr>
          </a:p>
          <a:p>
            <a:pPr indent="0" lvl="0" marL="0" rtl="0" algn="l">
              <a:spcBef>
                <a:spcPts val="1600"/>
              </a:spcBef>
              <a:spcAft>
                <a:spcPts val="0"/>
              </a:spcAft>
              <a:buNone/>
            </a:pPr>
            <a:r>
              <a:rPr b="1" lang="en" sz="1600">
                <a:solidFill>
                  <a:srgbClr val="000000"/>
                </a:solidFill>
              </a:rPr>
              <a:t>Will be the result of:  </a:t>
            </a:r>
            <a:r>
              <a:rPr b="1" lang="en" sz="1400">
                <a:solidFill>
                  <a:srgbClr val="000000"/>
                </a:solidFill>
                <a:latin typeface="Courier New"/>
                <a:ea typeface="Courier New"/>
                <a:cs typeface="Courier New"/>
                <a:sym typeface="Courier New"/>
              </a:rPr>
              <a:t>awesomeString1 == awesomeString2 </a:t>
            </a:r>
            <a:r>
              <a:rPr b="1" lang="en" sz="1600">
                <a:solidFill>
                  <a:srgbClr val="000000"/>
                </a:solidFill>
              </a:rPr>
              <a:t>?  false</a:t>
            </a:r>
            <a:br>
              <a:rPr b="1" lang="en" sz="1600">
                <a:solidFill>
                  <a:srgbClr val="000000"/>
                </a:solidFill>
              </a:rPr>
            </a:br>
            <a:r>
              <a:rPr b="1" lang="en" sz="1600">
                <a:solidFill>
                  <a:srgbClr val="000000"/>
                </a:solidFill>
              </a:rPr>
              <a:t>Will be the result of:  </a:t>
            </a:r>
            <a:r>
              <a:rPr b="1" lang="en" sz="1400">
                <a:solidFill>
                  <a:srgbClr val="000000"/>
                </a:solidFill>
                <a:latin typeface="Courier New"/>
                <a:ea typeface="Courier New"/>
                <a:cs typeface="Courier New"/>
                <a:sym typeface="Courier New"/>
              </a:rPr>
              <a:t>awesomeString1 == awesomeString3 </a:t>
            </a:r>
            <a:r>
              <a:rPr b="1" lang="en" sz="1600">
                <a:solidFill>
                  <a:srgbClr val="000000"/>
                </a:solidFill>
              </a:rPr>
              <a:t>?  true</a:t>
            </a:r>
            <a:br>
              <a:rPr b="1" lang="en" sz="1600">
                <a:solidFill>
                  <a:srgbClr val="000000"/>
                </a:solidFill>
              </a:rPr>
            </a:br>
            <a:r>
              <a:rPr b="1" lang="en" sz="1600">
                <a:solidFill>
                  <a:srgbClr val="000000"/>
                </a:solidFill>
              </a:rPr>
              <a:t>Will be the result of:  </a:t>
            </a:r>
            <a:r>
              <a:rPr b="1" lang="en" sz="1400">
                <a:solidFill>
                  <a:srgbClr val="000000"/>
                </a:solidFill>
                <a:latin typeface="Courier New"/>
                <a:ea typeface="Courier New"/>
                <a:cs typeface="Courier New"/>
                <a:sym typeface="Courier New"/>
              </a:rPr>
              <a:t>awesomeString2 == awesomeString3 </a:t>
            </a:r>
            <a:r>
              <a:rPr b="1" lang="en" sz="1600">
                <a:solidFill>
                  <a:schemeClr val="dk1"/>
                </a:solidFill>
              </a:rPr>
              <a:t>?  false</a:t>
            </a:r>
            <a:endParaRPr b="1" sz="1600">
              <a:solidFill>
                <a:schemeClr val="dk1"/>
              </a:solidFill>
            </a:endParaRPr>
          </a:p>
          <a:p>
            <a:pPr indent="0" lvl="0" marL="0" rtl="0" algn="l">
              <a:spcBef>
                <a:spcPts val="1600"/>
              </a:spcBef>
              <a:spcAft>
                <a:spcPts val="0"/>
              </a:spcAft>
              <a:buNone/>
            </a:pPr>
            <a:r>
              <a:rPr b="1" lang="en" sz="1600">
                <a:solidFill>
                  <a:schemeClr val="dk1"/>
                </a:solidFill>
              </a:rPr>
              <a:t>Will be the result of:  </a:t>
            </a:r>
            <a:r>
              <a:rPr b="1" lang="en" sz="1400">
                <a:solidFill>
                  <a:schemeClr val="dk1"/>
                </a:solidFill>
                <a:latin typeface="Courier New"/>
                <a:ea typeface="Courier New"/>
                <a:cs typeface="Courier New"/>
                <a:sym typeface="Courier New"/>
              </a:rPr>
              <a:t>awesomeString1.equals( awesomeString2 ) </a:t>
            </a:r>
            <a:r>
              <a:rPr b="1" lang="en" sz="1600">
                <a:solidFill>
                  <a:schemeClr val="dk1"/>
                </a:solidFill>
              </a:rPr>
              <a:t>? true</a:t>
            </a:r>
            <a:br>
              <a:rPr b="1" lang="en" sz="1600">
                <a:solidFill>
                  <a:schemeClr val="dk1"/>
                </a:solidFill>
              </a:rPr>
            </a:br>
            <a:r>
              <a:rPr b="1" lang="en" sz="1600">
                <a:solidFill>
                  <a:schemeClr val="dk1"/>
                </a:solidFill>
              </a:rPr>
              <a:t>Will be the result of:  </a:t>
            </a:r>
            <a:r>
              <a:rPr b="1" lang="en" sz="1400">
                <a:solidFill>
                  <a:schemeClr val="dk1"/>
                </a:solidFill>
                <a:latin typeface="Courier New"/>
                <a:ea typeface="Courier New"/>
                <a:cs typeface="Courier New"/>
                <a:sym typeface="Courier New"/>
              </a:rPr>
              <a:t>awesomeString3.equals( awesomeString1 ) </a:t>
            </a:r>
            <a:r>
              <a:rPr b="1" lang="en" sz="1600">
                <a:solidFill>
                  <a:schemeClr val="dk1"/>
                </a:solidFill>
              </a:rPr>
              <a:t>?  true</a:t>
            </a:r>
            <a:br>
              <a:rPr b="1" lang="en" sz="1600">
                <a:solidFill>
                  <a:schemeClr val="dk1"/>
                </a:solidFill>
              </a:rPr>
            </a:br>
            <a:r>
              <a:rPr b="1" lang="en" sz="1600">
                <a:solidFill>
                  <a:schemeClr val="dk1"/>
                </a:solidFill>
              </a:rPr>
              <a:t>Will be the result of:  </a:t>
            </a:r>
            <a:r>
              <a:rPr b="1" lang="en" sz="1400">
                <a:solidFill>
                  <a:schemeClr val="dk1"/>
                </a:solidFill>
                <a:latin typeface="Courier New"/>
                <a:ea typeface="Courier New"/>
                <a:cs typeface="Courier New"/>
                <a:sym typeface="Courier New"/>
              </a:rPr>
              <a:t>awesomeString2.equals( awesomeString3 ) </a:t>
            </a:r>
            <a:r>
              <a:rPr b="1" lang="en" sz="1600">
                <a:solidFill>
                  <a:schemeClr val="dk1"/>
                </a:solidFill>
              </a:rPr>
              <a:t>?  true</a:t>
            </a:r>
            <a:endParaRPr b="1" sz="1600">
              <a:solidFill>
                <a:schemeClr val="dk1"/>
              </a:solidFill>
            </a:endParaRPr>
          </a:p>
          <a:p>
            <a:pPr indent="0" lvl="0" marL="0" rtl="0" algn="l">
              <a:spcBef>
                <a:spcPts val="1600"/>
              </a:spcBef>
              <a:spcAft>
                <a:spcPts val="1600"/>
              </a:spcAft>
              <a:buClr>
                <a:schemeClr val="dk1"/>
              </a:buClr>
              <a:buSzPts val="1100"/>
              <a:buFont typeface="Arial"/>
              <a:buNone/>
            </a:pPr>
            <a:r>
              <a:t/>
            </a:r>
            <a:endParaRPr sz="1400">
              <a:solidFill>
                <a:srgbClr val="000000"/>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187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Individual Exercises</a:t>
            </a:r>
            <a:endParaRPr/>
          </a:p>
        </p:txBody>
      </p:sp>
      <p:pic>
        <p:nvPicPr>
          <p:cNvPr id="73" name="Google Shape;73;p16"/>
          <p:cNvPicPr preferRelativeResize="0"/>
          <p:nvPr/>
        </p:nvPicPr>
        <p:blipFill>
          <a:blip r:embed="rId3">
            <a:alphaModFix/>
          </a:blip>
          <a:stretch>
            <a:fillRect/>
          </a:stretch>
        </p:blipFill>
        <p:spPr>
          <a:xfrm>
            <a:off x="212775" y="1061350"/>
            <a:ext cx="4901049" cy="3903225"/>
          </a:xfrm>
          <a:prstGeom prst="rect">
            <a:avLst/>
          </a:prstGeom>
          <a:noFill/>
          <a:ln>
            <a:noFill/>
          </a:ln>
        </p:spPr>
      </p:pic>
      <p:sp>
        <p:nvSpPr>
          <p:cNvPr id="74" name="Google Shape;74;p16"/>
          <p:cNvSpPr txBox="1"/>
          <p:nvPr/>
        </p:nvSpPr>
        <p:spPr>
          <a:xfrm>
            <a:off x="5360825" y="1525050"/>
            <a:ext cx="3462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t>Getting instructor changes</a:t>
            </a:r>
            <a:endParaRPr b="1" u="sng"/>
          </a:p>
          <a:p>
            <a:pPr indent="0" lvl="0" marL="0" rtl="0" algn="l">
              <a:spcBef>
                <a:spcPts val="0"/>
              </a:spcBef>
              <a:spcAft>
                <a:spcPts val="0"/>
              </a:spcAft>
              <a:buNone/>
            </a:pPr>
            <a:r>
              <a:t/>
            </a:r>
            <a:endParaRPr/>
          </a:p>
          <a:p>
            <a:pPr indent="0" lvl="0" marL="0" rtl="0" algn="l">
              <a:spcBef>
                <a:spcPts val="0"/>
              </a:spcBef>
              <a:spcAft>
                <a:spcPts val="0"/>
              </a:spcAft>
              <a:buNone/>
            </a:pPr>
            <a:r>
              <a:rPr lang="en"/>
              <a:t>git add -A</a:t>
            </a:r>
            <a:endParaRPr/>
          </a:p>
          <a:p>
            <a:pPr indent="0" lvl="0" marL="0" rtl="0" algn="l">
              <a:spcBef>
                <a:spcPts val="0"/>
              </a:spcBef>
              <a:spcAft>
                <a:spcPts val="0"/>
              </a:spcAft>
              <a:buNone/>
            </a:pPr>
            <a:r>
              <a:rPr lang="en"/>
              <a:t>git commit -m “your comment”</a:t>
            </a:r>
            <a:br>
              <a:rPr lang="en"/>
            </a:br>
            <a:r>
              <a:rPr lang="en"/>
              <a:t>git pull upstream main</a:t>
            </a:r>
            <a:endParaRPr/>
          </a:p>
        </p:txBody>
      </p:sp>
      <p:sp>
        <p:nvSpPr>
          <p:cNvPr id="75" name="Google Shape;75;p16"/>
          <p:cNvSpPr txBox="1"/>
          <p:nvPr/>
        </p:nvSpPr>
        <p:spPr>
          <a:xfrm>
            <a:off x="5351225" y="999025"/>
            <a:ext cx="3481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600">
                <a:solidFill>
                  <a:schemeClr val="dk1"/>
                </a:solidFill>
              </a:rPr>
              <a:t>In folder: </a:t>
            </a:r>
            <a:r>
              <a:rPr b="1" i="1" lang="en" sz="1600">
                <a:solidFill>
                  <a:schemeClr val="dk1"/>
                </a:solidFill>
              </a:rPr>
              <a:t>yourname-java-blue</a:t>
            </a:r>
            <a:endParaRPr b="1" i="1" sz="1600"/>
          </a:p>
        </p:txBody>
      </p:sp>
      <p:sp>
        <p:nvSpPr>
          <p:cNvPr id="76" name="Google Shape;76;p16"/>
          <p:cNvSpPr txBox="1"/>
          <p:nvPr/>
        </p:nvSpPr>
        <p:spPr>
          <a:xfrm>
            <a:off x="5424200" y="3180925"/>
            <a:ext cx="3462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t>Submitting your work</a:t>
            </a:r>
            <a:endParaRPr b="1" u="sng"/>
          </a:p>
          <a:p>
            <a:pPr indent="0" lvl="0" marL="0" rtl="0" algn="l">
              <a:spcBef>
                <a:spcPts val="0"/>
              </a:spcBef>
              <a:spcAft>
                <a:spcPts val="0"/>
              </a:spcAft>
              <a:buNone/>
            </a:pPr>
            <a:r>
              <a:t/>
            </a:r>
            <a:endParaRPr/>
          </a:p>
          <a:p>
            <a:pPr indent="0" lvl="0" marL="0" rtl="0" algn="l">
              <a:spcBef>
                <a:spcPts val="0"/>
              </a:spcBef>
              <a:spcAft>
                <a:spcPts val="0"/>
              </a:spcAft>
              <a:buNone/>
            </a:pPr>
            <a:r>
              <a:rPr lang="en"/>
              <a:t>git add -A</a:t>
            </a:r>
            <a:endParaRPr/>
          </a:p>
          <a:p>
            <a:pPr indent="0" lvl="0" marL="0" rtl="0" algn="l">
              <a:spcBef>
                <a:spcPts val="0"/>
              </a:spcBef>
              <a:spcAft>
                <a:spcPts val="0"/>
              </a:spcAft>
              <a:buNone/>
            </a:pPr>
            <a:r>
              <a:rPr lang="en"/>
              <a:t>git commit -m “your comment”</a:t>
            </a:r>
            <a:br>
              <a:rPr lang="en"/>
            </a:br>
            <a:r>
              <a:rPr lang="en"/>
              <a:t>git push origin main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207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Pair </a:t>
            </a:r>
            <a:r>
              <a:rPr lang="en"/>
              <a:t>Exercises</a:t>
            </a:r>
            <a:endParaRPr/>
          </a:p>
        </p:txBody>
      </p:sp>
      <p:sp>
        <p:nvSpPr>
          <p:cNvPr id="82" name="Google Shape;82;p17"/>
          <p:cNvSpPr txBox="1"/>
          <p:nvPr/>
        </p:nvSpPr>
        <p:spPr>
          <a:xfrm>
            <a:off x="5370300" y="901900"/>
            <a:ext cx="3462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t>Getting your pair’s changes</a:t>
            </a:r>
            <a:endParaRPr b="1" u="sng"/>
          </a:p>
          <a:p>
            <a:pPr indent="0" lvl="0" marL="0" rtl="0" algn="l">
              <a:spcBef>
                <a:spcPts val="0"/>
              </a:spcBef>
              <a:spcAft>
                <a:spcPts val="0"/>
              </a:spcAft>
              <a:buNone/>
            </a:pPr>
            <a:r>
              <a:t/>
            </a:r>
            <a:endParaRPr/>
          </a:p>
          <a:p>
            <a:pPr indent="0" lvl="0" marL="0" rtl="0" algn="l">
              <a:spcBef>
                <a:spcPts val="0"/>
              </a:spcBef>
              <a:spcAft>
                <a:spcPts val="0"/>
              </a:spcAft>
              <a:buNone/>
            </a:pPr>
            <a:r>
              <a:rPr lang="en"/>
              <a:t>git add -A</a:t>
            </a:r>
            <a:endParaRPr/>
          </a:p>
          <a:p>
            <a:pPr indent="0" lvl="0" marL="0" rtl="0" algn="l">
              <a:spcBef>
                <a:spcPts val="0"/>
              </a:spcBef>
              <a:spcAft>
                <a:spcPts val="0"/>
              </a:spcAft>
              <a:buNone/>
            </a:pPr>
            <a:r>
              <a:rPr lang="en"/>
              <a:t>git commit -m “your comment”</a:t>
            </a:r>
            <a:br>
              <a:rPr lang="en"/>
            </a:br>
            <a:r>
              <a:rPr lang="en"/>
              <a:t>git pull origin main</a:t>
            </a:r>
            <a:endParaRPr/>
          </a:p>
        </p:txBody>
      </p:sp>
      <p:sp>
        <p:nvSpPr>
          <p:cNvPr id="83" name="Google Shape;83;p17"/>
          <p:cNvSpPr txBox="1"/>
          <p:nvPr/>
        </p:nvSpPr>
        <p:spPr>
          <a:xfrm>
            <a:off x="5340200" y="364850"/>
            <a:ext cx="363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In folder: </a:t>
            </a:r>
            <a:r>
              <a:rPr b="1" i="1" lang="en" sz="1500">
                <a:solidFill>
                  <a:schemeClr val="dk1"/>
                </a:solidFill>
              </a:rPr>
              <a:t>teamX-java-blue-weekX-pair</a:t>
            </a:r>
            <a:endParaRPr b="1" i="1" sz="1500"/>
          </a:p>
        </p:txBody>
      </p:sp>
      <p:sp>
        <p:nvSpPr>
          <p:cNvPr id="84" name="Google Shape;84;p17"/>
          <p:cNvSpPr txBox="1"/>
          <p:nvPr/>
        </p:nvSpPr>
        <p:spPr>
          <a:xfrm>
            <a:off x="5424200" y="2241250"/>
            <a:ext cx="3462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t>Submitting your changes</a:t>
            </a:r>
            <a:endParaRPr b="1" u="sng"/>
          </a:p>
          <a:p>
            <a:pPr indent="0" lvl="0" marL="0" rtl="0" algn="l">
              <a:spcBef>
                <a:spcPts val="0"/>
              </a:spcBef>
              <a:spcAft>
                <a:spcPts val="0"/>
              </a:spcAft>
              <a:buNone/>
            </a:pPr>
            <a:r>
              <a:t/>
            </a:r>
            <a:endParaRPr/>
          </a:p>
          <a:p>
            <a:pPr indent="0" lvl="0" marL="0" rtl="0" algn="l">
              <a:spcBef>
                <a:spcPts val="0"/>
              </a:spcBef>
              <a:spcAft>
                <a:spcPts val="0"/>
              </a:spcAft>
              <a:buNone/>
            </a:pPr>
            <a:r>
              <a:rPr lang="en"/>
              <a:t>git add -A</a:t>
            </a:r>
            <a:endParaRPr/>
          </a:p>
          <a:p>
            <a:pPr indent="0" lvl="0" marL="0" rtl="0" algn="l">
              <a:spcBef>
                <a:spcPts val="0"/>
              </a:spcBef>
              <a:spcAft>
                <a:spcPts val="0"/>
              </a:spcAft>
              <a:buNone/>
            </a:pPr>
            <a:r>
              <a:rPr lang="en"/>
              <a:t>git commit -m “your comment”</a:t>
            </a:r>
            <a:br>
              <a:rPr lang="en"/>
            </a:br>
            <a:r>
              <a:rPr lang="en"/>
              <a:t>git pull origin main</a:t>
            </a:r>
            <a:endParaRPr/>
          </a:p>
          <a:p>
            <a:pPr indent="0" lvl="0" marL="0" rtl="0" algn="l">
              <a:spcBef>
                <a:spcPts val="0"/>
              </a:spcBef>
              <a:spcAft>
                <a:spcPts val="0"/>
              </a:spcAft>
              <a:buNone/>
            </a:pPr>
            <a:r>
              <a:rPr b="1" i="1" lang="en"/>
              <a:t>resolve merges</a:t>
            </a:r>
            <a:endParaRPr b="1" i="1"/>
          </a:p>
          <a:p>
            <a:pPr indent="0" lvl="0" marL="0" rtl="0" algn="l">
              <a:spcBef>
                <a:spcPts val="0"/>
              </a:spcBef>
              <a:spcAft>
                <a:spcPts val="0"/>
              </a:spcAft>
              <a:buClr>
                <a:schemeClr val="dk1"/>
              </a:buClr>
              <a:buSzPts val="1100"/>
              <a:buFont typeface="Arial"/>
              <a:buNone/>
            </a:pPr>
            <a:r>
              <a:rPr lang="en">
                <a:solidFill>
                  <a:schemeClr val="dk1"/>
                </a:solidFill>
              </a:rPr>
              <a:t>git add -A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git commit -m “your comment”</a:t>
            </a:r>
            <a:br>
              <a:rPr lang="en">
                <a:solidFill>
                  <a:schemeClr val="dk1"/>
                </a:solidFill>
              </a:rPr>
            </a:br>
            <a:r>
              <a:rPr lang="en">
                <a:solidFill>
                  <a:schemeClr val="dk1"/>
                </a:solidFill>
              </a:rPr>
              <a:t>git push origin main</a:t>
            </a:r>
            <a:endParaRPr b="1" i="1"/>
          </a:p>
        </p:txBody>
      </p:sp>
      <p:pic>
        <p:nvPicPr>
          <p:cNvPr id="85" name="Google Shape;85;p17"/>
          <p:cNvPicPr preferRelativeResize="0"/>
          <p:nvPr/>
        </p:nvPicPr>
        <p:blipFill>
          <a:blip r:embed="rId3">
            <a:alphaModFix/>
          </a:blip>
          <a:stretch>
            <a:fillRect/>
          </a:stretch>
        </p:blipFill>
        <p:spPr>
          <a:xfrm>
            <a:off x="171675" y="1017725"/>
            <a:ext cx="5070750" cy="38805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118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Tips</a:t>
            </a:r>
            <a:endParaRPr/>
          </a:p>
        </p:txBody>
      </p:sp>
      <p:sp>
        <p:nvSpPr>
          <p:cNvPr id="91" name="Google Shape;91;p18"/>
          <p:cNvSpPr txBox="1"/>
          <p:nvPr>
            <p:ph idx="1" type="body"/>
          </p:nvPr>
        </p:nvSpPr>
        <p:spPr>
          <a:xfrm>
            <a:off x="311700" y="691375"/>
            <a:ext cx="8520600" cy="2528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b="1" lang="en" sz="1600"/>
              <a:t>Always do an add and commit before doing a push or pull</a:t>
            </a:r>
            <a:endParaRPr b="1" sz="1600"/>
          </a:p>
          <a:p>
            <a:pPr indent="-330200" lvl="0" marL="457200" rtl="0" algn="l">
              <a:spcBef>
                <a:spcPts val="0"/>
              </a:spcBef>
              <a:spcAft>
                <a:spcPts val="0"/>
              </a:spcAft>
              <a:buSzPts val="1600"/>
              <a:buAutoNum type="arabicPeriod"/>
            </a:pPr>
            <a:r>
              <a:rPr lang="en" sz="1600"/>
              <a:t>Watch the messages. </a:t>
            </a:r>
            <a:r>
              <a:rPr lang="en" sz="1600"/>
              <a:t> </a:t>
            </a:r>
            <a:endParaRPr sz="1600"/>
          </a:p>
          <a:p>
            <a:pPr indent="-317500" lvl="1" marL="914400" rtl="0" algn="l">
              <a:spcBef>
                <a:spcPts val="0"/>
              </a:spcBef>
              <a:spcAft>
                <a:spcPts val="0"/>
              </a:spcAft>
              <a:buSzPts val="1400"/>
              <a:buAutoNum type="alphaLcPeriod"/>
            </a:pPr>
            <a:r>
              <a:rPr lang="en"/>
              <a:t>If the message tells you it can’t pull changes due to not being able to merge files then do a git add and git commit and try again (even if you just did one)</a:t>
            </a:r>
            <a:endParaRPr/>
          </a:p>
          <a:p>
            <a:pPr indent="-317500" lvl="1" marL="914400" rtl="0" algn="l">
              <a:spcBef>
                <a:spcPts val="0"/>
              </a:spcBef>
              <a:spcAft>
                <a:spcPts val="0"/>
              </a:spcAft>
              <a:buSzPts val="1400"/>
              <a:buAutoNum type="alphaLcPeriod"/>
            </a:pPr>
            <a:r>
              <a:rPr lang="en"/>
              <a:t>If the message tells you there were merge conflicts and lists file names, then take note of those file names and check them in IntelliJ for merge markers.</a:t>
            </a:r>
            <a:endParaRPr/>
          </a:p>
          <a:p>
            <a:pPr indent="-330200" lvl="0" marL="457200" rtl="0" algn="l">
              <a:spcBef>
                <a:spcPts val="0"/>
              </a:spcBef>
              <a:spcAft>
                <a:spcPts val="0"/>
              </a:spcAft>
              <a:buSzPts val="1600"/>
              <a:buAutoNum type="arabicPeriod"/>
            </a:pPr>
            <a:r>
              <a:rPr lang="en" sz="1600"/>
              <a:t>Clean up merge markers in files immediately.</a:t>
            </a:r>
            <a:r>
              <a:rPr lang="en" sz="1600"/>
              <a:t>  After you clean them up, do an git add and commit to end the merge.</a:t>
            </a:r>
            <a:endParaRPr sz="1600"/>
          </a:p>
          <a:p>
            <a:pPr indent="-336550" lvl="0" marL="457200" rtl="0" algn="l">
              <a:spcBef>
                <a:spcPts val="0"/>
              </a:spcBef>
              <a:spcAft>
                <a:spcPts val="0"/>
              </a:spcAft>
              <a:buSzPts val="1700"/>
              <a:buAutoNum type="arabicPeriod"/>
            </a:pPr>
            <a:r>
              <a:rPr b="1" lang="en" sz="1700"/>
              <a:t>Merge conflicts are not errors, they are part of the development process!</a:t>
            </a:r>
            <a:endParaRPr b="1" sz="1700"/>
          </a:p>
        </p:txBody>
      </p:sp>
      <p:sp>
        <p:nvSpPr>
          <p:cNvPr id="92" name="Google Shape;92;p18"/>
          <p:cNvSpPr txBox="1"/>
          <p:nvPr/>
        </p:nvSpPr>
        <p:spPr>
          <a:xfrm>
            <a:off x="652850" y="3897200"/>
            <a:ext cx="4431300" cy="3693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30769"/>
              </a:lnSpc>
              <a:spcBef>
                <a:spcPts val="0"/>
              </a:spcBef>
              <a:spcAft>
                <a:spcPts val="0"/>
              </a:spcAft>
              <a:buNone/>
            </a:pPr>
            <a:r>
              <a:rPr b="1" lang="en" sz="1200">
                <a:solidFill>
                  <a:schemeClr val="dk1"/>
                </a:solidFill>
              </a:rPr>
              <a:t> ======= </a:t>
            </a:r>
            <a:endParaRPr/>
          </a:p>
        </p:txBody>
      </p:sp>
      <p:sp>
        <p:nvSpPr>
          <p:cNvPr id="93" name="Google Shape;93;p18"/>
          <p:cNvSpPr txBox="1"/>
          <p:nvPr/>
        </p:nvSpPr>
        <p:spPr>
          <a:xfrm>
            <a:off x="751750" y="3353175"/>
            <a:ext cx="4718100" cy="610800"/>
          </a:xfrm>
          <a:prstGeom prst="rect">
            <a:avLst/>
          </a:prstGeom>
          <a:solidFill>
            <a:srgbClr val="D9EAD3"/>
          </a:solidFill>
          <a:ln>
            <a:noFill/>
          </a:ln>
        </p:spPr>
        <p:txBody>
          <a:bodyPr anchorCtr="0" anchor="t" bIns="91425" lIns="91425" spcFirstLastPara="1" rIns="91425" wrap="square" tIns="91425">
            <a:spAutoFit/>
          </a:bodyPr>
          <a:lstStyle/>
          <a:p>
            <a:pPr indent="0" lvl="0" marL="114300" marR="114300" rtl="0" algn="l">
              <a:lnSpc>
                <a:spcPct val="130769"/>
              </a:lnSpc>
              <a:spcBef>
                <a:spcPts val="0"/>
              </a:spcBef>
              <a:spcAft>
                <a:spcPts val="0"/>
              </a:spcAft>
              <a:buNone/>
            </a:pPr>
            <a:r>
              <a:rPr b="1" lang="en" sz="1200">
                <a:solidFill>
                  <a:schemeClr val="dk1"/>
                </a:solidFill>
              </a:rPr>
              <a:t>&lt;&lt;&lt;&lt;&lt;&lt;&lt; HEAD:file.txt </a:t>
            </a:r>
            <a:endParaRPr b="1" sz="1200">
              <a:solidFill>
                <a:schemeClr val="dk1"/>
              </a:solidFill>
            </a:endParaRPr>
          </a:p>
          <a:p>
            <a:pPr indent="0" lvl="0" marL="114300" marR="114300" rtl="0" algn="l">
              <a:lnSpc>
                <a:spcPct val="130769"/>
              </a:lnSpc>
              <a:spcBef>
                <a:spcPts val="0"/>
              </a:spcBef>
              <a:spcAft>
                <a:spcPts val="0"/>
              </a:spcAft>
              <a:buNone/>
            </a:pPr>
            <a:r>
              <a:rPr lang="en" sz="1200">
                <a:solidFill>
                  <a:schemeClr val="dk1"/>
                </a:solidFill>
              </a:rPr>
              <a:t>Hello world</a:t>
            </a:r>
            <a:endParaRPr/>
          </a:p>
        </p:txBody>
      </p:sp>
      <p:sp>
        <p:nvSpPr>
          <p:cNvPr id="94" name="Google Shape;94;p18"/>
          <p:cNvSpPr txBox="1"/>
          <p:nvPr/>
        </p:nvSpPr>
        <p:spPr>
          <a:xfrm>
            <a:off x="751750" y="4174150"/>
            <a:ext cx="4718100" cy="610800"/>
          </a:xfrm>
          <a:prstGeom prst="rect">
            <a:avLst/>
          </a:prstGeom>
          <a:solidFill>
            <a:srgbClr val="C9DAF8"/>
          </a:solidFill>
          <a:ln>
            <a:noFill/>
          </a:ln>
        </p:spPr>
        <p:txBody>
          <a:bodyPr anchorCtr="0" anchor="t" bIns="91425" lIns="91425" spcFirstLastPara="1" rIns="91425" wrap="square" tIns="91425">
            <a:spAutoFit/>
          </a:bodyPr>
          <a:lstStyle/>
          <a:p>
            <a:pPr indent="0" lvl="0" marL="114300" marR="114300" rtl="0" algn="l">
              <a:lnSpc>
                <a:spcPct val="130769"/>
              </a:lnSpc>
              <a:spcBef>
                <a:spcPts val="0"/>
              </a:spcBef>
              <a:spcAft>
                <a:spcPts val="0"/>
              </a:spcAft>
              <a:buNone/>
            </a:pPr>
            <a:r>
              <a:rPr lang="en" sz="1200">
                <a:solidFill>
                  <a:schemeClr val="dk1"/>
                </a:solidFill>
              </a:rPr>
              <a:t>Goodbye </a:t>
            </a:r>
            <a:endParaRPr sz="1200">
              <a:solidFill>
                <a:schemeClr val="dk1"/>
              </a:solidFill>
            </a:endParaRPr>
          </a:p>
          <a:p>
            <a:pPr indent="0" lvl="0" marL="114300" marR="114300" rtl="0" algn="l">
              <a:lnSpc>
                <a:spcPct val="130769"/>
              </a:lnSpc>
              <a:spcBef>
                <a:spcPts val="0"/>
              </a:spcBef>
              <a:spcAft>
                <a:spcPts val="0"/>
              </a:spcAft>
              <a:buNone/>
            </a:pPr>
            <a:r>
              <a:rPr b="1" lang="en" sz="1200">
                <a:solidFill>
                  <a:schemeClr val="dk1"/>
                </a:solidFill>
              </a:rPr>
              <a:t>&gt;&gt;&gt;&gt;&gt;&gt;&gt;   </a:t>
            </a:r>
            <a:r>
              <a:rPr b="1" lang="en" sz="1000">
                <a:solidFill>
                  <a:schemeClr val="dk1"/>
                </a:solidFill>
              </a:rPr>
              <a:t>77976da35a11db4580b80ae27e8d65caf5208086:file.txt</a:t>
            </a:r>
            <a:endParaRPr b="1" sz="1200"/>
          </a:p>
        </p:txBody>
      </p:sp>
      <p:sp>
        <p:nvSpPr>
          <p:cNvPr id="95" name="Google Shape;95;p18"/>
          <p:cNvSpPr txBox="1"/>
          <p:nvPr/>
        </p:nvSpPr>
        <p:spPr>
          <a:xfrm>
            <a:off x="3155350" y="3400400"/>
            <a:ext cx="22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t>Code from your computer</a:t>
            </a:r>
            <a:endParaRPr i="1"/>
          </a:p>
        </p:txBody>
      </p:sp>
      <p:sp>
        <p:nvSpPr>
          <p:cNvPr id="96" name="Google Shape;96;p18"/>
          <p:cNvSpPr txBox="1"/>
          <p:nvPr/>
        </p:nvSpPr>
        <p:spPr>
          <a:xfrm>
            <a:off x="3204800" y="4174150"/>
            <a:ext cx="22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t>Code from bitbucket</a:t>
            </a:r>
            <a:endParaRPr i="1"/>
          </a:p>
        </p:txBody>
      </p:sp>
      <p:sp>
        <p:nvSpPr>
          <p:cNvPr id="97" name="Google Shape;97;p18"/>
          <p:cNvSpPr txBox="1"/>
          <p:nvPr/>
        </p:nvSpPr>
        <p:spPr>
          <a:xfrm>
            <a:off x="5697425" y="3219800"/>
            <a:ext cx="32643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How to resolve: </a:t>
            </a:r>
            <a:br>
              <a:rPr lang="en"/>
            </a:br>
            <a:r>
              <a:rPr lang="en" sz="1300"/>
              <a:t>Choose which code (yours, bitbuckets, or a combination) you want to keep and delete the rest, including the git markers.</a:t>
            </a:r>
            <a:br>
              <a:rPr lang="en" sz="1300"/>
            </a:br>
            <a:br>
              <a:rPr lang="en" sz="1300"/>
            </a:br>
            <a:r>
              <a:rPr lang="en" sz="1300"/>
              <a:t>After you finish cleaning up save the file and do a git add/commit to finish the merge </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Objects</a:t>
            </a:r>
            <a:endParaRPr/>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t>
            </a:r>
            <a:r>
              <a:rPr b="1" lang="en"/>
              <a:t>object</a:t>
            </a:r>
            <a:r>
              <a:rPr lang="en"/>
              <a:t> is an in-memory data structure that combines </a:t>
            </a:r>
            <a:r>
              <a:rPr b="1" i="1" lang="en"/>
              <a:t>state</a:t>
            </a:r>
            <a:r>
              <a:rPr lang="en"/>
              <a:t> and </a:t>
            </a:r>
            <a:r>
              <a:rPr b="1" i="1" lang="en"/>
              <a:t>behavior</a:t>
            </a:r>
            <a:r>
              <a:rPr b="1" lang="en"/>
              <a:t> </a:t>
            </a:r>
            <a:r>
              <a:rPr lang="en"/>
              <a:t>into a usable and useful abstraction.</a:t>
            </a:r>
            <a:endParaRPr/>
          </a:p>
          <a:p>
            <a:pPr indent="-342900" lvl="0" marL="457200" rtl="0" algn="l">
              <a:spcBef>
                <a:spcPts val="1600"/>
              </a:spcBef>
              <a:spcAft>
                <a:spcPts val="0"/>
              </a:spcAft>
              <a:buSzPts val="1800"/>
              <a:buChar char="●"/>
            </a:pPr>
            <a:r>
              <a:rPr lang="en"/>
              <a:t>Objects live in the computer’s memory and only exist while a program is executing</a:t>
            </a:r>
            <a:endParaRPr/>
          </a:p>
          <a:p>
            <a:pPr indent="-342900" lvl="0" marL="457200" rtl="0" algn="l">
              <a:spcBef>
                <a:spcPts val="0"/>
              </a:spcBef>
              <a:spcAft>
                <a:spcPts val="0"/>
              </a:spcAft>
              <a:buSzPts val="1800"/>
              <a:buChar char="●"/>
            </a:pPr>
            <a:r>
              <a:rPr lang="en"/>
              <a:t>Each object is distinct and separate from every other object in our program</a:t>
            </a:r>
            <a:endParaRPr/>
          </a:p>
          <a:p>
            <a:pPr indent="-342900" lvl="0" marL="457200" rtl="0" algn="l">
              <a:spcBef>
                <a:spcPts val="0"/>
              </a:spcBef>
              <a:spcAft>
                <a:spcPts val="0"/>
              </a:spcAft>
              <a:buSzPts val="1800"/>
              <a:buChar char="●"/>
            </a:pPr>
            <a:r>
              <a:rPr lang="en"/>
              <a:t>Objects are not </a:t>
            </a:r>
            <a:r>
              <a:rPr i="1" lang="en"/>
              <a:t>written</a:t>
            </a:r>
            <a:r>
              <a:rPr lang="en"/>
              <a:t> in source code, instead they are what is created when our program executes, based on the source code we write. </a:t>
            </a:r>
            <a:endParaRPr/>
          </a:p>
          <a:p>
            <a:pPr indent="-342900" lvl="0" marL="457200" rtl="0" algn="l">
              <a:spcBef>
                <a:spcPts val="0"/>
              </a:spcBef>
              <a:spcAft>
                <a:spcPts val="0"/>
              </a:spcAft>
              <a:buSzPts val="1800"/>
              <a:buChar char="●"/>
            </a:pPr>
            <a:r>
              <a:rPr lang="en"/>
              <a:t>Everything in Java is an Object, except the primitive data types (byte, short, int, long, float, double, boolean, and char)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a:t>
            </a:r>
            <a:endParaRPr/>
          </a:p>
        </p:txBody>
      </p:sp>
      <p:sp>
        <p:nvSpPr>
          <p:cNvPr id="109" name="Google Shape;10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Source code that defines how to create an object and what state and behavior that object will have.   </a:t>
            </a:r>
            <a:endParaRPr/>
          </a:p>
          <a:p>
            <a:pPr indent="-342900" lvl="0" marL="457200" rtl="0" algn="l">
              <a:spcBef>
                <a:spcPts val="0"/>
              </a:spcBef>
              <a:spcAft>
                <a:spcPts val="0"/>
              </a:spcAft>
              <a:buSzPts val="1800"/>
              <a:buChar char="●"/>
            </a:pPr>
            <a:r>
              <a:rPr lang="en"/>
              <a:t>A class is a blueprint for an object.  </a:t>
            </a:r>
            <a:endParaRPr/>
          </a:p>
          <a:p>
            <a:pPr indent="-342900" lvl="0" marL="457200" rtl="0" algn="l">
              <a:spcBef>
                <a:spcPts val="0"/>
              </a:spcBef>
              <a:spcAft>
                <a:spcPts val="0"/>
              </a:spcAft>
              <a:buSzPts val="1800"/>
              <a:buChar char="●"/>
            </a:pPr>
            <a:r>
              <a:rPr lang="en"/>
              <a:t>Classes don’t exist when the programming is running.  Classes only exist in source code</a:t>
            </a:r>
            <a:endParaRPr/>
          </a:p>
          <a:p>
            <a:pPr indent="-342900" lvl="0" marL="457200" rtl="0" algn="l">
              <a:spcBef>
                <a:spcPts val="0"/>
              </a:spcBef>
              <a:spcAft>
                <a:spcPts val="0"/>
              </a:spcAft>
              <a:buSzPts val="1800"/>
              <a:buChar char="●"/>
            </a:pPr>
            <a:r>
              <a:rPr lang="en"/>
              <a:t>Defines a </a:t>
            </a:r>
            <a:r>
              <a:rPr b="1" lang="en"/>
              <a:t>Data Type, </a:t>
            </a:r>
            <a:r>
              <a:rPr lang="en"/>
              <a:t>which makes everything in Java a Data Type.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1"/>
          <p:cNvPicPr preferRelativeResize="0"/>
          <p:nvPr/>
        </p:nvPicPr>
        <p:blipFill>
          <a:blip r:embed="rId3">
            <a:alphaModFix/>
          </a:blip>
          <a:stretch>
            <a:fillRect/>
          </a:stretch>
        </p:blipFill>
        <p:spPr>
          <a:xfrm>
            <a:off x="840375" y="1178900"/>
            <a:ext cx="2217699" cy="3242250"/>
          </a:xfrm>
          <a:prstGeom prst="rect">
            <a:avLst/>
          </a:prstGeom>
          <a:noFill/>
          <a:ln>
            <a:noFill/>
          </a:ln>
        </p:spPr>
      </p:pic>
      <p:pic>
        <p:nvPicPr>
          <p:cNvPr id="115" name="Google Shape;115;p21"/>
          <p:cNvPicPr preferRelativeResize="0"/>
          <p:nvPr/>
        </p:nvPicPr>
        <p:blipFill>
          <a:blip r:embed="rId4">
            <a:alphaModFix/>
          </a:blip>
          <a:stretch>
            <a:fillRect/>
          </a:stretch>
        </p:blipFill>
        <p:spPr>
          <a:xfrm>
            <a:off x="5318125" y="1140925"/>
            <a:ext cx="2861650" cy="2861650"/>
          </a:xfrm>
          <a:prstGeom prst="rect">
            <a:avLst/>
          </a:prstGeom>
          <a:noFill/>
          <a:ln>
            <a:noFill/>
          </a:ln>
        </p:spPr>
      </p:pic>
      <p:cxnSp>
        <p:nvCxnSpPr>
          <p:cNvPr id="116" name="Google Shape;116;p21"/>
          <p:cNvCxnSpPr/>
          <p:nvPr/>
        </p:nvCxnSpPr>
        <p:spPr>
          <a:xfrm>
            <a:off x="3047175" y="2185025"/>
            <a:ext cx="2391600" cy="174600"/>
          </a:xfrm>
          <a:prstGeom prst="curvedConnector3">
            <a:avLst>
              <a:gd fmla="val 50000" name="adj1"/>
            </a:avLst>
          </a:prstGeom>
          <a:noFill/>
          <a:ln cap="flat" cmpd="sng" w="28575">
            <a:solidFill>
              <a:srgbClr val="000000"/>
            </a:solidFill>
            <a:prstDash val="solid"/>
            <a:round/>
            <a:headEnd len="med" w="med" type="none"/>
            <a:tailEnd len="med" w="med" type="triangle"/>
          </a:ln>
        </p:spPr>
      </p:cxnSp>
      <p:sp>
        <p:nvSpPr>
          <p:cNvPr id="117" name="Google Shape;117;p21"/>
          <p:cNvSpPr/>
          <p:nvPr/>
        </p:nvSpPr>
        <p:spPr>
          <a:xfrm>
            <a:off x="3058075" y="3397175"/>
            <a:ext cx="4767325" cy="1096950"/>
          </a:xfrm>
          <a:custGeom>
            <a:rect b="b" l="l" r="r" t="t"/>
            <a:pathLst>
              <a:path extrusionOk="0" h="43878" w="190693">
                <a:moveTo>
                  <a:pt x="0" y="3495"/>
                </a:moveTo>
                <a:cubicBezTo>
                  <a:pt x="17254" y="9538"/>
                  <a:pt x="72876" y="33927"/>
                  <a:pt x="103526" y="39751"/>
                </a:cubicBezTo>
                <a:cubicBezTo>
                  <a:pt x="134176" y="45575"/>
                  <a:pt x="170068" y="45065"/>
                  <a:pt x="183900" y="38440"/>
                </a:cubicBezTo>
                <a:cubicBezTo>
                  <a:pt x="197733" y="31815"/>
                  <a:pt x="186084" y="6407"/>
                  <a:pt x="186521" y="0"/>
                </a:cubicBezTo>
              </a:path>
            </a:pathLst>
          </a:custGeom>
          <a:noFill/>
          <a:ln cap="flat" cmpd="sng" w="28575">
            <a:solidFill>
              <a:srgbClr val="000000"/>
            </a:solidFill>
            <a:prstDash val="solid"/>
            <a:round/>
            <a:headEnd len="med" w="med" type="none"/>
            <a:tailEnd len="med" w="med" type="triangle"/>
          </a:ln>
        </p:spPr>
      </p:sp>
      <p:sp>
        <p:nvSpPr>
          <p:cNvPr id="118" name="Google Shape;118;p21"/>
          <p:cNvSpPr/>
          <p:nvPr/>
        </p:nvSpPr>
        <p:spPr>
          <a:xfrm>
            <a:off x="3058075" y="2731050"/>
            <a:ext cx="3836825" cy="1194850"/>
          </a:xfrm>
          <a:custGeom>
            <a:rect b="b" l="l" r="r" t="t"/>
            <a:pathLst>
              <a:path extrusionOk="0" h="47794" w="153473">
                <a:moveTo>
                  <a:pt x="0" y="0"/>
                </a:moveTo>
                <a:cubicBezTo>
                  <a:pt x="22933" y="7863"/>
                  <a:pt x="112262" y="43026"/>
                  <a:pt x="137597" y="47176"/>
                </a:cubicBezTo>
                <a:cubicBezTo>
                  <a:pt x="162932" y="51326"/>
                  <a:pt x="149610" y="28611"/>
                  <a:pt x="152012" y="24898"/>
                </a:cubicBezTo>
              </a:path>
            </a:pathLst>
          </a:custGeom>
          <a:noFill/>
          <a:ln cap="flat" cmpd="sng" w="28575">
            <a:solidFill>
              <a:srgbClr val="000000"/>
            </a:solidFill>
            <a:prstDash val="solid"/>
            <a:round/>
            <a:headEnd len="med" w="med" type="none"/>
            <a:tailEnd len="med" w="med" type="triangle"/>
          </a:ln>
        </p:spPr>
      </p:sp>
      <p:sp>
        <p:nvSpPr>
          <p:cNvPr id="119" name="Google Shape;119;p21"/>
          <p:cNvSpPr txBox="1"/>
          <p:nvPr/>
        </p:nvSpPr>
        <p:spPr>
          <a:xfrm>
            <a:off x="775725" y="743525"/>
            <a:ext cx="2282400" cy="3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t>Class</a:t>
            </a:r>
            <a:endParaRPr b="1" sz="1900"/>
          </a:p>
        </p:txBody>
      </p:sp>
      <p:sp>
        <p:nvSpPr>
          <p:cNvPr id="120" name="Google Shape;120;p21"/>
          <p:cNvSpPr txBox="1"/>
          <p:nvPr/>
        </p:nvSpPr>
        <p:spPr>
          <a:xfrm>
            <a:off x="5318125" y="749975"/>
            <a:ext cx="2282400" cy="3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t>Objects</a:t>
            </a:r>
            <a:endParaRPr b="1" sz="1900"/>
          </a:p>
        </p:txBody>
      </p:sp>
      <p:sp>
        <p:nvSpPr>
          <p:cNvPr id="121" name="Google Shape;121;p21"/>
          <p:cNvSpPr txBox="1"/>
          <p:nvPr/>
        </p:nvSpPr>
        <p:spPr>
          <a:xfrm>
            <a:off x="349825" y="175675"/>
            <a:ext cx="8081100" cy="5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b="1" lang="en"/>
              <a:t>class </a:t>
            </a:r>
            <a:r>
              <a:rPr lang="en"/>
              <a:t>is source code that </a:t>
            </a:r>
            <a:r>
              <a:rPr lang="en"/>
              <a:t>defines </a:t>
            </a:r>
            <a:r>
              <a:rPr i="1" lang="en"/>
              <a:t>how to create an </a:t>
            </a:r>
            <a:r>
              <a:rPr b="1" i="1" lang="en"/>
              <a:t>object </a:t>
            </a:r>
            <a:r>
              <a:rPr i="1" lang="en"/>
              <a:t>in memory</a:t>
            </a:r>
            <a:r>
              <a:rPr lang="en"/>
              <a:t>.  </a:t>
            </a:r>
            <a:r>
              <a:rPr i="1" lang="en"/>
              <a:t>Multiple</a:t>
            </a:r>
            <a:r>
              <a:rPr i="1" lang="en"/>
              <a:t> </a:t>
            </a:r>
            <a:r>
              <a:rPr b="1" lang="en"/>
              <a:t>Objects </a:t>
            </a:r>
            <a:r>
              <a:rPr lang="en"/>
              <a:t>can be created from the class, and each </a:t>
            </a:r>
            <a:r>
              <a:rPr b="1" lang="en"/>
              <a:t>object </a:t>
            </a:r>
            <a:r>
              <a:rPr lang="en"/>
              <a:t>created </a:t>
            </a:r>
            <a:r>
              <a:rPr i="1" lang="en"/>
              <a:t>is</a:t>
            </a:r>
            <a:r>
              <a:rPr lang="en"/>
              <a:t> </a:t>
            </a:r>
            <a:r>
              <a:rPr i="1" lang="en"/>
              <a:t>distinct </a:t>
            </a:r>
            <a:r>
              <a:rPr lang="en"/>
              <a:t>from others.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