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99DF57-CA7C-4A59-9B0B-72430279504D}">
  <a:tblStyle styleId="{AE99DF57-CA7C-4A59-9B0B-7243027950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0574230f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0574230f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0574230f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0574230f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0574230f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0574230f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0574230f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574230f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0574230f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0574230f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0574230f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0574230f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0574230f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0574230f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0574230f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0574230f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0574230f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0574230f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0574230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574230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0574230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0574230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0574230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0574230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0574230f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0574230f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0574230f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0574230f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0574230f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0574230f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0574230f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0574230f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0574230f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0574230f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ashboard.tehelevator.com/te-explanations/loops/foreach.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ashboard.tehelevator.com/te-explanations/loops/whil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oracle.com/javase/8/docs/api/java/util/Collec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Collections Part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01 - 07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88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methods</a:t>
            </a:r>
            <a:endParaRPr/>
          </a:p>
        </p:txBody>
      </p:sp>
      <p:graphicFrame>
        <p:nvGraphicFramePr>
          <p:cNvPr id="116" name="Google Shape;116;p22"/>
          <p:cNvGraphicFramePr/>
          <p:nvPr/>
        </p:nvGraphicFramePr>
        <p:xfrm>
          <a:off x="952500" y="870100"/>
          <a:ext cx="3000000" cy="3000000"/>
        </p:xfrm>
        <a:graphic>
          <a:graphicData uri="http://schemas.openxmlformats.org/drawingml/2006/table">
            <a:tbl>
              <a:tblPr>
                <a:noFill/>
                <a:tableStyleId>{AE99DF57-CA7C-4A59-9B0B-72430279504D}</a:tableStyleId>
              </a:tblPr>
              <a:tblGrid>
                <a:gridCol w="1790700"/>
                <a:gridCol w="5448300"/>
              </a:tblGrid>
              <a:tr h="381000">
                <a:tc>
                  <a:txBody>
                    <a:bodyPr/>
                    <a:lstStyle/>
                    <a:p>
                      <a:pPr indent="0" lvl="0" marL="0" rtl="0" algn="l">
                        <a:spcBef>
                          <a:spcPts val="0"/>
                        </a:spcBef>
                        <a:spcAft>
                          <a:spcPts val="0"/>
                        </a:spcAft>
                        <a:buNone/>
                      </a:pPr>
                      <a:r>
                        <a:rPr lang="en"/>
                        <a:t>size()</a:t>
                      </a:r>
                      <a:endParaRPr/>
                    </a:p>
                  </a:txBody>
                  <a:tcPr marT="91425" marB="91425" marR="91425" marL="91425"/>
                </a:tc>
                <a:tc>
                  <a:txBody>
                    <a:bodyPr/>
                    <a:lstStyle/>
                    <a:p>
                      <a:pPr indent="0" lvl="0" marL="0" rtl="0" algn="l">
                        <a:spcBef>
                          <a:spcPts val="0"/>
                        </a:spcBef>
                        <a:spcAft>
                          <a:spcPts val="0"/>
                        </a:spcAft>
                        <a:buNone/>
                      </a:pPr>
                      <a:r>
                        <a:rPr lang="en"/>
                        <a:t>Returns the number of elements in the list</a:t>
                      </a:r>
                      <a:endParaRPr/>
                    </a:p>
                  </a:txBody>
                  <a:tcPr marT="91425" marB="91425" marR="91425" marL="91425"/>
                </a:tc>
              </a:tr>
              <a:tr h="381000">
                <a:tc>
                  <a:txBody>
                    <a:bodyPr/>
                    <a:lstStyle/>
                    <a:p>
                      <a:pPr indent="0" lvl="0" marL="0" rtl="0" algn="l">
                        <a:spcBef>
                          <a:spcPts val="0"/>
                        </a:spcBef>
                        <a:spcAft>
                          <a:spcPts val="0"/>
                        </a:spcAft>
                        <a:buNone/>
                      </a:pPr>
                      <a:r>
                        <a:rPr lang="en"/>
                        <a:t>add( x )</a:t>
                      </a:r>
                      <a:endParaRPr/>
                    </a:p>
                  </a:txBody>
                  <a:tcPr marT="91425" marB="91425" marR="91425" marL="91425"/>
                </a:tc>
                <a:tc>
                  <a:txBody>
                    <a:bodyPr/>
                    <a:lstStyle/>
                    <a:p>
                      <a:pPr indent="0" lvl="0" marL="0" rtl="0" algn="l">
                        <a:spcBef>
                          <a:spcPts val="0"/>
                        </a:spcBef>
                        <a:spcAft>
                          <a:spcPts val="0"/>
                        </a:spcAft>
                        <a:buNone/>
                      </a:pPr>
                      <a:r>
                        <a:rPr lang="en"/>
                        <a:t>Adds an element to the bottom of the List</a:t>
                      </a:r>
                      <a:endParaRPr/>
                    </a:p>
                  </a:txBody>
                  <a:tcPr marT="91425" marB="91425" marR="91425" marL="91425"/>
                </a:tc>
              </a:tr>
              <a:tr h="381000">
                <a:tc>
                  <a:txBody>
                    <a:bodyPr/>
                    <a:lstStyle/>
                    <a:p>
                      <a:pPr indent="0" lvl="0" marL="0" rtl="0" algn="l">
                        <a:spcBef>
                          <a:spcPts val="0"/>
                        </a:spcBef>
                        <a:spcAft>
                          <a:spcPts val="0"/>
                        </a:spcAft>
                        <a:buNone/>
                      </a:pPr>
                      <a:r>
                        <a:rPr lang="en"/>
                        <a:t>add( index, x)</a:t>
                      </a:r>
                      <a:endParaRPr/>
                    </a:p>
                  </a:txBody>
                  <a:tcPr marT="91425" marB="91425" marR="91425" marL="91425"/>
                </a:tc>
                <a:tc>
                  <a:txBody>
                    <a:bodyPr/>
                    <a:lstStyle/>
                    <a:p>
                      <a:pPr indent="0" lvl="0" marL="0" rtl="0" algn="l">
                        <a:spcBef>
                          <a:spcPts val="0"/>
                        </a:spcBef>
                        <a:spcAft>
                          <a:spcPts val="0"/>
                        </a:spcAft>
                        <a:buNone/>
                      </a:pPr>
                      <a:r>
                        <a:rPr lang="en"/>
                        <a:t>Adds an element to the List at the given index.</a:t>
                      </a:r>
                      <a:endParaRPr/>
                    </a:p>
                  </a:txBody>
                  <a:tcPr marT="91425" marB="91425" marR="91425" marL="91425"/>
                </a:tc>
              </a:tr>
              <a:tr h="381000">
                <a:tc>
                  <a:txBody>
                    <a:bodyPr/>
                    <a:lstStyle/>
                    <a:p>
                      <a:pPr indent="0" lvl="0" marL="0" rtl="0" algn="l">
                        <a:spcBef>
                          <a:spcPts val="0"/>
                        </a:spcBef>
                        <a:spcAft>
                          <a:spcPts val="0"/>
                        </a:spcAft>
                        <a:buNone/>
                      </a:pPr>
                      <a:r>
                        <a:rPr lang="en"/>
                        <a:t>get( index )</a:t>
                      </a:r>
                      <a:endParaRPr/>
                    </a:p>
                  </a:txBody>
                  <a:tcPr marT="91425" marB="91425" marR="91425" marL="91425"/>
                </a:tc>
                <a:tc>
                  <a:txBody>
                    <a:bodyPr/>
                    <a:lstStyle/>
                    <a:p>
                      <a:pPr indent="0" lvl="0" marL="0" rtl="0" algn="l">
                        <a:spcBef>
                          <a:spcPts val="0"/>
                        </a:spcBef>
                        <a:spcAft>
                          <a:spcPts val="0"/>
                        </a:spcAft>
                        <a:buNone/>
                      </a:pPr>
                      <a:r>
                        <a:rPr lang="en"/>
                        <a:t>Returns the element at the given index</a:t>
                      </a:r>
                      <a:endParaRPr/>
                    </a:p>
                  </a:txBody>
                  <a:tcPr marT="91425" marB="91425" marR="91425" marL="91425"/>
                </a:tc>
              </a:tr>
              <a:tr h="381000">
                <a:tc>
                  <a:txBody>
                    <a:bodyPr/>
                    <a:lstStyle/>
                    <a:p>
                      <a:pPr indent="0" lvl="0" marL="0" rtl="0" algn="l">
                        <a:spcBef>
                          <a:spcPts val="0"/>
                        </a:spcBef>
                        <a:spcAft>
                          <a:spcPts val="0"/>
                        </a:spcAft>
                        <a:buNone/>
                      </a:pPr>
                      <a:r>
                        <a:rPr lang="en"/>
                        <a:t>remove( index )</a:t>
                      </a:r>
                      <a:endParaRPr/>
                    </a:p>
                  </a:txBody>
                  <a:tcPr marT="91425" marB="91425" marR="91425" marL="91425"/>
                </a:tc>
                <a:tc>
                  <a:txBody>
                    <a:bodyPr/>
                    <a:lstStyle/>
                    <a:p>
                      <a:pPr indent="0" lvl="0" marL="0" rtl="0" algn="l">
                        <a:spcBef>
                          <a:spcPts val="0"/>
                        </a:spcBef>
                        <a:spcAft>
                          <a:spcPts val="0"/>
                        </a:spcAft>
                        <a:buNone/>
                      </a:pPr>
                      <a:r>
                        <a:rPr lang="en"/>
                        <a:t>Removes the element at the given index</a:t>
                      </a:r>
                      <a:endParaRPr/>
                    </a:p>
                  </a:txBody>
                  <a:tcPr marT="91425" marB="91425" marR="91425" marL="91425"/>
                </a:tc>
              </a:tr>
            </a:tbl>
          </a:graphicData>
        </a:graphic>
      </p:graphicFrame>
      <p:sp>
        <p:nvSpPr>
          <p:cNvPr id="117" name="Google Shape;117;p22"/>
          <p:cNvSpPr txBox="1"/>
          <p:nvPr/>
        </p:nvSpPr>
        <p:spPr>
          <a:xfrm>
            <a:off x="400975" y="3227025"/>
            <a:ext cx="8431200" cy="17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List can be converted to an Array: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sz="1200">
                <a:latin typeface="Courier New"/>
                <a:ea typeface="Courier New"/>
                <a:cs typeface="Courier New"/>
                <a:sym typeface="Courier New"/>
              </a:rPr>
              <a:t>String[] instructorsArray = instructors.toArray( new String[ instructors.size() ] );</a:t>
            </a:r>
            <a:endParaRPr sz="12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rPr>
              <a:t>An Array can be converted to a List: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sz="1300">
                <a:solidFill>
                  <a:schemeClr val="dk1"/>
                </a:solidFill>
                <a:latin typeface="Courier New"/>
                <a:ea typeface="Courier New"/>
                <a:cs typeface="Courier New"/>
                <a:sym typeface="Courier New"/>
              </a:rPr>
              <a:t>List&lt;String&gt; instructorsList = Arrays.asList( instructorsArray );</a:t>
            </a:r>
            <a:endParaRPr sz="13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126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 Wrapper Objects</a:t>
            </a:r>
            <a:endParaRPr/>
          </a:p>
        </p:txBody>
      </p:sp>
      <p:sp>
        <p:nvSpPr>
          <p:cNvPr id="123" name="Google Shape;123;p23"/>
          <p:cNvSpPr txBox="1"/>
          <p:nvPr>
            <p:ph idx="1" type="body"/>
          </p:nvPr>
        </p:nvSpPr>
        <p:spPr>
          <a:xfrm>
            <a:off x="311700" y="648200"/>
            <a:ext cx="8520600" cy="79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Collections can only hold Reference Types (objects), so to create a Collection, like List, to hold a primitive data type the primitives Wrapper Class must be used. </a:t>
            </a:r>
            <a:endParaRPr sz="1600"/>
          </a:p>
        </p:txBody>
      </p:sp>
      <p:graphicFrame>
        <p:nvGraphicFramePr>
          <p:cNvPr id="124" name="Google Shape;124;p23"/>
          <p:cNvGraphicFramePr/>
          <p:nvPr/>
        </p:nvGraphicFramePr>
        <p:xfrm>
          <a:off x="623750" y="1439300"/>
          <a:ext cx="3000000" cy="3000000"/>
        </p:xfrm>
        <a:graphic>
          <a:graphicData uri="http://schemas.openxmlformats.org/drawingml/2006/table">
            <a:tbl>
              <a:tblPr>
                <a:noFill/>
                <a:tableStyleId>{AE99DF57-CA7C-4A59-9B0B-72430279504D}</a:tableStyleId>
              </a:tblPr>
              <a:tblGrid>
                <a:gridCol w="2413000"/>
                <a:gridCol w="2413000"/>
                <a:gridCol w="2413000"/>
              </a:tblGrid>
              <a:tr h="381000">
                <a:tc>
                  <a:txBody>
                    <a:bodyPr/>
                    <a:lstStyle/>
                    <a:p>
                      <a:pPr indent="0" lvl="0" marL="0" rtl="0" algn="l">
                        <a:spcBef>
                          <a:spcPts val="0"/>
                        </a:spcBef>
                        <a:spcAft>
                          <a:spcPts val="0"/>
                        </a:spcAft>
                        <a:buNone/>
                      </a:pPr>
                      <a:r>
                        <a:rPr b="1" lang="en" sz="1300"/>
                        <a:t>Primitive Type</a:t>
                      </a:r>
                      <a:endParaRPr b="1" sz="1300"/>
                    </a:p>
                  </a:txBody>
                  <a:tcPr marT="91425" marB="91425" marR="91425" marL="91425">
                    <a:solidFill>
                      <a:srgbClr val="C9DAF8"/>
                    </a:solidFill>
                  </a:tcPr>
                </a:tc>
                <a:tc>
                  <a:txBody>
                    <a:bodyPr/>
                    <a:lstStyle/>
                    <a:p>
                      <a:pPr indent="0" lvl="0" marL="0" rtl="0" algn="l">
                        <a:spcBef>
                          <a:spcPts val="0"/>
                        </a:spcBef>
                        <a:spcAft>
                          <a:spcPts val="0"/>
                        </a:spcAft>
                        <a:buNone/>
                      </a:pPr>
                      <a:r>
                        <a:rPr b="1" lang="en" sz="1300"/>
                        <a:t>Wrapper Class</a:t>
                      </a:r>
                      <a:endParaRPr b="1" sz="1300"/>
                    </a:p>
                  </a:txBody>
                  <a:tcPr marT="91425" marB="91425" marR="91425" marL="91425">
                    <a:solidFill>
                      <a:srgbClr val="C9DAF8"/>
                    </a:solidFill>
                  </a:tcPr>
                </a:tc>
                <a:tc>
                  <a:txBody>
                    <a:bodyPr/>
                    <a:lstStyle/>
                    <a:p>
                      <a:pPr indent="0" lvl="0" marL="0" rtl="0" algn="l">
                        <a:spcBef>
                          <a:spcPts val="0"/>
                        </a:spcBef>
                        <a:spcAft>
                          <a:spcPts val="0"/>
                        </a:spcAft>
                        <a:buNone/>
                      </a:pPr>
                      <a:r>
                        <a:rPr b="1" lang="en" sz="1300"/>
                        <a:t>Can be initialized with</a:t>
                      </a:r>
                      <a:endParaRPr b="1" sz="1300"/>
                    </a:p>
                  </a:txBody>
                  <a:tcPr marT="91425" marB="91425" marR="91425" marL="91425">
                    <a:solidFill>
                      <a:srgbClr val="C9DAF8"/>
                    </a:solidFill>
                  </a:tcPr>
                </a:tc>
              </a:tr>
              <a:tr h="381000">
                <a:tc>
                  <a:txBody>
                    <a:bodyPr/>
                    <a:lstStyle/>
                    <a:p>
                      <a:pPr indent="0" lvl="0" marL="0" rtl="0" algn="l">
                        <a:spcBef>
                          <a:spcPts val="0"/>
                        </a:spcBef>
                        <a:spcAft>
                          <a:spcPts val="0"/>
                        </a:spcAft>
                        <a:buNone/>
                      </a:pPr>
                      <a:r>
                        <a:rPr lang="en" sz="1300"/>
                        <a:t>byte</a:t>
                      </a:r>
                      <a:endParaRPr sz="1300"/>
                    </a:p>
                  </a:txBody>
                  <a:tcPr marT="91425" marB="91425" marR="91425" marL="91425"/>
                </a:tc>
                <a:tc>
                  <a:txBody>
                    <a:bodyPr/>
                    <a:lstStyle/>
                    <a:p>
                      <a:pPr indent="0" lvl="0" marL="0" rtl="0" algn="l">
                        <a:spcBef>
                          <a:spcPts val="0"/>
                        </a:spcBef>
                        <a:spcAft>
                          <a:spcPts val="0"/>
                        </a:spcAft>
                        <a:buNone/>
                      </a:pPr>
                      <a:r>
                        <a:rPr lang="en" sz="1300"/>
                        <a:t>Byte</a:t>
                      </a:r>
                      <a:endParaRPr sz="1300"/>
                    </a:p>
                  </a:txBody>
                  <a:tcPr marT="91425" marB="91425" marR="91425" marL="91425"/>
                </a:tc>
                <a:tc>
                  <a:txBody>
                    <a:bodyPr/>
                    <a:lstStyle/>
                    <a:p>
                      <a:pPr indent="0" lvl="0" marL="0" rtl="0" algn="l">
                        <a:spcBef>
                          <a:spcPts val="0"/>
                        </a:spcBef>
                        <a:spcAft>
                          <a:spcPts val="0"/>
                        </a:spcAft>
                        <a:buNone/>
                      </a:pPr>
                      <a:r>
                        <a:rPr lang="en" sz="1300"/>
                        <a:t>byte or String</a:t>
                      </a:r>
                      <a:endParaRPr sz="1300"/>
                    </a:p>
                  </a:txBody>
                  <a:tcPr marT="91425" marB="91425" marR="91425" marL="91425"/>
                </a:tc>
              </a:tr>
              <a:tr h="381000">
                <a:tc>
                  <a:txBody>
                    <a:bodyPr/>
                    <a:lstStyle/>
                    <a:p>
                      <a:pPr indent="0" lvl="0" marL="0" rtl="0" algn="l">
                        <a:spcBef>
                          <a:spcPts val="0"/>
                        </a:spcBef>
                        <a:spcAft>
                          <a:spcPts val="0"/>
                        </a:spcAft>
                        <a:buNone/>
                      </a:pPr>
                      <a:r>
                        <a:rPr lang="en" sz="1300"/>
                        <a:t>short</a:t>
                      </a:r>
                      <a:endParaRPr sz="1300"/>
                    </a:p>
                  </a:txBody>
                  <a:tcPr marT="91425" marB="91425" marR="91425" marL="91425"/>
                </a:tc>
                <a:tc>
                  <a:txBody>
                    <a:bodyPr/>
                    <a:lstStyle/>
                    <a:p>
                      <a:pPr indent="0" lvl="0" marL="0" rtl="0" algn="l">
                        <a:spcBef>
                          <a:spcPts val="0"/>
                        </a:spcBef>
                        <a:spcAft>
                          <a:spcPts val="0"/>
                        </a:spcAft>
                        <a:buNone/>
                      </a:pPr>
                      <a:r>
                        <a:rPr lang="en" sz="1300"/>
                        <a:t>Short</a:t>
                      </a:r>
                      <a:endParaRPr sz="1300"/>
                    </a:p>
                  </a:txBody>
                  <a:tcPr marT="91425" marB="91425" marR="91425" marL="91425"/>
                </a:tc>
                <a:tc>
                  <a:txBody>
                    <a:bodyPr/>
                    <a:lstStyle/>
                    <a:p>
                      <a:pPr indent="0" lvl="0" marL="0" rtl="0" algn="l">
                        <a:spcBef>
                          <a:spcPts val="0"/>
                        </a:spcBef>
                        <a:spcAft>
                          <a:spcPts val="0"/>
                        </a:spcAft>
                        <a:buNone/>
                      </a:pPr>
                      <a:r>
                        <a:rPr lang="en" sz="1300"/>
                        <a:t>short or String</a:t>
                      </a:r>
                      <a:endParaRPr sz="1300"/>
                    </a:p>
                  </a:txBody>
                  <a:tcPr marT="91425" marB="91425" marR="91425" marL="91425"/>
                </a:tc>
              </a:tr>
              <a:tr h="381000">
                <a:tc>
                  <a:txBody>
                    <a:bodyPr/>
                    <a:lstStyle/>
                    <a:p>
                      <a:pPr indent="0" lvl="0" marL="0" rtl="0" algn="l">
                        <a:spcBef>
                          <a:spcPts val="0"/>
                        </a:spcBef>
                        <a:spcAft>
                          <a:spcPts val="0"/>
                        </a:spcAft>
                        <a:buNone/>
                      </a:pPr>
                      <a:r>
                        <a:rPr lang="en" sz="1300"/>
                        <a:t>int</a:t>
                      </a:r>
                      <a:endParaRPr sz="1300"/>
                    </a:p>
                  </a:txBody>
                  <a:tcPr marT="91425" marB="91425" marR="91425" marL="91425"/>
                </a:tc>
                <a:tc>
                  <a:txBody>
                    <a:bodyPr/>
                    <a:lstStyle/>
                    <a:p>
                      <a:pPr indent="0" lvl="0" marL="0" rtl="0" algn="l">
                        <a:spcBef>
                          <a:spcPts val="0"/>
                        </a:spcBef>
                        <a:spcAft>
                          <a:spcPts val="0"/>
                        </a:spcAft>
                        <a:buNone/>
                      </a:pPr>
                      <a:r>
                        <a:rPr lang="en" sz="1300"/>
                        <a:t>Integer</a:t>
                      </a:r>
                      <a:endParaRPr sz="1300"/>
                    </a:p>
                  </a:txBody>
                  <a:tcPr marT="91425" marB="91425" marR="91425" marL="91425"/>
                </a:tc>
                <a:tc>
                  <a:txBody>
                    <a:bodyPr/>
                    <a:lstStyle/>
                    <a:p>
                      <a:pPr indent="0" lvl="0" marL="0" rtl="0" algn="l">
                        <a:spcBef>
                          <a:spcPts val="0"/>
                        </a:spcBef>
                        <a:spcAft>
                          <a:spcPts val="0"/>
                        </a:spcAft>
                        <a:buNone/>
                      </a:pPr>
                      <a:r>
                        <a:rPr lang="en" sz="1300"/>
                        <a:t>int or String</a:t>
                      </a:r>
                      <a:endParaRPr sz="1300"/>
                    </a:p>
                  </a:txBody>
                  <a:tcPr marT="91425" marB="91425" marR="91425" marL="91425"/>
                </a:tc>
              </a:tr>
              <a:tr h="381000">
                <a:tc>
                  <a:txBody>
                    <a:bodyPr/>
                    <a:lstStyle/>
                    <a:p>
                      <a:pPr indent="0" lvl="0" marL="0" rtl="0" algn="l">
                        <a:spcBef>
                          <a:spcPts val="0"/>
                        </a:spcBef>
                        <a:spcAft>
                          <a:spcPts val="0"/>
                        </a:spcAft>
                        <a:buNone/>
                      </a:pPr>
                      <a:r>
                        <a:rPr lang="en" sz="1300"/>
                        <a:t>long</a:t>
                      </a:r>
                      <a:endParaRPr sz="1300"/>
                    </a:p>
                  </a:txBody>
                  <a:tcPr marT="91425" marB="91425" marR="91425" marL="91425"/>
                </a:tc>
                <a:tc>
                  <a:txBody>
                    <a:bodyPr/>
                    <a:lstStyle/>
                    <a:p>
                      <a:pPr indent="0" lvl="0" marL="0" rtl="0" algn="l">
                        <a:spcBef>
                          <a:spcPts val="0"/>
                        </a:spcBef>
                        <a:spcAft>
                          <a:spcPts val="0"/>
                        </a:spcAft>
                        <a:buNone/>
                      </a:pPr>
                      <a:r>
                        <a:rPr lang="en" sz="1300"/>
                        <a:t>Long</a:t>
                      </a:r>
                      <a:endParaRPr sz="1300"/>
                    </a:p>
                  </a:txBody>
                  <a:tcPr marT="91425" marB="91425" marR="91425" marL="91425"/>
                </a:tc>
                <a:tc>
                  <a:txBody>
                    <a:bodyPr/>
                    <a:lstStyle/>
                    <a:p>
                      <a:pPr indent="0" lvl="0" marL="0" rtl="0" algn="l">
                        <a:spcBef>
                          <a:spcPts val="0"/>
                        </a:spcBef>
                        <a:spcAft>
                          <a:spcPts val="0"/>
                        </a:spcAft>
                        <a:buNone/>
                      </a:pPr>
                      <a:r>
                        <a:rPr lang="en" sz="1300"/>
                        <a:t>long or String</a:t>
                      </a:r>
                      <a:endParaRPr sz="1300"/>
                    </a:p>
                  </a:txBody>
                  <a:tcPr marT="91425" marB="91425" marR="91425" marL="91425"/>
                </a:tc>
              </a:tr>
              <a:tr h="381000">
                <a:tc>
                  <a:txBody>
                    <a:bodyPr/>
                    <a:lstStyle/>
                    <a:p>
                      <a:pPr indent="0" lvl="0" marL="0" rtl="0" algn="l">
                        <a:spcBef>
                          <a:spcPts val="0"/>
                        </a:spcBef>
                        <a:spcAft>
                          <a:spcPts val="0"/>
                        </a:spcAft>
                        <a:buNone/>
                      </a:pPr>
                      <a:r>
                        <a:rPr lang="en" sz="1300"/>
                        <a:t>float</a:t>
                      </a:r>
                      <a:endParaRPr sz="1300"/>
                    </a:p>
                  </a:txBody>
                  <a:tcPr marT="91425" marB="91425" marR="91425" marL="91425"/>
                </a:tc>
                <a:tc>
                  <a:txBody>
                    <a:bodyPr/>
                    <a:lstStyle/>
                    <a:p>
                      <a:pPr indent="0" lvl="0" marL="0" rtl="0" algn="l">
                        <a:spcBef>
                          <a:spcPts val="0"/>
                        </a:spcBef>
                        <a:spcAft>
                          <a:spcPts val="0"/>
                        </a:spcAft>
                        <a:buNone/>
                      </a:pPr>
                      <a:r>
                        <a:rPr lang="en" sz="1300"/>
                        <a:t>Float</a:t>
                      </a:r>
                      <a:endParaRPr sz="1300"/>
                    </a:p>
                  </a:txBody>
                  <a:tcPr marT="91425" marB="91425" marR="91425" marL="91425"/>
                </a:tc>
                <a:tc>
                  <a:txBody>
                    <a:bodyPr/>
                    <a:lstStyle/>
                    <a:p>
                      <a:pPr indent="0" lvl="0" marL="0" rtl="0" algn="l">
                        <a:spcBef>
                          <a:spcPts val="0"/>
                        </a:spcBef>
                        <a:spcAft>
                          <a:spcPts val="0"/>
                        </a:spcAft>
                        <a:buNone/>
                      </a:pPr>
                      <a:r>
                        <a:rPr lang="en" sz="1300"/>
                        <a:t>float or String</a:t>
                      </a:r>
                      <a:endParaRPr sz="1300"/>
                    </a:p>
                  </a:txBody>
                  <a:tcPr marT="91425" marB="91425" marR="91425" marL="91425"/>
                </a:tc>
              </a:tr>
              <a:tr h="381000">
                <a:tc>
                  <a:txBody>
                    <a:bodyPr/>
                    <a:lstStyle/>
                    <a:p>
                      <a:pPr indent="0" lvl="0" marL="0" rtl="0" algn="l">
                        <a:spcBef>
                          <a:spcPts val="0"/>
                        </a:spcBef>
                        <a:spcAft>
                          <a:spcPts val="0"/>
                        </a:spcAft>
                        <a:buNone/>
                      </a:pPr>
                      <a:r>
                        <a:rPr lang="en" sz="1300"/>
                        <a:t>double </a:t>
                      </a:r>
                      <a:endParaRPr sz="1300"/>
                    </a:p>
                  </a:txBody>
                  <a:tcPr marT="91425" marB="91425" marR="91425" marL="91425"/>
                </a:tc>
                <a:tc>
                  <a:txBody>
                    <a:bodyPr/>
                    <a:lstStyle/>
                    <a:p>
                      <a:pPr indent="0" lvl="0" marL="0" rtl="0" algn="l">
                        <a:spcBef>
                          <a:spcPts val="0"/>
                        </a:spcBef>
                        <a:spcAft>
                          <a:spcPts val="0"/>
                        </a:spcAft>
                        <a:buNone/>
                      </a:pPr>
                      <a:r>
                        <a:rPr lang="en" sz="1300"/>
                        <a:t>Double </a:t>
                      </a:r>
                      <a:endParaRPr sz="1300"/>
                    </a:p>
                  </a:txBody>
                  <a:tcPr marT="91425" marB="91425" marR="91425" marL="91425"/>
                </a:tc>
                <a:tc>
                  <a:txBody>
                    <a:bodyPr/>
                    <a:lstStyle/>
                    <a:p>
                      <a:pPr indent="0" lvl="0" marL="0" rtl="0" algn="l">
                        <a:spcBef>
                          <a:spcPts val="0"/>
                        </a:spcBef>
                        <a:spcAft>
                          <a:spcPts val="0"/>
                        </a:spcAft>
                        <a:buNone/>
                      </a:pPr>
                      <a:r>
                        <a:rPr lang="en" sz="1300"/>
                        <a:t>double or String</a:t>
                      </a:r>
                      <a:endParaRPr sz="1300"/>
                    </a:p>
                  </a:txBody>
                  <a:tcPr marT="91425" marB="91425" marR="91425" marL="91425"/>
                </a:tc>
              </a:tr>
              <a:tr h="381000">
                <a:tc>
                  <a:txBody>
                    <a:bodyPr/>
                    <a:lstStyle/>
                    <a:p>
                      <a:pPr indent="0" lvl="0" marL="0" rtl="0" algn="l">
                        <a:spcBef>
                          <a:spcPts val="0"/>
                        </a:spcBef>
                        <a:spcAft>
                          <a:spcPts val="0"/>
                        </a:spcAft>
                        <a:buNone/>
                      </a:pPr>
                      <a:r>
                        <a:rPr lang="en" sz="1300"/>
                        <a:t>char</a:t>
                      </a:r>
                      <a:endParaRPr sz="1300"/>
                    </a:p>
                  </a:txBody>
                  <a:tcPr marT="91425" marB="91425" marR="91425" marL="91425"/>
                </a:tc>
                <a:tc>
                  <a:txBody>
                    <a:bodyPr/>
                    <a:lstStyle/>
                    <a:p>
                      <a:pPr indent="0" lvl="0" marL="0" rtl="0" algn="l">
                        <a:spcBef>
                          <a:spcPts val="0"/>
                        </a:spcBef>
                        <a:spcAft>
                          <a:spcPts val="0"/>
                        </a:spcAft>
                        <a:buNone/>
                      </a:pPr>
                      <a:r>
                        <a:rPr lang="en" sz="1300"/>
                        <a:t>Character</a:t>
                      </a:r>
                      <a:endParaRPr sz="1300"/>
                    </a:p>
                  </a:txBody>
                  <a:tcPr marT="91425" marB="91425" marR="91425" marL="91425"/>
                </a:tc>
                <a:tc>
                  <a:txBody>
                    <a:bodyPr/>
                    <a:lstStyle/>
                    <a:p>
                      <a:pPr indent="0" lvl="0" marL="0" rtl="0" algn="l">
                        <a:spcBef>
                          <a:spcPts val="0"/>
                        </a:spcBef>
                        <a:spcAft>
                          <a:spcPts val="0"/>
                        </a:spcAft>
                        <a:buNone/>
                      </a:pPr>
                      <a:r>
                        <a:rPr lang="en" sz="1300"/>
                        <a:t>char</a:t>
                      </a:r>
                      <a:endParaRPr sz="1300"/>
                    </a:p>
                  </a:txBody>
                  <a:tcPr marT="91425" marB="91425" marR="91425" marL="91425"/>
                </a:tc>
              </a:tr>
              <a:tr h="381000">
                <a:tc>
                  <a:txBody>
                    <a:bodyPr/>
                    <a:lstStyle/>
                    <a:p>
                      <a:pPr indent="0" lvl="0" marL="0" rtl="0" algn="l">
                        <a:spcBef>
                          <a:spcPts val="0"/>
                        </a:spcBef>
                        <a:spcAft>
                          <a:spcPts val="0"/>
                        </a:spcAft>
                        <a:buNone/>
                      </a:pPr>
                      <a:r>
                        <a:rPr lang="en" sz="1300"/>
                        <a:t>boolean</a:t>
                      </a:r>
                      <a:endParaRPr sz="1300"/>
                    </a:p>
                  </a:txBody>
                  <a:tcPr marT="91425" marB="91425" marR="91425" marL="91425"/>
                </a:tc>
                <a:tc>
                  <a:txBody>
                    <a:bodyPr/>
                    <a:lstStyle/>
                    <a:p>
                      <a:pPr indent="0" lvl="0" marL="0" rtl="0" algn="l">
                        <a:spcBef>
                          <a:spcPts val="0"/>
                        </a:spcBef>
                        <a:spcAft>
                          <a:spcPts val="0"/>
                        </a:spcAft>
                        <a:buNone/>
                      </a:pPr>
                      <a:r>
                        <a:rPr lang="en" sz="1300"/>
                        <a:t>Boolean</a:t>
                      </a:r>
                      <a:endParaRPr sz="1300"/>
                    </a:p>
                  </a:txBody>
                  <a:tcPr marT="91425" marB="91425" marR="91425" marL="91425"/>
                </a:tc>
                <a:tc>
                  <a:txBody>
                    <a:bodyPr/>
                    <a:lstStyle/>
                    <a:p>
                      <a:pPr indent="0" lvl="0" marL="0" rtl="0" algn="l">
                        <a:spcBef>
                          <a:spcPts val="0"/>
                        </a:spcBef>
                        <a:spcAft>
                          <a:spcPts val="0"/>
                        </a:spcAft>
                        <a:buNone/>
                      </a:pPr>
                      <a:r>
                        <a:rPr lang="en" sz="1300"/>
                        <a:t>boolean or String</a:t>
                      </a:r>
                      <a:endParaRPr sz="13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nvSpPr>
        <p:spPr>
          <a:xfrm>
            <a:off x="4167850" y="1828175"/>
            <a:ext cx="4763700" cy="3106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0" name="Google Shape;130;p24"/>
          <p:cNvSpPr txBox="1"/>
          <p:nvPr/>
        </p:nvSpPr>
        <p:spPr>
          <a:xfrm>
            <a:off x="198925" y="1837650"/>
            <a:ext cx="3889800" cy="3106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1" name="Google Shape;131;p24"/>
          <p:cNvSpPr txBox="1"/>
          <p:nvPr/>
        </p:nvSpPr>
        <p:spPr>
          <a:xfrm>
            <a:off x="198925" y="208400"/>
            <a:ext cx="8732700" cy="15495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2" name="Google Shape;132;p24"/>
          <p:cNvPicPr preferRelativeResize="0"/>
          <p:nvPr/>
        </p:nvPicPr>
        <p:blipFill>
          <a:blip r:embed="rId3">
            <a:alphaModFix/>
          </a:blip>
          <a:stretch>
            <a:fillRect/>
          </a:stretch>
        </p:blipFill>
        <p:spPr>
          <a:xfrm>
            <a:off x="4366250" y="2756350"/>
            <a:ext cx="4509375" cy="2065925"/>
          </a:xfrm>
          <a:prstGeom prst="rect">
            <a:avLst/>
          </a:prstGeom>
          <a:noFill/>
          <a:ln>
            <a:noFill/>
          </a:ln>
        </p:spPr>
      </p:pic>
      <p:pic>
        <p:nvPicPr>
          <p:cNvPr id="133" name="Google Shape;133;p24"/>
          <p:cNvPicPr preferRelativeResize="0"/>
          <p:nvPr/>
        </p:nvPicPr>
        <p:blipFill>
          <a:blip r:embed="rId4">
            <a:alphaModFix/>
          </a:blip>
          <a:stretch>
            <a:fillRect/>
          </a:stretch>
        </p:blipFill>
        <p:spPr>
          <a:xfrm>
            <a:off x="311700" y="2738975"/>
            <a:ext cx="3771900" cy="2121675"/>
          </a:xfrm>
          <a:prstGeom prst="rect">
            <a:avLst/>
          </a:prstGeom>
          <a:noFill/>
          <a:ln>
            <a:noFill/>
          </a:ln>
        </p:spPr>
      </p:pic>
      <p:sp>
        <p:nvSpPr>
          <p:cNvPr id="134" name="Google Shape;134;p24"/>
          <p:cNvSpPr txBox="1"/>
          <p:nvPr>
            <p:ph type="title"/>
          </p:nvPr>
        </p:nvSpPr>
        <p:spPr>
          <a:xfrm>
            <a:off x="311700" y="23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Autoboxing</a:t>
            </a:r>
            <a:endParaRPr/>
          </a:p>
        </p:txBody>
      </p:sp>
      <p:sp>
        <p:nvSpPr>
          <p:cNvPr id="135" name="Google Shape;135;p24"/>
          <p:cNvSpPr txBox="1"/>
          <p:nvPr>
            <p:ph idx="1" type="body"/>
          </p:nvPr>
        </p:nvSpPr>
        <p:spPr>
          <a:xfrm>
            <a:off x="311700" y="863550"/>
            <a:ext cx="5144400" cy="7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automatic process of converting between primitive and Wrapper Class data types.</a:t>
            </a:r>
            <a:endParaRPr/>
          </a:p>
          <a:p>
            <a:pPr indent="0" lvl="0" marL="0" rtl="0" algn="l">
              <a:spcBef>
                <a:spcPts val="1600"/>
              </a:spcBef>
              <a:spcAft>
                <a:spcPts val="1600"/>
              </a:spcAft>
              <a:buNone/>
            </a:pPr>
            <a:r>
              <a:t/>
            </a:r>
            <a:endParaRPr/>
          </a:p>
        </p:txBody>
      </p:sp>
      <p:sp>
        <p:nvSpPr>
          <p:cNvPr id="136" name="Google Shape;136;p24"/>
          <p:cNvSpPr txBox="1"/>
          <p:nvPr>
            <p:ph idx="1" type="body"/>
          </p:nvPr>
        </p:nvSpPr>
        <p:spPr>
          <a:xfrm>
            <a:off x="193900" y="1823650"/>
            <a:ext cx="3329700" cy="11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Boxing </a:t>
            </a:r>
            <a:r>
              <a:rPr lang="en" sz="1600"/>
              <a:t>is moving a </a:t>
            </a:r>
            <a:r>
              <a:rPr i="1" lang="en" sz="1600"/>
              <a:t>primitive </a:t>
            </a:r>
            <a:r>
              <a:rPr lang="en" sz="1600"/>
              <a:t>value from the </a:t>
            </a:r>
            <a:r>
              <a:rPr i="1" lang="en" sz="1600"/>
              <a:t>Stack </a:t>
            </a:r>
            <a:r>
              <a:rPr lang="en" sz="1600"/>
              <a:t>to a </a:t>
            </a:r>
            <a:r>
              <a:rPr i="1" lang="en" sz="1600"/>
              <a:t>Wrapper Class</a:t>
            </a:r>
            <a:r>
              <a:rPr lang="en" sz="1600"/>
              <a:t> object on the </a:t>
            </a:r>
            <a:r>
              <a:rPr i="1" lang="en" sz="1600"/>
              <a:t>Heap</a:t>
            </a:r>
            <a:r>
              <a:rPr lang="en" sz="1600"/>
              <a:t>.   </a:t>
            </a:r>
            <a:r>
              <a:rPr b="1" lang="en" sz="1600">
                <a:solidFill>
                  <a:srgbClr val="0000FF"/>
                </a:solidFill>
              </a:rPr>
              <a:t> Primitive → Wrapper Class</a:t>
            </a:r>
            <a:endParaRPr b="1" sz="1600">
              <a:solidFill>
                <a:srgbClr val="0000FF"/>
              </a:solidFill>
            </a:endParaRPr>
          </a:p>
          <a:p>
            <a:pPr indent="0" lvl="0" marL="0" rtl="0" algn="l">
              <a:spcBef>
                <a:spcPts val="1600"/>
              </a:spcBef>
              <a:spcAft>
                <a:spcPts val="1600"/>
              </a:spcAft>
              <a:buNone/>
            </a:pPr>
            <a:r>
              <a:t/>
            </a:r>
            <a:endParaRPr sz="1600"/>
          </a:p>
        </p:txBody>
      </p:sp>
      <p:sp>
        <p:nvSpPr>
          <p:cNvPr id="137" name="Google Shape;137;p24"/>
          <p:cNvSpPr txBox="1"/>
          <p:nvPr>
            <p:ph idx="1" type="body"/>
          </p:nvPr>
        </p:nvSpPr>
        <p:spPr>
          <a:xfrm>
            <a:off x="4225675" y="1826479"/>
            <a:ext cx="4748700" cy="124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rPr>
              <a:t>Unboxing </a:t>
            </a:r>
            <a:r>
              <a:rPr lang="en" sz="1600"/>
              <a:t>is moving the value from a </a:t>
            </a:r>
            <a:r>
              <a:rPr i="1" lang="en" sz="1600"/>
              <a:t>Wrapper Class</a:t>
            </a:r>
            <a:r>
              <a:rPr lang="en" sz="1600"/>
              <a:t> on the </a:t>
            </a:r>
            <a:r>
              <a:rPr i="1" lang="en" sz="1600"/>
              <a:t>Heap </a:t>
            </a:r>
            <a:r>
              <a:rPr lang="en" sz="1600"/>
              <a:t>to an appropriate </a:t>
            </a:r>
            <a:r>
              <a:rPr i="1" lang="en" sz="1600"/>
              <a:t>primitive </a:t>
            </a:r>
            <a:r>
              <a:rPr lang="en" sz="1600"/>
              <a:t>value on the </a:t>
            </a:r>
            <a:r>
              <a:rPr i="1" lang="en" sz="1600"/>
              <a:t>Stack</a:t>
            </a:r>
            <a:r>
              <a:rPr lang="en" sz="1600"/>
              <a:t>.   </a:t>
            </a:r>
            <a:r>
              <a:rPr b="1" lang="en" sz="1600">
                <a:solidFill>
                  <a:srgbClr val="0000FF"/>
                </a:solidFill>
              </a:rPr>
              <a:t>Wrapper Class  →  primitive type</a:t>
            </a:r>
            <a:endParaRPr b="1" sz="1600">
              <a:solidFill>
                <a:srgbClr val="0000FF"/>
              </a:solidFill>
            </a:endParaRPr>
          </a:p>
          <a:p>
            <a:pPr indent="0" lvl="0" marL="0" rtl="0" algn="l">
              <a:lnSpc>
                <a:spcPct val="100000"/>
              </a:lnSpc>
              <a:spcBef>
                <a:spcPts val="0"/>
              </a:spcBef>
              <a:spcAft>
                <a:spcPts val="0"/>
              </a:spcAft>
              <a:buNone/>
            </a:pPr>
            <a:r>
              <a:t/>
            </a:r>
            <a:endParaRPr sz="1500"/>
          </a:p>
          <a:p>
            <a:pPr indent="0" lvl="0" marL="0" rtl="0" algn="l">
              <a:spcBef>
                <a:spcPts val="0"/>
              </a:spcBef>
              <a:spcAft>
                <a:spcPts val="1600"/>
              </a:spcAft>
              <a:buNone/>
            </a:pPr>
            <a:r>
              <a:t/>
            </a:r>
            <a:endParaRPr sz="1500"/>
          </a:p>
        </p:txBody>
      </p:sp>
      <p:sp>
        <p:nvSpPr>
          <p:cNvPr id="138" name="Google Shape;138;p24"/>
          <p:cNvSpPr txBox="1"/>
          <p:nvPr/>
        </p:nvSpPr>
        <p:spPr>
          <a:xfrm>
            <a:off x="5254200" y="222500"/>
            <a:ext cx="3889800" cy="152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	</a:t>
            </a:r>
            <a:r>
              <a:rPr lang="en" sz="1600">
                <a:solidFill>
                  <a:schemeClr val="dk2"/>
                </a:solidFill>
                <a:latin typeface="Courier New"/>
                <a:ea typeface="Courier New"/>
                <a:cs typeface="Courier New"/>
                <a:sym typeface="Courier New"/>
              </a:rPr>
              <a:t>Integer i = 10;</a:t>
            </a:r>
            <a:endParaRPr sz="1600">
              <a:solidFill>
                <a:schemeClr val="dk2"/>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600">
                <a:solidFill>
                  <a:schemeClr val="dk2"/>
                </a:solidFill>
                <a:latin typeface="Courier New"/>
                <a:ea typeface="Courier New"/>
                <a:cs typeface="Courier New"/>
                <a:sym typeface="Courier New"/>
              </a:rPr>
              <a:t>	Integer x = 20;</a:t>
            </a:r>
            <a:br>
              <a:rPr lang="en" sz="1600">
                <a:solidFill>
                  <a:schemeClr val="dk2"/>
                </a:solidFill>
                <a:latin typeface="Courier New"/>
                <a:ea typeface="Courier New"/>
                <a:cs typeface="Courier New"/>
                <a:sym typeface="Courier New"/>
              </a:rPr>
            </a:br>
            <a:r>
              <a:rPr lang="en" sz="1600">
                <a:solidFill>
                  <a:schemeClr val="dk2"/>
                </a:solidFill>
                <a:latin typeface="Courier New"/>
                <a:ea typeface="Courier New"/>
                <a:cs typeface="Courier New"/>
                <a:sym typeface="Courier New"/>
              </a:rPr>
              <a:t>	int y = x;</a:t>
            </a:r>
            <a:br>
              <a:rPr lang="en" sz="1600">
                <a:solidFill>
                  <a:schemeClr val="dk2"/>
                </a:solidFill>
                <a:latin typeface="Courier New"/>
                <a:ea typeface="Courier New"/>
                <a:cs typeface="Courier New"/>
                <a:sym typeface="Courier New"/>
              </a:rPr>
            </a:br>
            <a:r>
              <a:rPr lang="en" sz="1600">
                <a:solidFill>
                  <a:schemeClr val="dk2"/>
                </a:solidFill>
                <a:latin typeface="Courier New"/>
                <a:ea typeface="Courier New"/>
                <a:cs typeface="Courier New"/>
                <a:sym typeface="Courier New"/>
              </a:rPr>
              <a:t>	x = x + 5;</a:t>
            </a:r>
            <a:endParaRPr sz="12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Loop</a:t>
            </a:r>
            <a:endParaRPr/>
          </a:p>
        </p:txBody>
      </p:sp>
      <p:sp>
        <p:nvSpPr>
          <p:cNvPr id="144" name="Google Shape;144;p25"/>
          <p:cNvSpPr txBox="1"/>
          <p:nvPr>
            <p:ph idx="1" type="body"/>
          </p:nvPr>
        </p:nvSpPr>
        <p:spPr>
          <a:xfrm>
            <a:off x="311700" y="1152475"/>
            <a:ext cx="8520600" cy="117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Loops through each item in a collection or array in order</a:t>
            </a:r>
            <a:endParaRPr/>
          </a:p>
          <a:p>
            <a:pPr indent="-342900" lvl="0" marL="457200" rtl="0" algn="l">
              <a:spcBef>
                <a:spcPts val="0"/>
              </a:spcBef>
              <a:spcAft>
                <a:spcPts val="0"/>
              </a:spcAft>
              <a:buSzPts val="1800"/>
              <a:buChar char="●"/>
            </a:pPr>
            <a:r>
              <a:rPr lang="en"/>
              <a:t>Cannot modify the collection or array in the loop</a:t>
            </a:r>
            <a:endParaRPr/>
          </a:p>
          <a:p>
            <a:pPr indent="-342900" lvl="0" marL="457200" rtl="0" algn="l">
              <a:spcBef>
                <a:spcPts val="0"/>
              </a:spcBef>
              <a:spcAft>
                <a:spcPts val="0"/>
              </a:spcAft>
              <a:buSzPts val="1800"/>
              <a:buChar char="●"/>
            </a:pPr>
            <a:r>
              <a:rPr lang="en"/>
              <a:t>Does not know the iteration</a:t>
            </a:r>
            <a:endParaRPr/>
          </a:p>
        </p:txBody>
      </p:sp>
      <p:graphicFrame>
        <p:nvGraphicFramePr>
          <p:cNvPr id="145" name="Google Shape;145;p25"/>
          <p:cNvGraphicFramePr/>
          <p:nvPr/>
        </p:nvGraphicFramePr>
        <p:xfrm>
          <a:off x="7117550" y="871800"/>
          <a:ext cx="3000000" cy="3000000"/>
        </p:xfrm>
        <a:graphic>
          <a:graphicData uri="http://schemas.openxmlformats.org/drawingml/2006/table">
            <a:tbl>
              <a:tblPr>
                <a:noFill/>
                <a:tableStyleId>{AE99DF57-CA7C-4A59-9B0B-72430279504D}</a:tableStyleId>
              </a:tblPr>
              <a:tblGrid>
                <a:gridCol w="649600"/>
                <a:gridCol w="1179800"/>
              </a:tblGrid>
              <a:tr h="381000">
                <a:tc>
                  <a:txBody>
                    <a:bodyPr/>
                    <a:lstStyle/>
                    <a:p>
                      <a:pPr indent="0" lvl="0" marL="0" rtl="0" algn="l">
                        <a:spcBef>
                          <a:spcPts val="0"/>
                        </a:spcBef>
                        <a:spcAft>
                          <a:spcPts val="0"/>
                        </a:spcAft>
                        <a:buNone/>
                      </a:pPr>
                      <a:r>
                        <a:rPr b="1" lang="en" sz="1200"/>
                        <a:t>Index</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b="1" lang="en" sz="1200"/>
                        <a:t>Value</a:t>
                      </a:r>
                      <a:endParaRPr b="1" sz="1200"/>
                    </a:p>
                  </a:txBody>
                  <a:tcPr marT="91425" marB="91425" marR="91425" marL="91425">
                    <a:solidFill>
                      <a:srgbClr val="D9D9D9"/>
                    </a:solidFill>
                  </a:tcPr>
                </a:tc>
              </a:tr>
              <a:tr h="381000">
                <a:tc>
                  <a:txBody>
                    <a:bodyPr/>
                    <a:lstStyle/>
                    <a:p>
                      <a:pPr indent="0" lvl="0" marL="0" rtl="0" algn="l">
                        <a:spcBef>
                          <a:spcPts val="0"/>
                        </a:spcBef>
                        <a:spcAft>
                          <a:spcPts val="0"/>
                        </a:spcAft>
                        <a:buNone/>
                      </a:pPr>
                      <a:r>
                        <a:rPr lang="en" sz="1200"/>
                        <a:t>0</a:t>
                      </a:r>
                      <a:endParaRPr sz="1200"/>
                    </a:p>
                  </a:txBody>
                  <a:tcPr marT="91425" marB="91425" marR="91425" marL="91425"/>
                </a:tc>
                <a:tc>
                  <a:txBody>
                    <a:bodyPr/>
                    <a:lstStyle/>
                    <a:p>
                      <a:pPr indent="0" lvl="0" marL="0" rtl="0" algn="l">
                        <a:spcBef>
                          <a:spcPts val="0"/>
                        </a:spcBef>
                        <a:spcAft>
                          <a:spcPts val="0"/>
                        </a:spcAft>
                        <a:buNone/>
                      </a:pPr>
                      <a:r>
                        <a:rPr lang="en" sz="1200"/>
                        <a:t>John</a:t>
                      </a:r>
                      <a:endParaRPr sz="1200"/>
                    </a:p>
                  </a:txBody>
                  <a:tcPr marT="91425" marB="91425" marR="91425" marL="91425"/>
                </a:tc>
              </a:tr>
              <a:tr h="381000">
                <a:tc>
                  <a:txBody>
                    <a:bodyPr/>
                    <a:lstStyle/>
                    <a:p>
                      <a:pPr indent="0" lvl="0" marL="0" rtl="0" algn="l">
                        <a:spcBef>
                          <a:spcPts val="0"/>
                        </a:spcBef>
                        <a:spcAft>
                          <a:spcPts val="0"/>
                        </a:spcAft>
                        <a:buNone/>
                      </a:pPr>
                      <a:r>
                        <a:rPr b="1" lang="en" sz="1200">
                          <a:solidFill>
                            <a:srgbClr val="980000"/>
                          </a:solidFill>
                        </a:rPr>
                        <a:t>1</a:t>
                      </a:r>
                      <a:endParaRPr b="1" sz="1200">
                        <a:solidFill>
                          <a:srgbClr val="980000"/>
                        </a:solidFill>
                      </a:endParaRPr>
                    </a:p>
                  </a:txBody>
                  <a:tcPr marT="91425" marB="91425" marR="91425" marL="91425"/>
                </a:tc>
                <a:tc>
                  <a:txBody>
                    <a:bodyPr/>
                    <a:lstStyle/>
                    <a:p>
                      <a:pPr indent="0" lvl="0" marL="0" rtl="0" algn="l">
                        <a:spcBef>
                          <a:spcPts val="0"/>
                        </a:spcBef>
                        <a:spcAft>
                          <a:spcPts val="0"/>
                        </a:spcAft>
                        <a:buNone/>
                      </a:pPr>
                      <a:r>
                        <a:rPr lang="en" sz="1200"/>
                        <a:t>Rachelle</a:t>
                      </a:r>
                      <a:endParaRPr sz="1200"/>
                    </a:p>
                  </a:txBody>
                  <a:tcPr marT="91425" marB="91425" marR="91425" marL="91425"/>
                </a:tc>
              </a:tr>
              <a:tr h="381000">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1200"/>
                        <a:t>Steve</a:t>
                      </a:r>
                      <a:endParaRPr sz="1200"/>
                    </a:p>
                  </a:txBody>
                  <a:tcPr marT="91425" marB="91425" marR="91425" marL="91425"/>
                </a:tc>
              </a:tr>
              <a:tr h="381000">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Matt</a:t>
                      </a:r>
                      <a:endParaRPr sz="1200"/>
                    </a:p>
                  </a:txBody>
                  <a:tcPr marT="91425" marB="91425" marR="91425" marL="91425"/>
                </a:tc>
              </a:tr>
              <a:tr h="381000">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1200"/>
                        <a:t>Kevin</a:t>
                      </a:r>
                      <a:endParaRPr sz="1200"/>
                    </a:p>
                  </a:txBody>
                  <a:tcPr marT="91425" marB="91425" marR="91425" marL="91425"/>
                </a:tc>
              </a:tr>
            </a:tbl>
          </a:graphicData>
        </a:graphic>
      </p:graphicFrame>
      <p:sp>
        <p:nvSpPr>
          <p:cNvPr id="146" name="Google Shape;146;p25"/>
          <p:cNvSpPr txBox="1"/>
          <p:nvPr/>
        </p:nvSpPr>
        <p:spPr>
          <a:xfrm>
            <a:off x="7081850" y="445025"/>
            <a:ext cx="19008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String[] instructors</a:t>
            </a:r>
            <a:endParaRPr>
              <a:solidFill>
                <a:srgbClr val="0000FF"/>
              </a:solidFill>
            </a:endParaRPr>
          </a:p>
        </p:txBody>
      </p:sp>
      <p:sp>
        <p:nvSpPr>
          <p:cNvPr id="147" name="Google Shape;147;p25"/>
          <p:cNvSpPr txBox="1"/>
          <p:nvPr/>
        </p:nvSpPr>
        <p:spPr>
          <a:xfrm>
            <a:off x="589925" y="3355325"/>
            <a:ext cx="3752400" cy="11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for (</a:t>
            </a:r>
            <a:r>
              <a:rPr lang="en">
                <a:solidFill>
                  <a:srgbClr val="9900FF"/>
                </a:solidFill>
                <a:latin typeface="Courier New"/>
                <a:ea typeface="Courier New"/>
                <a:cs typeface="Courier New"/>
                <a:sym typeface="Courier New"/>
              </a:rPr>
              <a:t>String name</a:t>
            </a:r>
            <a:r>
              <a:rPr lang="en">
                <a:latin typeface="Courier New"/>
                <a:ea typeface="Courier New"/>
                <a:cs typeface="Courier New"/>
                <a:sym typeface="Courier New"/>
              </a:rPr>
              <a:t> : </a:t>
            </a:r>
            <a:r>
              <a:rPr lang="en">
                <a:solidFill>
                  <a:srgbClr val="0000FF"/>
                </a:solidFill>
                <a:latin typeface="Courier New"/>
                <a:ea typeface="Courier New"/>
                <a:cs typeface="Courier New"/>
                <a:sym typeface="Courier New"/>
              </a:rPr>
              <a:t>instructors</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System.out.println(</a:t>
            </a:r>
            <a:r>
              <a:rPr lang="en">
                <a:solidFill>
                  <a:srgbClr val="9900FF"/>
                </a:solidFill>
                <a:latin typeface="Courier New"/>
                <a:ea typeface="Courier New"/>
                <a:cs typeface="Courier New"/>
                <a:sym typeface="Courier New"/>
              </a:rPr>
              <a:t>name</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48" name="Google Shape;148;p25"/>
          <p:cNvSpPr txBox="1"/>
          <p:nvPr/>
        </p:nvSpPr>
        <p:spPr>
          <a:xfrm>
            <a:off x="484500" y="2328775"/>
            <a:ext cx="5163900" cy="17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 </a:t>
            </a:r>
            <a:r>
              <a:rPr lang="en">
                <a:solidFill>
                  <a:srgbClr val="9900FF"/>
                </a:solidFill>
              </a:rPr>
              <a:t>variable </a:t>
            </a:r>
            <a:r>
              <a:rPr b="1" lang="en" sz="1600"/>
              <a:t>:</a:t>
            </a:r>
            <a:r>
              <a:rPr lang="en"/>
              <a:t> </a:t>
            </a:r>
            <a:r>
              <a:rPr lang="en">
                <a:solidFill>
                  <a:srgbClr val="0000FF"/>
                </a:solidFill>
              </a:rPr>
              <a:t>collection_or_array </a:t>
            </a:r>
            <a:r>
              <a:rPr lang="en"/>
              <a:t>) {</a:t>
            </a:r>
            <a:endParaRPr/>
          </a:p>
          <a:p>
            <a:pPr indent="0" lvl="0" marL="0" rtl="0" algn="l">
              <a:spcBef>
                <a:spcPts val="0"/>
              </a:spcBef>
              <a:spcAft>
                <a:spcPts val="0"/>
              </a:spcAft>
              <a:buNone/>
            </a:pPr>
            <a:r>
              <a:rPr lang="en"/>
              <a:t>	variable ←</a:t>
            </a:r>
            <a:r>
              <a:rPr lang="en"/>
              <a:t> variable with next value available in block</a:t>
            </a:r>
            <a:endParaRPr/>
          </a:p>
          <a:p>
            <a:pPr indent="0" lvl="0" marL="0" rtl="0" algn="l">
              <a:spcBef>
                <a:spcPts val="0"/>
              </a:spcBef>
              <a:spcAft>
                <a:spcPts val="0"/>
              </a:spcAft>
              <a:buNone/>
            </a:pPr>
            <a:r>
              <a:rPr lang="en"/>
              <a:t>}</a:t>
            </a:r>
            <a:endParaRPr/>
          </a:p>
        </p:txBody>
      </p:sp>
      <p:sp>
        <p:nvSpPr>
          <p:cNvPr id="149" name="Google Shape;149;p25"/>
          <p:cNvSpPr txBox="1"/>
          <p:nvPr/>
        </p:nvSpPr>
        <p:spPr>
          <a:xfrm>
            <a:off x="6048550" y="4005900"/>
            <a:ext cx="1829400" cy="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Visual Explanation</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Queue&lt;T&gt;</a:t>
            </a:r>
            <a:endParaRPr/>
          </a:p>
        </p:txBody>
      </p:sp>
      <p:sp>
        <p:nvSpPr>
          <p:cNvPr id="155" name="Google Shape;155;p26"/>
          <p:cNvSpPr txBox="1"/>
          <p:nvPr>
            <p:ph idx="1" type="body"/>
          </p:nvPr>
        </p:nvSpPr>
        <p:spPr>
          <a:xfrm>
            <a:off x="311700" y="572700"/>
            <a:ext cx="8520600" cy="1715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 data structure that organizes data First in First Out (FIFO), like a checkout line at a store</a:t>
            </a:r>
            <a:endParaRPr sz="1500"/>
          </a:p>
          <a:p>
            <a:pPr indent="-323850" lvl="0" marL="457200" rtl="0" algn="l">
              <a:spcBef>
                <a:spcPts val="0"/>
              </a:spcBef>
              <a:spcAft>
                <a:spcPts val="0"/>
              </a:spcAft>
              <a:buSzPts val="1500"/>
              <a:buChar char="●"/>
            </a:pPr>
            <a:r>
              <a:rPr lang="en" sz="1500"/>
              <a:t>Can only insert at the end of the Queue using </a:t>
            </a:r>
            <a:r>
              <a:rPr lang="en" sz="1500">
                <a:latin typeface="Courier New"/>
                <a:ea typeface="Courier New"/>
                <a:cs typeface="Courier New"/>
                <a:sym typeface="Courier New"/>
              </a:rPr>
              <a:t>offer( x ) </a:t>
            </a:r>
            <a:endParaRPr sz="1500">
              <a:latin typeface="Courier New"/>
              <a:ea typeface="Courier New"/>
              <a:cs typeface="Courier New"/>
              <a:sym typeface="Courier New"/>
            </a:endParaRPr>
          </a:p>
          <a:p>
            <a:pPr indent="-323850" lvl="0" marL="457200" rtl="0" algn="l">
              <a:spcBef>
                <a:spcPts val="0"/>
              </a:spcBef>
              <a:spcAft>
                <a:spcPts val="0"/>
              </a:spcAft>
              <a:buSzPts val="1500"/>
              <a:buChar char="●"/>
            </a:pPr>
            <a:r>
              <a:rPr lang="en" sz="1500"/>
              <a:t>Can only remove items from the beginning of the Queue using </a:t>
            </a:r>
            <a:r>
              <a:rPr lang="en" sz="1500">
                <a:latin typeface="Courier New"/>
                <a:ea typeface="Courier New"/>
                <a:cs typeface="Courier New"/>
                <a:sym typeface="Courier New"/>
              </a:rPr>
              <a:t>poll()</a:t>
            </a:r>
            <a:endParaRPr sz="1500">
              <a:latin typeface="Courier New"/>
              <a:ea typeface="Courier New"/>
              <a:cs typeface="Courier New"/>
              <a:sym typeface="Courier New"/>
            </a:endParaRPr>
          </a:p>
          <a:p>
            <a:pPr indent="-323850" lvl="0" marL="457200" rtl="0" algn="l">
              <a:spcBef>
                <a:spcPts val="0"/>
              </a:spcBef>
              <a:spcAft>
                <a:spcPts val="0"/>
              </a:spcAft>
              <a:buSzPts val="1500"/>
              <a:buFont typeface="Courier New"/>
              <a:buChar char="●"/>
            </a:pPr>
            <a:r>
              <a:rPr lang="en" sz="1500">
                <a:latin typeface="Courier New"/>
                <a:ea typeface="Courier New"/>
                <a:cs typeface="Courier New"/>
                <a:sym typeface="Courier New"/>
              </a:rPr>
              <a:t>peek() </a:t>
            </a:r>
            <a:r>
              <a:rPr lang="en" sz="1500"/>
              <a:t>can be used to look at the next item without removing it.</a:t>
            </a:r>
            <a:endParaRPr sz="1500"/>
          </a:p>
          <a:p>
            <a:pPr indent="-323850" lvl="0" marL="457200" rtl="0" algn="l">
              <a:spcBef>
                <a:spcPts val="0"/>
              </a:spcBef>
              <a:spcAft>
                <a:spcPts val="0"/>
              </a:spcAft>
              <a:buSzPts val="1500"/>
              <a:buChar char="●"/>
            </a:pPr>
            <a:r>
              <a:rPr lang="en" sz="1500">
                <a:latin typeface="Courier New"/>
                <a:ea typeface="Courier New"/>
                <a:cs typeface="Courier New"/>
                <a:sym typeface="Courier New"/>
              </a:rPr>
              <a:t>isEmpty()</a:t>
            </a:r>
            <a:r>
              <a:rPr lang="en" sz="1500"/>
              <a:t> can be used to determine if the Queue has remaining items</a:t>
            </a:r>
            <a:endParaRPr sz="1500"/>
          </a:p>
          <a:p>
            <a:pPr indent="-323850" lvl="0" marL="457200" rtl="0" algn="l">
              <a:spcBef>
                <a:spcPts val="0"/>
              </a:spcBef>
              <a:spcAft>
                <a:spcPts val="0"/>
              </a:spcAft>
              <a:buSzPts val="1500"/>
              <a:buChar char="●"/>
            </a:pPr>
            <a:r>
              <a:rPr lang="en" sz="1500"/>
              <a:t>Optimizes Insertion and Deletion, but not possible to search</a:t>
            </a:r>
            <a:endParaRPr sz="1500"/>
          </a:p>
        </p:txBody>
      </p:sp>
      <p:pic>
        <p:nvPicPr>
          <p:cNvPr id="156" name="Google Shape;156;p26"/>
          <p:cNvPicPr preferRelativeResize="0"/>
          <p:nvPr/>
        </p:nvPicPr>
        <p:blipFill>
          <a:blip r:embed="rId3">
            <a:alphaModFix/>
          </a:blip>
          <a:stretch>
            <a:fillRect/>
          </a:stretch>
        </p:blipFill>
        <p:spPr>
          <a:xfrm>
            <a:off x="406525" y="2521800"/>
            <a:ext cx="6062574" cy="2530300"/>
          </a:xfrm>
          <a:prstGeom prst="rect">
            <a:avLst/>
          </a:prstGeom>
          <a:noFill/>
          <a:ln>
            <a:noFill/>
          </a:ln>
        </p:spPr>
      </p:pic>
      <p:sp>
        <p:nvSpPr>
          <p:cNvPr id="157" name="Google Shape;157;p26"/>
          <p:cNvSpPr txBox="1"/>
          <p:nvPr/>
        </p:nvSpPr>
        <p:spPr>
          <a:xfrm>
            <a:off x="6973550" y="2338825"/>
            <a:ext cx="1919700" cy="13518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Real World Uses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printing</a:t>
            </a:r>
            <a:endParaRPr/>
          </a:p>
          <a:p>
            <a:pPr indent="0" lvl="0" marL="0" rtl="0" algn="l">
              <a:spcBef>
                <a:spcPts val="0"/>
              </a:spcBef>
              <a:spcAft>
                <a:spcPts val="0"/>
              </a:spcAft>
              <a:buNone/>
            </a:pPr>
            <a:r>
              <a:rPr lang="en"/>
              <a:t>email</a:t>
            </a:r>
            <a:endParaRPr/>
          </a:p>
          <a:p>
            <a:pPr indent="0" lvl="0" marL="0" rtl="0" algn="l">
              <a:spcBef>
                <a:spcPts val="0"/>
              </a:spcBef>
              <a:spcAft>
                <a:spcPts val="0"/>
              </a:spcAft>
              <a:buNone/>
            </a:pPr>
            <a:r>
              <a:rPr lang="en"/>
              <a:t>call center processing</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Queue&lt;T&gt;</a:t>
            </a:r>
            <a:endParaRPr/>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Queue</a:t>
            </a:r>
            <a:r>
              <a:rPr lang="en">
                <a:solidFill>
                  <a:srgbClr val="9900FF"/>
                </a:solidFill>
              </a:rPr>
              <a:t>&lt;T&gt;</a:t>
            </a:r>
            <a:r>
              <a:rPr lang="en"/>
              <a:t> variableName = new </a:t>
            </a:r>
            <a:r>
              <a:rPr lang="en">
                <a:solidFill>
                  <a:srgbClr val="FF9900"/>
                </a:solidFill>
              </a:rPr>
              <a:t>LinkedList</a:t>
            </a:r>
            <a:r>
              <a:rPr lang="en">
                <a:solidFill>
                  <a:srgbClr val="9900FF"/>
                </a:solidFill>
              </a:rPr>
              <a:t>&lt;T&gt;</a:t>
            </a:r>
            <a:r>
              <a:rPr lang="en"/>
              <a:t>();</a:t>
            </a:r>
            <a:endParaRPr/>
          </a:p>
          <a:p>
            <a:pPr indent="-330200" lvl="0" marL="457200" rtl="0" algn="l">
              <a:spcBef>
                <a:spcPts val="1600"/>
              </a:spcBef>
              <a:spcAft>
                <a:spcPts val="0"/>
              </a:spcAft>
              <a:buSzPts val="1600"/>
              <a:buChar char="●"/>
            </a:pPr>
            <a:r>
              <a:rPr lang="en" sz="1600">
                <a:solidFill>
                  <a:srgbClr val="980000"/>
                </a:solidFill>
              </a:rPr>
              <a:t>Queue </a:t>
            </a:r>
            <a:r>
              <a:rPr lang="en" sz="1600"/>
              <a:t>is an interface.</a:t>
            </a:r>
            <a:endParaRPr sz="1600"/>
          </a:p>
          <a:p>
            <a:pPr indent="-330200" lvl="0" marL="457200" rtl="0" algn="l">
              <a:spcBef>
                <a:spcPts val="0"/>
              </a:spcBef>
              <a:spcAft>
                <a:spcPts val="0"/>
              </a:spcAft>
              <a:buSzPts val="1600"/>
              <a:buChar char="●"/>
            </a:pPr>
            <a:r>
              <a:rPr lang="en" sz="1600">
                <a:solidFill>
                  <a:srgbClr val="9900FF"/>
                </a:solidFill>
              </a:rPr>
              <a:t>&lt;T&gt;</a:t>
            </a:r>
            <a:r>
              <a:rPr lang="en" sz="1600"/>
              <a:t> defines the data type the Queue will hold</a:t>
            </a:r>
            <a:endParaRPr sz="1600"/>
          </a:p>
          <a:p>
            <a:pPr indent="-330200" lvl="0" marL="457200" rtl="0" algn="l">
              <a:spcBef>
                <a:spcPts val="0"/>
              </a:spcBef>
              <a:spcAft>
                <a:spcPts val="0"/>
              </a:spcAft>
              <a:buSzPts val="1600"/>
              <a:buChar char="●"/>
            </a:pPr>
            <a:r>
              <a:rPr lang="en" sz="1600">
                <a:solidFill>
                  <a:srgbClr val="FF9900"/>
                </a:solidFill>
              </a:rPr>
              <a:t>LinkedList </a:t>
            </a:r>
            <a:r>
              <a:rPr lang="en" sz="1600"/>
              <a:t>is one of many Queue </a:t>
            </a:r>
            <a:r>
              <a:rPr b="1" i="1" lang="en" sz="1600"/>
              <a:t>implementation classes</a:t>
            </a:r>
            <a:r>
              <a:rPr lang="en" sz="1600"/>
              <a:t>, but is the most commonly used.</a:t>
            </a:r>
            <a:endParaRPr sz="1600"/>
          </a:p>
          <a:p>
            <a:pPr indent="0" lvl="0" marL="914400" rtl="0" algn="l">
              <a:spcBef>
                <a:spcPts val="1600"/>
              </a:spcBef>
              <a:spcAft>
                <a:spcPts val="1600"/>
              </a:spcAft>
              <a:buNone/>
            </a:pPr>
            <a:r>
              <a:rPr b="1" lang="en" sz="1600">
                <a:solidFill>
                  <a:srgbClr val="980000"/>
                </a:solidFill>
                <a:latin typeface="Courier New"/>
                <a:ea typeface="Courier New"/>
                <a:cs typeface="Courier New"/>
                <a:sym typeface="Courier New"/>
              </a:rPr>
              <a:t>Queue</a:t>
            </a:r>
            <a:r>
              <a:rPr b="1" lang="en" sz="1600">
                <a:solidFill>
                  <a:srgbClr val="9900FF"/>
                </a:solidFill>
                <a:latin typeface="Courier New"/>
                <a:ea typeface="Courier New"/>
                <a:cs typeface="Courier New"/>
                <a:sym typeface="Courier New"/>
              </a:rPr>
              <a:t>&lt;String&gt;</a:t>
            </a:r>
            <a:r>
              <a:rPr b="1" lang="en" sz="1600">
                <a:latin typeface="Courier New"/>
                <a:ea typeface="Courier New"/>
                <a:cs typeface="Courier New"/>
                <a:sym typeface="Courier New"/>
              </a:rPr>
              <a:t> messages = new </a:t>
            </a:r>
            <a:r>
              <a:rPr b="1" lang="en" sz="1600">
                <a:solidFill>
                  <a:srgbClr val="FF9900"/>
                </a:solidFill>
                <a:latin typeface="Courier New"/>
                <a:ea typeface="Courier New"/>
                <a:cs typeface="Courier New"/>
                <a:sym typeface="Courier New"/>
              </a:rPr>
              <a:t>LinkedList</a:t>
            </a:r>
            <a:r>
              <a:rPr b="1" lang="en" sz="1600">
                <a:solidFill>
                  <a:srgbClr val="9900FF"/>
                </a:solidFill>
                <a:latin typeface="Courier New"/>
                <a:ea typeface="Courier New"/>
                <a:cs typeface="Courier New"/>
                <a:sym typeface="Courier New"/>
              </a:rPr>
              <a:t>&lt;String&gt;</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18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a:t>
            </a:r>
            <a:endParaRPr/>
          </a:p>
        </p:txBody>
      </p:sp>
      <p:sp>
        <p:nvSpPr>
          <p:cNvPr id="169" name="Google Shape;169;p28"/>
          <p:cNvSpPr txBox="1"/>
          <p:nvPr>
            <p:ph idx="1" type="body"/>
          </p:nvPr>
        </p:nvSpPr>
        <p:spPr>
          <a:xfrm>
            <a:off x="311700" y="817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Data Structures without indexes, like Queue, rely on a method, like isEmpty(), instead of the number of elements to see if there are elements remaining in the structure.</a:t>
            </a:r>
            <a:r>
              <a:rPr lang="en"/>
              <a:t> </a:t>
            </a:r>
            <a:endParaRPr/>
          </a:p>
          <a:p>
            <a:pPr indent="0" lvl="0" marL="0" rtl="0" algn="l">
              <a:spcBef>
                <a:spcPts val="1600"/>
              </a:spcBef>
              <a:spcAft>
                <a:spcPts val="0"/>
              </a:spcAft>
              <a:buNone/>
            </a:pPr>
            <a:r>
              <a:rPr lang="en" sz="1500"/>
              <a:t>A traditional for loop could be used by only supplying the boolean condition:</a:t>
            </a:r>
            <a:endParaRPr sz="1500"/>
          </a:p>
          <a:p>
            <a:pPr indent="457200" lvl="0" marL="0" rtl="0" algn="l">
              <a:spcBef>
                <a:spcPts val="1600"/>
              </a:spcBef>
              <a:spcAft>
                <a:spcPts val="0"/>
              </a:spcAft>
              <a:buNone/>
            </a:pPr>
            <a:r>
              <a:rPr lang="en" sz="1300">
                <a:latin typeface="Courier New"/>
                <a:ea typeface="Courier New"/>
                <a:cs typeface="Courier New"/>
                <a:sym typeface="Courier New"/>
              </a:rPr>
              <a:t>for ( ; !messages.isEmpty() ; )</a:t>
            </a:r>
            <a:endParaRPr sz="1300">
              <a:latin typeface="Courier New"/>
              <a:ea typeface="Courier New"/>
              <a:cs typeface="Courier New"/>
              <a:sym typeface="Courier New"/>
            </a:endParaRPr>
          </a:p>
          <a:p>
            <a:pPr indent="0" lvl="0" marL="0" rtl="0" algn="l">
              <a:spcBef>
                <a:spcPts val="1600"/>
              </a:spcBef>
              <a:spcAft>
                <a:spcPts val="0"/>
              </a:spcAft>
              <a:buNone/>
            </a:pPr>
            <a:r>
              <a:rPr lang="en" sz="1500"/>
              <a:t>A </a:t>
            </a:r>
            <a:r>
              <a:rPr b="1" lang="en" sz="1500"/>
              <a:t>while </a:t>
            </a:r>
            <a:r>
              <a:rPr lang="en" sz="1500"/>
              <a:t>loop allows for a loop when there is only a boolean condition for when to end the loop.</a:t>
            </a:r>
            <a:endParaRPr sz="1500"/>
          </a:p>
          <a:p>
            <a:pPr indent="0" lvl="0" marL="0" rtl="0" algn="l">
              <a:spcBef>
                <a:spcPts val="1600"/>
              </a:spcBef>
              <a:spcAft>
                <a:spcPts val="0"/>
              </a:spcAft>
              <a:buNone/>
            </a:pPr>
            <a:r>
              <a:rPr lang="en" sz="1500"/>
              <a:t>	</a:t>
            </a:r>
            <a:r>
              <a:rPr lang="en" sz="1300">
                <a:latin typeface="Courier New"/>
                <a:ea typeface="Courier New"/>
                <a:cs typeface="Courier New"/>
                <a:sym typeface="Courier New"/>
              </a:rPr>
              <a:t>while( !messages.isEmpty() ) {</a:t>
            </a:r>
            <a:endParaRPr sz="1300">
              <a:latin typeface="Courier New"/>
              <a:ea typeface="Courier New"/>
              <a:cs typeface="Courier New"/>
              <a:sym typeface="Courier New"/>
            </a:endParaRPr>
          </a:p>
          <a:p>
            <a:pPr indent="0" lvl="0" marL="0" rtl="0" algn="l">
              <a:spcBef>
                <a:spcPts val="1600"/>
              </a:spcBef>
              <a:spcAft>
                <a:spcPts val="0"/>
              </a:spcAft>
              <a:buNone/>
            </a:pPr>
            <a:r>
              <a:rPr lang="en" sz="1300">
                <a:latin typeface="Courier New"/>
                <a:ea typeface="Courier New"/>
                <a:cs typeface="Courier New"/>
                <a:sym typeface="Courier New"/>
              </a:rPr>
              <a:t>		String msg = messages.poll();</a:t>
            </a:r>
            <a:endParaRPr sz="13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p:txBody>
      </p:sp>
      <p:sp>
        <p:nvSpPr>
          <p:cNvPr id="170" name="Google Shape;170;p28"/>
          <p:cNvSpPr txBox="1"/>
          <p:nvPr/>
        </p:nvSpPr>
        <p:spPr>
          <a:xfrm>
            <a:off x="6180675" y="3806525"/>
            <a:ext cx="19821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Visual Explanation</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a:t>
            </a:r>
            <a:r>
              <a:rPr lang="en"/>
              <a:t>&lt;T&gt;</a:t>
            </a:r>
            <a:endParaRPr/>
          </a:p>
        </p:txBody>
      </p:sp>
      <p:sp>
        <p:nvSpPr>
          <p:cNvPr id="176" name="Google Shape;176;p29"/>
          <p:cNvSpPr txBox="1"/>
          <p:nvPr>
            <p:ph idx="1" type="body"/>
          </p:nvPr>
        </p:nvSpPr>
        <p:spPr>
          <a:xfrm>
            <a:off x="311700" y="572700"/>
            <a:ext cx="8520600" cy="1715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 data structure that organizes data Last In First Out (LIFO), like a stack of books</a:t>
            </a:r>
            <a:endParaRPr sz="1500"/>
          </a:p>
          <a:p>
            <a:pPr indent="-323850" lvl="0" marL="457200" rtl="0" algn="l">
              <a:spcBef>
                <a:spcPts val="0"/>
              </a:spcBef>
              <a:spcAft>
                <a:spcPts val="0"/>
              </a:spcAft>
              <a:buSzPts val="1500"/>
              <a:buChar char="●"/>
            </a:pPr>
            <a:r>
              <a:rPr lang="en" sz="1500"/>
              <a:t>Can only insert at the beginning of the Stack using </a:t>
            </a:r>
            <a:r>
              <a:rPr lang="en" sz="1500">
                <a:latin typeface="Courier New"/>
                <a:ea typeface="Courier New"/>
                <a:cs typeface="Courier New"/>
                <a:sym typeface="Courier New"/>
              </a:rPr>
              <a:t>push</a:t>
            </a:r>
            <a:r>
              <a:rPr lang="en" sz="1500">
                <a:latin typeface="Courier New"/>
                <a:ea typeface="Courier New"/>
                <a:cs typeface="Courier New"/>
                <a:sym typeface="Courier New"/>
              </a:rPr>
              <a:t>( x ) </a:t>
            </a:r>
            <a:endParaRPr sz="1500">
              <a:latin typeface="Courier New"/>
              <a:ea typeface="Courier New"/>
              <a:cs typeface="Courier New"/>
              <a:sym typeface="Courier New"/>
            </a:endParaRPr>
          </a:p>
          <a:p>
            <a:pPr indent="-323850" lvl="0" marL="457200" rtl="0" algn="l">
              <a:spcBef>
                <a:spcPts val="0"/>
              </a:spcBef>
              <a:spcAft>
                <a:spcPts val="0"/>
              </a:spcAft>
              <a:buSzPts val="1500"/>
              <a:buChar char="●"/>
            </a:pPr>
            <a:r>
              <a:rPr lang="en" sz="1500"/>
              <a:t>Can only remove items from the beginning of the Stack using </a:t>
            </a:r>
            <a:r>
              <a:rPr lang="en" sz="1500">
                <a:latin typeface="Courier New"/>
                <a:ea typeface="Courier New"/>
                <a:cs typeface="Courier New"/>
                <a:sym typeface="Courier New"/>
              </a:rPr>
              <a:t>pop</a:t>
            </a:r>
            <a:r>
              <a:rPr lang="en" sz="1500">
                <a:latin typeface="Courier New"/>
                <a:ea typeface="Courier New"/>
                <a:cs typeface="Courier New"/>
                <a:sym typeface="Courier New"/>
              </a:rPr>
              <a:t>()</a:t>
            </a:r>
            <a:endParaRPr sz="1500">
              <a:latin typeface="Courier New"/>
              <a:ea typeface="Courier New"/>
              <a:cs typeface="Courier New"/>
              <a:sym typeface="Courier New"/>
            </a:endParaRPr>
          </a:p>
          <a:p>
            <a:pPr indent="-323850" lvl="0" marL="457200" rtl="0" algn="l">
              <a:spcBef>
                <a:spcPts val="0"/>
              </a:spcBef>
              <a:spcAft>
                <a:spcPts val="0"/>
              </a:spcAft>
              <a:buSzPts val="1500"/>
              <a:buFont typeface="Courier New"/>
              <a:buChar char="●"/>
            </a:pPr>
            <a:r>
              <a:rPr lang="en" sz="1500">
                <a:latin typeface="Courier New"/>
                <a:ea typeface="Courier New"/>
                <a:cs typeface="Courier New"/>
                <a:sym typeface="Courier New"/>
              </a:rPr>
              <a:t>peek() </a:t>
            </a:r>
            <a:r>
              <a:rPr lang="en" sz="1500"/>
              <a:t>can be used to look at the next item without removing it.</a:t>
            </a:r>
            <a:endParaRPr sz="1500"/>
          </a:p>
          <a:p>
            <a:pPr indent="-323850" lvl="0" marL="457200" rtl="0" algn="l">
              <a:spcBef>
                <a:spcPts val="0"/>
              </a:spcBef>
              <a:spcAft>
                <a:spcPts val="0"/>
              </a:spcAft>
              <a:buSzPts val="1500"/>
              <a:buChar char="●"/>
            </a:pPr>
            <a:r>
              <a:rPr lang="en" sz="1500">
                <a:latin typeface="Courier New"/>
                <a:ea typeface="Courier New"/>
                <a:cs typeface="Courier New"/>
                <a:sym typeface="Courier New"/>
              </a:rPr>
              <a:t>isEmpty()</a:t>
            </a:r>
            <a:r>
              <a:rPr lang="en" sz="1500"/>
              <a:t> can be used to determine if the Queue has remaining items</a:t>
            </a:r>
            <a:endParaRPr sz="1500"/>
          </a:p>
          <a:p>
            <a:pPr indent="-323850" lvl="0" marL="457200" rtl="0" algn="l">
              <a:spcBef>
                <a:spcPts val="0"/>
              </a:spcBef>
              <a:spcAft>
                <a:spcPts val="0"/>
              </a:spcAft>
              <a:buSzPts val="1500"/>
              <a:buChar char="●"/>
            </a:pPr>
            <a:r>
              <a:rPr lang="en" sz="1500"/>
              <a:t>Optimizes Insertion and Deletion, but not possible to search</a:t>
            </a:r>
            <a:endParaRPr sz="1500"/>
          </a:p>
        </p:txBody>
      </p:sp>
      <p:sp>
        <p:nvSpPr>
          <p:cNvPr id="177" name="Google Shape;177;p29"/>
          <p:cNvSpPr txBox="1"/>
          <p:nvPr/>
        </p:nvSpPr>
        <p:spPr>
          <a:xfrm>
            <a:off x="6973550" y="2338825"/>
            <a:ext cx="1919700" cy="11691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Real World Uses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Browser Back Button</a:t>
            </a:r>
            <a:endParaRPr/>
          </a:p>
          <a:p>
            <a:pPr indent="0" lvl="0" marL="0" rtl="0" algn="l">
              <a:spcBef>
                <a:spcPts val="0"/>
              </a:spcBef>
              <a:spcAft>
                <a:spcPts val="0"/>
              </a:spcAft>
              <a:buNone/>
            </a:pPr>
            <a:r>
              <a:rPr lang="en"/>
              <a:t>Document Undo</a:t>
            </a:r>
            <a:endParaRPr/>
          </a:p>
          <a:p>
            <a:pPr indent="0" lvl="0" marL="0" rtl="0" algn="l">
              <a:spcBef>
                <a:spcPts val="0"/>
              </a:spcBef>
              <a:spcAft>
                <a:spcPts val="0"/>
              </a:spcAft>
              <a:buNone/>
            </a:pPr>
            <a:r>
              <a:t/>
            </a:r>
            <a:endParaRPr/>
          </a:p>
        </p:txBody>
      </p:sp>
      <p:pic>
        <p:nvPicPr>
          <p:cNvPr id="178" name="Google Shape;178;p29"/>
          <p:cNvPicPr preferRelativeResize="0"/>
          <p:nvPr/>
        </p:nvPicPr>
        <p:blipFill>
          <a:blip r:embed="rId3">
            <a:alphaModFix/>
          </a:blip>
          <a:stretch>
            <a:fillRect/>
          </a:stretch>
        </p:blipFill>
        <p:spPr>
          <a:xfrm>
            <a:off x="863950" y="2379525"/>
            <a:ext cx="4802056" cy="255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Stack&lt;T&gt;</a:t>
            </a:r>
            <a:endParaRPr/>
          </a:p>
        </p:txBody>
      </p:sp>
      <p:sp>
        <p:nvSpPr>
          <p:cNvPr id="184" name="Google Shape;18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Stack</a:t>
            </a:r>
            <a:r>
              <a:rPr lang="en">
                <a:solidFill>
                  <a:srgbClr val="9900FF"/>
                </a:solidFill>
              </a:rPr>
              <a:t>&lt;T&gt;</a:t>
            </a:r>
            <a:r>
              <a:rPr lang="en"/>
              <a:t> variable = new </a:t>
            </a:r>
            <a:r>
              <a:rPr lang="en">
                <a:solidFill>
                  <a:srgbClr val="FF9900"/>
                </a:solidFill>
              </a:rPr>
              <a:t>Stack</a:t>
            </a:r>
            <a:r>
              <a:rPr lang="en">
                <a:solidFill>
                  <a:srgbClr val="9900FF"/>
                </a:solidFill>
              </a:rPr>
              <a:t>&lt;T&gt;</a:t>
            </a:r>
            <a:r>
              <a:rPr lang="en"/>
              <a:t>();</a:t>
            </a:r>
            <a:endParaRPr/>
          </a:p>
          <a:p>
            <a:pPr indent="-330200" lvl="0" marL="914400" rtl="0" algn="l">
              <a:spcBef>
                <a:spcPts val="1600"/>
              </a:spcBef>
              <a:spcAft>
                <a:spcPts val="0"/>
              </a:spcAft>
              <a:buSzPts val="1600"/>
              <a:buChar char="●"/>
            </a:pPr>
            <a:r>
              <a:rPr lang="en">
                <a:solidFill>
                  <a:srgbClr val="FF9900"/>
                </a:solidFill>
              </a:rPr>
              <a:t>Stack </a:t>
            </a:r>
            <a:r>
              <a:rPr lang="en" sz="1600"/>
              <a:t>is the class.</a:t>
            </a:r>
            <a:endParaRPr sz="1600"/>
          </a:p>
          <a:p>
            <a:pPr indent="-330200" lvl="0" marL="914400" rtl="0" algn="l">
              <a:spcBef>
                <a:spcPts val="0"/>
              </a:spcBef>
              <a:spcAft>
                <a:spcPts val="0"/>
              </a:spcAft>
              <a:buSzPts val="1600"/>
              <a:buChar char="●"/>
            </a:pPr>
            <a:r>
              <a:rPr lang="en" sz="1600">
                <a:solidFill>
                  <a:srgbClr val="9900FF"/>
                </a:solidFill>
              </a:rPr>
              <a:t>&lt;T&gt;</a:t>
            </a:r>
            <a:r>
              <a:rPr lang="en" sz="1600"/>
              <a:t> defines the data type the Stack will hold</a:t>
            </a:r>
            <a:endParaRPr sz="1600"/>
          </a:p>
          <a:p>
            <a:pPr indent="-330200" lvl="0" marL="914400" rtl="0" algn="l">
              <a:spcBef>
                <a:spcPts val="0"/>
              </a:spcBef>
              <a:spcAft>
                <a:spcPts val="0"/>
              </a:spcAft>
              <a:buClr>
                <a:srgbClr val="000000"/>
              </a:buClr>
              <a:buSzPts val="1600"/>
              <a:buChar char="●"/>
            </a:pPr>
            <a:r>
              <a:rPr lang="en" sz="1600">
                <a:solidFill>
                  <a:srgbClr val="434343"/>
                </a:solidFill>
              </a:rPr>
              <a:t>Sta</a:t>
            </a:r>
            <a:r>
              <a:rPr lang="en" sz="1600"/>
              <a:t>ck is the only collection that does not use an interface.</a:t>
            </a:r>
            <a:endParaRPr sz="1600"/>
          </a:p>
          <a:p>
            <a:pPr indent="0" lvl="0" marL="0" rtl="0" algn="l">
              <a:spcBef>
                <a:spcPts val="1600"/>
              </a:spcBef>
              <a:spcAft>
                <a:spcPts val="0"/>
              </a:spcAft>
              <a:buNone/>
            </a:pPr>
            <a:r>
              <a:rPr lang="en" sz="1600"/>
              <a:t>	</a:t>
            </a:r>
            <a:endParaRPr sz="1600"/>
          </a:p>
          <a:p>
            <a:pPr indent="0" lvl="0" marL="0" rtl="0" algn="l">
              <a:spcBef>
                <a:spcPts val="1600"/>
              </a:spcBef>
              <a:spcAft>
                <a:spcPts val="0"/>
              </a:spcAft>
              <a:buNone/>
            </a:pPr>
            <a:r>
              <a:rPr lang="en" sz="1600"/>
              <a:t>	</a:t>
            </a:r>
            <a:r>
              <a:rPr b="1" lang="en" sz="1600">
                <a:solidFill>
                  <a:srgbClr val="FF9900"/>
                </a:solidFill>
                <a:latin typeface="Courier New"/>
                <a:ea typeface="Courier New"/>
                <a:cs typeface="Courier New"/>
                <a:sym typeface="Courier New"/>
              </a:rPr>
              <a:t>Stack</a:t>
            </a:r>
            <a:r>
              <a:rPr b="1" lang="en" sz="1600">
                <a:solidFill>
                  <a:srgbClr val="9900FF"/>
                </a:solidFill>
                <a:latin typeface="Courier New"/>
                <a:ea typeface="Courier New"/>
                <a:cs typeface="Courier New"/>
                <a:sym typeface="Courier New"/>
              </a:rPr>
              <a:t>&lt;String&gt;</a:t>
            </a:r>
            <a:r>
              <a:rPr b="1" lang="en" sz="1600">
                <a:latin typeface="Courier New"/>
                <a:ea typeface="Courier New"/>
                <a:cs typeface="Courier New"/>
                <a:sym typeface="Courier New"/>
              </a:rPr>
              <a:t> history = new </a:t>
            </a:r>
            <a:r>
              <a:rPr b="1" lang="en" sz="1600">
                <a:solidFill>
                  <a:srgbClr val="FF9900"/>
                </a:solidFill>
                <a:latin typeface="Courier New"/>
                <a:ea typeface="Courier New"/>
                <a:cs typeface="Courier New"/>
                <a:sym typeface="Courier New"/>
              </a:rPr>
              <a:t>Stack</a:t>
            </a:r>
            <a:r>
              <a:rPr b="1" lang="en" sz="1600">
                <a:solidFill>
                  <a:srgbClr val="9900FF"/>
                </a:solidFill>
                <a:latin typeface="Courier New"/>
                <a:ea typeface="Courier New"/>
                <a:cs typeface="Courier New"/>
                <a:sym typeface="Courier New"/>
              </a:rPr>
              <a:t>&lt;String&gt;</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Packages</a:t>
            </a:r>
            <a:endParaRPr/>
          </a:p>
          <a:p>
            <a:pPr indent="-342900" lvl="0" marL="457200" rtl="0" algn="l">
              <a:spcBef>
                <a:spcPts val="0"/>
              </a:spcBef>
              <a:spcAft>
                <a:spcPts val="0"/>
              </a:spcAft>
              <a:buSzPts val="1800"/>
              <a:buAutoNum type="arabicPeriod"/>
            </a:pPr>
            <a:r>
              <a:rPr lang="en"/>
              <a:t>Collections</a:t>
            </a:r>
            <a:endParaRPr/>
          </a:p>
          <a:p>
            <a:pPr indent="-342900" lvl="0" marL="457200" rtl="0" algn="l">
              <a:spcBef>
                <a:spcPts val="0"/>
              </a:spcBef>
              <a:spcAft>
                <a:spcPts val="0"/>
              </a:spcAft>
              <a:buSzPts val="1800"/>
              <a:buAutoNum type="arabicPeriod"/>
            </a:pPr>
            <a:r>
              <a:rPr lang="en"/>
              <a:t>List&lt;T&gt;</a:t>
            </a:r>
            <a:endParaRPr/>
          </a:p>
          <a:p>
            <a:pPr indent="-342900" lvl="0" marL="457200" rtl="0" algn="l">
              <a:spcBef>
                <a:spcPts val="0"/>
              </a:spcBef>
              <a:spcAft>
                <a:spcPts val="0"/>
              </a:spcAft>
              <a:buSzPts val="1800"/>
              <a:buAutoNum type="arabicPeriod"/>
            </a:pPr>
            <a:r>
              <a:rPr lang="en"/>
              <a:t>Boxing and Unboxing Objects</a:t>
            </a:r>
            <a:endParaRPr/>
          </a:p>
          <a:p>
            <a:pPr indent="-317500" lvl="1" marL="914400" rtl="0" algn="l">
              <a:spcBef>
                <a:spcPts val="0"/>
              </a:spcBef>
              <a:spcAft>
                <a:spcPts val="0"/>
              </a:spcAft>
              <a:buSzPts val="1400"/>
              <a:buAutoNum type="alphaLcPeriod"/>
            </a:pPr>
            <a:r>
              <a:rPr lang="en"/>
              <a:t>Java Wrapper Objects</a:t>
            </a:r>
            <a:endParaRPr/>
          </a:p>
          <a:p>
            <a:pPr indent="-342900" lvl="0" marL="457200" rtl="0" algn="l">
              <a:spcBef>
                <a:spcPts val="0"/>
              </a:spcBef>
              <a:spcAft>
                <a:spcPts val="0"/>
              </a:spcAft>
              <a:buSzPts val="1800"/>
              <a:buAutoNum type="arabicPeriod"/>
            </a:pPr>
            <a:r>
              <a:rPr lang="en"/>
              <a:t>Foreach Loops</a:t>
            </a:r>
            <a:endParaRPr/>
          </a:p>
          <a:p>
            <a:pPr indent="-342900" lvl="0" marL="457200" rtl="0" algn="l">
              <a:spcBef>
                <a:spcPts val="0"/>
              </a:spcBef>
              <a:spcAft>
                <a:spcPts val="0"/>
              </a:spcAft>
              <a:buSzPts val="1800"/>
              <a:buAutoNum type="arabicPeriod"/>
            </a:pPr>
            <a:r>
              <a:rPr lang="en"/>
              <a:t>Queue&lt;T&gt;</a:t>
            </a:r>
            <a:endParaRPr/>
          </a:p>
          <a:p>
            <a:pPr indent="-342900" lvl="0" marL="457200" rtl="0" algn="l">
              <a:spcBef>
                <a:spcPts val="0"/>
              </a:spcBef>
              <a:spcAft>
                <a:spcPts val="0"/>
              </a:spcAft>
              <a:buSzPts val="1800"/>
              <a:buAutoNum type="arabicPeriod"/>
            </a:pPr>
            <a:r>
              <a:rPr lang="en"/>
              <a:t>Stack&lt;T&gt;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Packages </a:t>
            </a:r>
            <a:r>
              <a:rPr lang="en"/>
              <a:t>organize Java </a:t>
            </a:r>
            <a:r>
              <a:rPr i="1" lang="en"/>
              <a:t>classes </a:t>
            </a:r>
            <a:r>
              <a:rPr lang="en"/>
              <a:t>and creates </a:t>
            </a:r>
            <a:r>
              <a:rPr lang="en"/>
              <a:t>scope to prevent two classes with the same name from having a </a:t>
            </a:r>
            <a:r>
              <a:rPr i="1" lang="en"/>
              <a:t>name collision</a:t>
            </a:r>
            <a:r>
              <a:rPr lang="en"/>
              <a:t> (i.e. overlapping in a way that makes them </a:t>
            </a:r>
            <a:r>
              <a:rPr lang="en"/>
              <a:t>ambiguous</a:t>
            </a:r>
            <a:r>
              <a:rPr lang="en"/>
              <a:t>)</a:t>
            </a:r>
            <a:endParaRPr/>
          </a:p>
          <a:p>
            <a:pPr indent="-342900" lvl="0" marL="457200" rtl="0" algn="l">
              <a:spcBef>
                <a:spcPts val="0"/>
              </a:spcBef>
              <a:spcAft>
                <a:spcPts val="0"/>
              </a:spcAft>
              <a:buSzPts val="1800"/>
              <a:buAutoNum type="arabicPeriod"/>
            </a:pPr>
            <a:r>
              <a:rPr lang="en"/>
              <a:t>Creates a </a:t>
            </a:r>
            <a:r>
              <a:rPr b="1" lang="en"/>
              <a:t>namepsace</a:t>
            </a:r>
            <a:endParaRPr b="1"/>
          </a:p>
          <a:p>
            <a:pPr indent="-317500" lvl="1" marL="914400" rtl="0" algn="l">
              <a:spcBef>
                <a:spcPts val="0"/>
              </a:spcBef>
              <a:spcAft>
                <a:spcPts val="0"/>
              </a:spcAft>
              <a:buSzPts val="1400"/>
              <a:buAutoNum type="alphaLcPeriod"/>
            </a:pPr>
            <a:r>
              <a:rPr lang="en"/>
              <a:t>Groups related elements</a:t>
            </a:r>
            <a:endParaRPr/>
          </a:p>
          <a:p>
            <a:pPr indent="-317500" lvl="1" marL="914400" rtl="0" algn="l">
              <a:spcBef>
                <a:spcPts val="0"/>
              </a:spcBef>
              <a:spcAft>
                <a:spcPts val="0"/>
              </a:spcAft>
              <a:buSzPts val="1400"/>
              <a:buAutoNum type="alphaLcPeriod"/>
            </a:pPr>
            <a:r>
              <a:rPr lang="en"/>
              <a:t>Everything in the group must have a unique name within that group</a:t>
            </a:r>
            <a:endParaRPr/>
          </a:p>
          <a:p>
            <a:pPr indent="-342900" lvl="0" marL="457200" rtl="0" algn="l">
              <a:spcBef>
                <a:spcPts val="0"/>
              </a:spcBef>
              <a:spcAft>
                <a:spcPts val="0"/>
              </a:spcAft>
              <a:buSzPts val="1800"/>
              <a:buAutoNum type="arabicPeriod"/>
            </a:pPr>
            <a:r>
              <a:rPr lang="en"/>
              <a:t>Class names must be unique in the package, but not across packages</a:t>
            </a:r>
            <a:endParaRPr/>
          </a:p>
          <a:p>
            <a:pPr indent="0" lvl="0" marL="457200" rtl="0" algn="l">
              <a:spcBef>
                <a:spcPts val="1600"/>
              </a:spcBef>
              <a:spcAft>
                <a:spcPts val="0"/>
              </a:spcAft>
              <a:buNone/>
            </a:pPr>
            <a:r>
              <a:rPr lang="en"/>
              <a:t>	com.abank.accounts.deposit.CheckingAccount</a:t>
            </a:r>
            <a:endParaRPr/>
          </a:p>
          <a:p>
            <a:pPr indent="0" lvl="0" marL="457200" rtl="0" algn="l">
              <a:spcBef>
                <a:spcPts val="1600"/>
              </a:spcBef>
              <a:spcAft>
                <a:spcPts val="0"/>
              </a:spcAft>
              <a:buNone/>
            </a:pPr>
            <a:r>
              <a:rPr lang="en"/>
              <a:t>	com.techelevator.exercises.CheckingAccount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Qualified Class Name</a:t>
            </a:r>
            <a:endParaRPr/>
          </a:p>
        </p:txBody>
      </p:sp>
      <p:sp>
        <p:nvSpPr>
          <p:cNvPr id="73" name="Google Shape;73;p16"/>
          <p:cNvSpPr txBox="1"/>
          <p:nvPr>
            <p:ph idx="1" type="body"/>
          </p:nvPr>
        </p:nvSpPr>
        <p:spPr>
          <a:xfrm>
            <a:off x="311700" y="1152475"/>
            <a:ext cx="8520600" cy="37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can be referred to by the Class name when there is an </a:t>
            </a:r>
            <a:r>
              <a:rPr i="1" lang="en"/>
              <a:t>import </a:t>
            </a:r>
            <a:r>
              <a:rPr lang="en"/>
              <a:t>in the class.</a:t>
            </a:r>
            <a:endParaRPr/>
          </a:p>
          <a:p>
            <a:pPr indent="0" lvl="0" marL="0" rtl="0" algn="l">
              <a:spcBef>
                <a:spcPts val="1600"/>
              </a:spcBef>
              <a:spcAft>
                <a:spcPts val="0"/>
              </a:spcAft>
              <a:buNone/>
            </a:pPr>
            <a:r>
              <a:rPr lang="en"/>
              <a:t>	</a:t>
            </a:r>
            <a:r>
              <a:rPr lang="en" sz="1400">
                <a:latin typeface="Courier New"/>
                <a:ea typeface="Courier New"/>
                <a:cs typeface="Courier New"/>
                <a:sym typeface="Courier New"/>
              </a:rPr>
              <a:t>import java.util.Scanner.</a:t>
            </a:r>
            <a:endParaRPr sz="1400">
              <a:latin typeface="Courier New"/>
              <a:ea typeface="Courier New"/>
              <a:cs typeface="Courier New"/>
              <a:sym typeface="Courier New"/>
            </a:endParaRPr>
          </a:p>
          <a:p>
            <a:pPr indent="0" lvl="0" marL="0" rtl="0" algn="l">
              <a:spcBef>
                <a:spcPts val="1600"/>
              </a:spcBef>
              <a:spcAft>
                <a:spcPts val="0"/>
              </a:spcAft>
              <a:buNone/>
            </a:pPr>
            <a:r>
              <a:rPr lang="en" sz="1400">
                <a:latin typeface="Courier New"/>
                <a:ea typeface="Courier New"/>
                <a:cs typeface="Courier New"/>
                <a:sym typeface="Courier New"/>
              </a:rPr>
              <a:t>	Scanner in = new Scanner(System.in);</a:t>
            </a:r>
            <a:endParaRPr sz="1400">
              <a:latin typeface="Courier New"/>
              <a:ea typeface="Courier New"/>
              <a:cs typeface="Courier New"/>
              <a:sym typeface="Courier New"/>
            </a:endParaRPr>
          </a:p>
          <a:p>
            <a:pPr indent="0" lvl="0" marL="0" rtl="0" algn="l">
              <a:spcBef>
                <a:spcPts val="1600"/>
              </a:spcBef>
              <a:spcAft>
                <a:spcPts val="0"/>
              </a:spcAft>
              <a:buNone/>
            </a:pPr>
            <a:r>
              <a:rPr lang="en"/>
              <a:t>Or can be referred to by the fully qualified class name, which is the </a:t>
            </a:r>
            <a:r>
              <a:rPr lang="en">
                <a:solidFill>
                  <a:srgbClr val="0000FF"/>
                </a:solidFill>
              </a:rPr>
              <a:t>package </a:t>
            </a:r>
            <a:r>
              <a:rPr lang="en"/>
              <a:t>name along with the </a:t>
            </a:r>
            <a:r>
              <a:rPr lang="en">
                <a:solidFill>
                  <a:srgbClr val="980000"/>
                </a:solidFill>
              </a:rPr>
              <a:t>class name</a:t>
            </a:r>
            <a:r>
              <a:rPr lang="en"/>
              <a:t>.</a:t>
            </a:r>
            <a:endParaRPr/>
          </a:p>
          <a:p>
            <a:pPr indent="0" lvl="0" marL="0" rtl="0" algn="l">
              <a:spcBef>
                <a:spcPts val="1600"/>
              </a:spcBef>
              <a:spcAft>
                <a:spcPts val="0"/>
              </a:spcAft>
              <a:buNone/>
            </a:pPr>
            <a:r>
              <a:rPr lang="en"/>
              <a:t>	</a:t>
            </a:r>
            <a:r>
              <a:rPr b="1" lang="en" sz="1400">
                <a:solidFill>
                  <a:srgbClr val="0000FF"/>
                </a:solidFill>
                <a:latin typeface="Courier New"/>
                <a:ea typeface="Courier New"/>
                <a:cs typeface="Courier New"/>
                <a:sym typeface="Courier New"/>
              </a:rPr>
              <a:t>java.util.</a:t>
            </a:r>
            <a:r>
              <a:rPr b="1" lang="en" sz="1400">
                <a:solidFill>
                  <a:srgbClr val="980000"/>
                </a:solidFill>
                <a:latin typeface="Courier New"/>
                <a:ea typeface="Courier New"/>
                <a:cs typeface="Courier New"/>
                <a:sym typeface="Courier New"/>
              </a:rPr>
              <a:t>Scanner</a:t>
            </a:r>
            <a:r>
              <a:rPr b="1" lang="en" sz="1400">
                <a:latin typeface="Courier New"/>
                <a:ea typeface="Courier New"/>
                <a:cs typeface="Courier New"/>
                <a:sym typeface="Courier New"/>
              </a:rPr>
              <a:t> in = new </a:t>
            </a:r>
            <a:r>
              <a:rPr b="1" lang="en" sz="1400">
                <a:solidFill>
                  <a:srgbClr val="0000FF"/>
                </a:solidFill>
                <a:latin typeface="Courier New"/>
                <a:ea typeface="Courier New"/>
                <a:cs typeface="Courier New"/>
                <a:sym typeface="Courier New"/>
              </a:rPr>
              <a:t>java.util.</a:t>
            </a:r>
            <a:r>
              <a:rPr b="1" lang="en" sz="1400">
                <a:solidFill>
                  <a:srgbClr val="980000"/>
                </a:solidFill>
                <a:latin typeface="Courier New"/>
                <a:ea typeface="Courier New"/>
                <a:cs typeface="Courier New"/>
                <a:sym typeface="Courier New"/>
              </a:rPr>
              <a:t>Scanner</a:t>
            </a:r>
            <a:r>
              <a:rPr b="1" lang="en" sz="1400">
                <a:latin typeface="Courier New"/>
                <a:ea typeface="Courier New"/>
                <a:cs typeface="Courier New"/>
                <a:sym typeface="Courier New"/>
              </a:rPr>
              <a:t>(System.in);</a:t>
            </a:r>
            <a:endParaRPr b="1" sz="1400">
              <a:latin typeface="Courier New"/>
              <a:ea typeface="Courier New"/>
              <a:cs typeface="Courier New"/>
              <a:sym typeface="Courier New"/>
            </a:endParaRPr>
          </a:p>
          <a:p>
            <a:pPr indent="0" lvl="0" marL="0" rtl="0" algn="l">
              <a:spcBef>
                <a:spcPts val="1600"/>
              </a:spcBef>
              <a:spcAft>
                <a:spcPts val="1600"/>
              </a:spcAft>
              <a:buNone/>
            </a:pPr>
            <a:r>
              <a:t/>
            </a:r>
            <a:endParaRPr sz="14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69625" y="192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Classes</a:t>
            </a:r>
            <a:endParaRPr/>
          </a:p>
        </p:txBody>
      </p:sp>
      <p:sp>
        <p:nvSpPr>
          <p:cNvPr id="79" name="Google Shape;79;p17"/>
          <p:cNvSpPr txBox="1"/>
          <p:nvPr>
            <p:ph idx="1" type="body"/>
          </p:nvPr>
        </p:nvSpPr>
        <p:spPr>
          <a:xfrm>
            <a:off x="269625" y="863550"/>
            <a:ext cx="8520600" cy="45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Classes in the same package can see each other with an import. </a:t>
            </a:r>
            <a:endParaRPr sz="1700"/>
          </a:p>
        </p:txBody>
      </p:sp>
      <p:sp>
        <p:nvSpPr>
          <p:cNvPr id="80" name="Google Shape;80;p17"/>
          <p:cNvSpPr txBox="1"/>
          <p:nvPr/>
        </p:nvSpPr>
        <p:spPr>
          <a:xfrm>
            <a:off x="4512650" y="29250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1986150" y="1413913"/>
            <a:ext cx="5276850" cy="1685925"/>
          </a:xfrm>
          <a:prstGeom prst="rect">
            <a:avLst/>
          </a:prstGeom>
          <a:noFill/>
          <a:ln>
            <a:noFill/>
          </a:ln>
        </p:spPr>
      </p:pic>
      <p:sp>
        <p:nvSpPr>
          <p:cNvPr id="82" name="Google Shape;82;p17"/>
          <p:cNvSpPr txBox="1"/>
          <p:nvPr/>
        </p:nvSpPr>
        <p:spPr>
          <a:xfrm>
            <a:off x="373475" y="3472950"/>
            <a:ext cx="5092200" cy="15432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chemeClr val="dk2"/>
                </a:solidFill>
              </a:rPr>
              <a:t>The </a:t>
            </a:r>
            <a:r>
              <a:rPr b="1" lang="en" sz="1500">
                <a:solidFill>
                  <a:schemeClr val="dk2"/>
                </a:solidFill>
              </a:rPr>
              <a:t>java.lang</a:t>
            </a:r>
            <a:r>
              <a:rPr lang="en" sz="1500">
                <a:solidFill>
                  <a:schemeClr val="dk2"/>
                </a:solidFill>
              </a:rPr>
              <a:t> package is a special case, and can be used in any class without needing to explicitly import it.  We must explicitly import all other classes, or use their fully qualified class name.  java.lang contains core language features like String. </a:t>
            </a:r>
            <a:endParaRPr sz="1200"/>
          </a:p>
        </p:txBody>
      </p:sp>
      <p:sp>
        <p:nvSpPr>
          <p:cNvPr id="83" name="Google Shape;83;p17"/>
          <p:cNvSpPr txBox="1"/>
          <p:nvPr/>
        </p:nvSpPr>
        <p:spPr>
          <a:xfrm>
            <a:off x="5692900" y="3466900"/>
            <a:ext cx="3296400" cy="1585500"/>
          </a:xfrm>
          <a:prstGeom prst="rect">
            <a:avLst/>
          </a:prstGeom>
          <a:solidFill>
            <a:srgbClr val="D0E0E3"/>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t>A * can be used to import all classes from a package.</a:t>
            </a:r>
            <a:br>
              <a:rPr lang="en" sz="1300"/>
            </a:br>
            <a:br>
              <a:rPr lang="en" sz="1300"/>
            </a:br>
            <a:r>
              <a:rPr lang="en" sz="1300">
                <a:latin typeface="Courier New"/>
                <a:ea typeface="Courier New"/>
                <a:cs typeface="Courier New"/>
                <a:sym typeface="Courier New"/>
              </a:rPr>
              <a:t>java.util.*;</a:t>
            </a:r>
            <a:br>
              <a:rPr lang="en" sz="1300"/>
            </a:br>
            <a:br>
              <a:rPr lang="en" sz="1300"/>
            </a:br>
            <a:r>
              <a:rPr lang="en" sz="1300"/>
              <a:t>This is can lead to unexpected behaviors so it often discouraged outside of testing.</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Recap</a:t>
            </a:r>
            <a:endParaRPr/>
          </a:p>
        </p:txBody>
      </p:sp>
      <p:sp>
        <p:nvSpPr>
          <p:cNvPr id="89" name="Google Shape;89;p18"/>
          <p:cNvSpPr txBox="1"/>
          <p:nvPr>
            <p:ph idx="1" type="body"/>
          </p:nvPr>
        </p:nvSpPr>
        <p:spPr>
          <a:xfrm>
            <a:off x="311700" y="1152475"/>
            <a:ext cx="600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are simple data structures that allow us to work with a collection of like data. </a:t>
            </a:r>
            <a:endParaRPr/>
          </a:p>
          <a:p>
            <a:pPr indent="-342900" lvl="0" marL="457200" rtl="0" algn="l">
              <a:spcBef>
                <a:spcPts val="1600"/>
              </a:spcBef>
              <a:spcAft>
                <a:spcPts val="0"/>
              </a:spcAft>
              <a:buSzPts val="1800"/>
              <a:buChar char="●"/>
            </a:pPr>
            <a:r>
              <a:rPr lang="en"/>
              <a:t>Arrays are fixed sized</a:t>
            </a:r>
            <a:endParaRPr/>
          </a:p>
          <a:p>
            <a:pPr indent="-342900" lvl="0" marL="457200" rtl="0" algn="l">
              <a:spcBef>
                <a:spcPts val="0"/>
              </a:spcBef>
              <a:spcAft>
                <a:spcPts val="0"/>
              </a:spcAft>
              <a:buSzPts val="1800"/>
              <a:buChar char="●"/>
            </a:pPr>
            <a:r>
              <a:rPr lang="en"/>
              <a:t>Arrays are indexed starting at 0</a:t>
            </a:r>
            <a:endParaRPr/>
          </a:p>
          <a:p>
            <a:pPr indent="-342900" lvl="0" marL="457200" rtl="0" algn="l">
              <a:spcBef>
                <a:spcPts val="0"/>
              </a:spcBef>
              <a:spcAft>
                <a:spcPts val="0"/>
              </a:spcAft>
              <a:buSzPts val="1800"/>
              <a:buChar char="●"/>
            </a:pPr>
            <a:r>
              <a:rPr lang="en"/>
              <a:t>Arrays are accessed using [] brackets and the index</a:t>
            </a:r>
            <a:endParaRPr/>
          </a:p>
          <a:p>
            <a:pPr indent="0" lvl="0" marL="457200" rtl="0" algn="l">
              <a:spcBef>
                <a:spcPts val="1600"/>
              </a:spcBef>
              <a:spcAft>
                <a:spcPts val="1600"/>
              </a:spcAft>
              <a:buNone/>
            </a:pPr>
            <a:r>
              <a:rPr lang="en"/>
              <a:t>	</a:t>
            </a:r>
            <a:r>
              <a:rPr lang="en">
                <a:solidFill>
                  <a:srgbClr val="0000FF"/>
                </a:solidFill>
              </a:rPr>
              <a:t>instructors[</a:t>
            </a:r>
            <a:r>
              <a:rPr lang="en">
                <a:solidFill>
                  <a:srgbClr val="980000"/>
                </a:solidFill>
              </a:rPr>
              <a:t>1</a:t>
            </a:r>
            <a:r>
              <a:rPr lang="en">
                <a:solidFill>
                  <a:srgbClr val="0000FF"/>
                </a:solidFill>
              </a:rPr>
              <a:t>]</a:t>
            </a:r>
            <a:endParaRPr>
              <a:solidFill>
                <a:srgbClr val="0000FF"/>
              </a:solidFill>
            </a:endParaRPr>
          </a:p>
        </p:txBody>
      </p:sp>
      <p:graphicFrame>
        <p:nvGraphicFramePr>
          <p:cNvPr id="90" name="Google Shape;90;p18"/>
          <p:cNvGraphicFramePr/>
          <p:nvPr/>
        </p:nvGraphicFramePr>
        <p:xfrm>
          <a:off x="7117550" y="1522075"/>
          <a:ext cx="3000000" cy="3000000"/>
        </p:xfrm>
        <a:graphic>
          <a:graphicData uri="http://schemas.openxmlformats.org/drawingml/2006/table">
            <a:tbl>
              <a:tblPr>
                <a:noFill/>
                <a:tableStyleId>{AE99DF57-CA7C-4A59-9B0B-72430279504D}</a:tableStyleId>
              </a:tblPr>
              <a:tblGrid>
                <a:gridCol w="649600"/>
                <a:gridCol w="1179800"/>
              </a:tblGrid>
              <a:tr h="381000">
                <a:tc>
                  <a:txBody>
                    <a:bodyPr/>
                    <a:lstStyle/>
                    <a:p>
                      <a:pPr indent="0" lvl="0" marL="0" rtl="0" algn="l">
                        <a:spcBef>
                          <a:spcPts val="0"/>
                        </a:spcBef>
                        <a:spcAft>
                          <a:spcPts val="0"/>
                        </a:spcAft>
                        <a:buNone/>
                      </a:pPr>
                      <a:r>
                        <a:rPr b="1" lang="en" sz="1200"/>
                        <a:t>Index</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b="1" lang="en" sz="1200"/>
                        <a:t>Value</a:t>
                      </a:r>
                      <a:endParaRPr b="1" sz="1200"/>
                    </a:p>
                  </a:txBody>
                  <a:tcPr marT="91425" marB="91425" marR="91425" marL="91425">
                    <a:solidFill>
                      <a:srgbClr val="D9D9D9"/>
                    </a:solidFill>
                  </a:tcPr>
                </a:tc>
              </a:tr>
              <a:tr h="381000">
                <a:tc>
                  <a:txBody>
                    <a:bodyPr/>
                    <a:lstStyle/>
                    <a:p>
                      <a:pPr indent="0" lvl="0" marL="0" rtl="0" algn="l">
                        <a:spcBef>
                          <a:spcPts val="0"/>
                        </a:spcBef>
                        <a:spcAft>
                          <a:spcPts val="0"/>
                        </a:spcAft>
                        <a:buNone/>
                      </a:pPr>
                      <a:r>
                        <a:rPr lang="en" sz="1200"/>
                        <a:t>0</a:t>
                      </a:r>
                      <a:endParaRPr sz="1200"/>
                    </a:p>
                  </a:txBody>
                  <a:tcPr marT="91425" marB="91425" marR="91425" marL="91425"/>
                </a:tc>
                <a:tc>
                  <a:txBody>
                    <a:bodyPr/>
                    <a:lstStyle/>
                    <a:p>
                      <a:pPr indent="0" lvl="0" marL="0" rtl="0" algn="l">
                        <a:spcBef>
                          <a:spcPts val="0"/>
                        </a:spcBef>
                        <a:spcAft>
                          <a:spcPts val="0"/>
                        </a:spcAft>
                        <a:buNone/>
                      </a:pPr>
                      <a:r>
                        <a:rPr lang="en" sz="1200"/>
                        <a:t>John</a:t>
                      </a:r>
                      <a:endParaRPr sz="1200"/>
                    </a:p>
                  </a:txBody>
                  <a:tcPr marT="91425" marB="91425" marR="91425" marL="91425"/>
                </a:tc>
              </a:tr>
              <a:tr h="381000">
                <a:tc>
                  <a:txBody>
                    <a:bodyPr/>
                    <a:lstStyle/>
                    <a:p>
                      <a:pPr indent="0" lvl="0" marL="0" rtl="0" algn="l">
                        <a:spcBef>
                          <a:spcPts val="0"/>
                        </a:spcBef>
                        <a:spcAft>
                          <a:spcPts val="0"/>
                        </a:spcAft>
                        <a:buNone/>
                      </a:pPr>
                      <a:r>
                        <a:rPr b="1" lang="en" sz="1200">
                          <a:solidFill>
                            <a:srgbClr val="980000"/>
                          </a:solidFill>
                        </a:rPr>
                        <a:t>1</a:t>
                      </a:r>
                      <a:endParaRPr b="1" sz="1200">
                        <a:solidFill>
                          <a:srgbClr val="980000"/>
                        </a:solidFill>
                      </a:endParaRPr>
                    </a:p>
                  </a:txBody>
                  <a:tcPr marT="91425" marB="91425" marR="91425" marL="91425"/>
                </a:tc>
                <a:tc>
                  <a:txBody>
                    <a:bodyPr/>
                    <a:lstStyle/>
                    <a:p>
                      <a:pPr indent="0" lvl="0" marL="0" rtl="0" algn="l">
                        <a:spcBef>
                          <a:spcPts val="0"/>
                        </a:spcBef>
                        <a:spcAft>
                          <a:spcPts val="0"/>
                        </a:spcAft>
                        <a:buNone/>
                      </a:pPr>
                      <a:r>
                        <a:rPr lang="en" sz="1200"/>
                        <a:t>Rachelle</a:t>
                      </a:r>
                      <a:endParaRPr sz="1200"/>
                    </a:p>
                  </a:txBody>
                  <a:tcPr marT="91425" marB="91425" marR="91425" marL="91425"/>
                </a:tc>
              </a:tr>
              <a:tr h="381000">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1200"/>
                        <a:t>Steve</a:t>
                      </a:r>
                      <a:endParaRPr sz="1200"/>
                    </a:p>
                  </a:txBody>
                  <a:tcPr marT="91425" marB="91425" marR="91425" marL="91425"/>
                </a:tc>
              </a:tr>
              <a:tr h="381000">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Matt</a:t>
                      </a:r>
                      <a:endParaRPr sz="1200"/>
                    </a:p>
                  </a:txBody>
                  <a:tcPr marT="91425" marB="91425" marR="91425" marL="91425"/>
                </a:tc>
              </a:tr>
              <a:tr h="381000">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1200"/>
                        <a:t>Kevin</a:t>
                      </a:r>
                      <a:endParaRPr sz="1200"/>
                    </a:p>
                  </a:txBody>
                  <a:tcPr marT="91425" marB="91425" marR="91425" marL="91425"/>
                </a:tc>
              </a:tr>
            </a:tbl>
          </a:graphicData>
        </a:graphic>
      </p:graphicFrame>
      <p:sp>
        <p:nvSpPr>
          <p:cNvPr id="91" name="Google Shape;91;p18"/>
          <p:cNvSpPr txBox="1"/>
          <p:nvPr/>
        </p:nvSpPr>
        <p:spPr>
          <a:xfrm>
            <a:off x="7081850" y="1095300"/>
            <a:ext cx="19008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String[] instructors</a:t>
            </a:r>
            <a:endParaRPr>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Collections	</a:t>
            </a:r>
            <a:endParaRPr/>
          </a:p>
        </p:txBody>
      </p:sp>
      <p:sp>
        <p:nvSpPr>
          <p:cNvPr id="97" name="Google Shape;97;p19"/>
          <p:cNvSpPr txBox="1"/>
          <p:nvPr>
            <p:ph idx="1" type="body"/>
          </p:nvPr>
        </p:nvSpPr>
        <p:spPr>
          <a:xfrm>
            <a:off x="311700" y="1152475"/>
            <a:ext cx="8520600" cy="22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Collections are classes in the java.util package that define data structures that make working with a set of data easier.  </a:t>
            </a:r>
            <a:endParaRPr/>
          </a:p>
          <a:p>
            <a:pPr indent="0" lvl="0" marL="0" rtl="0" algn="l">
              <a:spcBef>
                <a:spcPts val="1600"/>
              </a:spcBef>
              <a:spcAft>
                <a:spcPts val="0"/>
              </a:spcAft>
              <a:buNone/>
            </a:pPr>
            <a:r>
              <a:rPr lang="en"/>
              <a:t>Collections are written to be </a:t>
            </a:r>
            <a:r>
              <a:rPr lang="en">
                <a:solidFill>
                  <a:srgbClr val="9900FF"/>
                </a:solidFill>
              </a:rPr>
              <a:t>generic </a:t>
            </a:r>
            <a:r>
              <a:rPr lang="en"/>
              <a:t>so that they are useful for all reference types.</a:t>
            </a:r>
            <a:endParaRPr/>
          </a:p>
          <a:p>
            <a:pPr indent="0" lvl="0" marL="0" rtl="0" algn="l">
              <a:spcBef>
                <a:spcPts val="1600"/>
              </a:spcBef>
              <a:spcAft>
                <a:spcPts val="0"/>
              </a:spcAft>
              <a:buNone/>
            </a:pPr>
            <a:r>
              <a:rPr lang="en"/>
              <a:t>	CollectionType</a:t>
            </a:r>
            <a:r>
              <a:rPr lang="en">
                <a:solidFill>
                  <a:srgbClr val="9900FF"/>
                </a:solidFill>
              </a:rPr>
              <a:t>&lt;T&gt; </a:t>
            </a:r>
            <a:r>
              <a:rPr lang="en" sz="1600">
                <a:solidFill>
                  <a:srgbClr val="000000"/>
                </a:solidFill>
              </a:rPr>
              <a:t>← </a:t>
            </a:r>
            <a:r>
              <a:rPr lang="en" sz="1600">
                <a:solidFill>
                  <a:srgbClr val="9900FF"/>
                </a:solidFill>
              </a:rPr>
              <a:t>&lt;T&gt; </a:t>
            </a:r>
            <a:r>
              <a:rPr lang="en" sz="1600">
                <a:solidFill>
                  <a:srgbClr val="000000"/>
                </a:solidFill>
              </a:rPr>
              <a:t>indicates a generic and that the Collection type can hold </a:t>
            </a:r>
            <a:br>
              <a:rPr lang="en" sz="1600">
                <a:solidFill>
                  <a:srgbClr val="000000"/>
                </a:solidFill>
              </a:rPr>
            </a:br>
            <a:r>
              <a:rPr lang="en" sz="1600">
                <a:solidFill>
                  <a:srgbClr val="000000"/>
                </a:solidFill>
              </a:rPr>
              <a:t>							any reference type.</a:t>
            </a:r>
            <a:endParaRPr sz="1600">
              <a:solidFill>
                <a:srgbClr val="000000"/>
              </a:solidFill>
            </a:endParaRPr>
          </a:p>
          <a:p>
            <a:pPr indent="0" lvl="0" marL="0" rtl="0" algn="l">
              <a:spcBef>
                <a:spcPts val="1600"/>
              </a:spcBef>
              <a:spcAft>
                <a:spcPts val="1600"/>
              </a:spcAft>
              <a:buNone/>
            </a:pPr>
            <a:r>
              <a:rPr lang="en"/>
              <a:t>	</a:t>
            </a:r>
            <a:endParaRPr/>
          </a:p>
        </p:txBody>
      </p:sp>
      <p:sp>
        <p:nvSpPr>
          <p:cNvPr id="98" name="Google Shape;98;p19"/>
          <p:cNvSpPr txBox="1"/>
          <p:nvPr/>
        </p:nvSpPr>
        <p:spPr>
          <a:xfrm>
            <a:off x="3185275" y="3874275"/>
            <a:ext cx="25686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java.util.Collection JavaDoc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List&lt;T&gt;</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An ordered set of elements that is 0-indexed like an array.</a:t>
            </a:r>
            <a:endParaRPr/>
          </a:p>
          <a:p>
            <a:pPr indent="-342900" lvl="0" marL="457200" rtl="0" algn="l">
              <a:spcBef>
                <a:spcPts val="0"/>
              </a:spcBef>
              <a:spcAft>
                <a:spcPts val="0"/>
              </a:spcAft>
              <a:buSzPts val="1800"/>
              <a:buAutoNum type="arabicPeriod"/>
            </a:pPr>
            <a:r>
              <a:rPr lang="en"/>
              <a:t>Maintains the Order of Insertion </a:t>
            </a:r>
            <a:endParaRPr/>
          </a:p>
          <a:p>
            <a:pPr indent="-342900" lvl="0" marL="457200" rtl="0" algn="l">
              <a:spcBef>
                <a:spcPts val="0"/>
              </a:spcBef>
              <a:spcAft>
                <a:spcPts val="0"/>
              </a:spcAft>
              <a:buSzPts val="1800"/>
              <a:buAutoNum type="arabicPeriod"/>
            </a:pPr>
            <a:r>
              <a:rPr lang="en"/>
              <a:t>Elements can be accessed by index</a:t>
            </a:r>
            <a:endParaRPr/>
          </a:p>
          <a:p>
            <a:pPr indent="-342900" lvl="0" marL="457200" rtl="0" algn="l">
              <a:spcBef>
                <a:spcPts val="0"/>
              </a:spcBef>
              <a:spcAft>
                <a:spcPts val="0"/>
              </a:spcAft>
              <a:buSzPts val="1800"/>
              <a:buAutoNum type="arabicPeriod"/>
            </a:pPr>
            <a:r>
              <a:rPr lang="en"/>
              <a:t>Allows duplicate elements</a:t>
            </a:r>
            <a:endParaRPr/>
          </a:p>
          <a:p>
            <a:pPr indent="-342900" lvl="0" marL="457200" rtl="0" algn="l">
              <a:spcBef>
                <a:spcPts val="0"/>
              </a:spcBef>
              <a:spcAft>
                <a:spcPts val="0"/>
              </a:spcAft>
              <a:buSzPts val="1800"/>
              <a:buAutoNum type="arabicPeriod"/>
            </a:pPr>
            <a:r>
              <a:rPr lang="en"/>
              <a:t>A List can hold 1 data type, like an Array, that is defined by &lt;T&gt;</a:t>
            </a:r>
            <a:endParaRPr/>
          </a:p>
          <a:p>
            <a:pPr indent="-342900" lvl="0" marL="457200" rtl="0" algn="l">
              <a:spcBef>
                <a:spcPts val="0"/>
              </a:spcBef>
              <a:spcAft>
                <a:spcPts val="0"/>
              </a:spcAft>
              <a:buSzPts val="1800"/>
              <a:buAutoNum type="arabicPeriod"/>
            </a:pPr>
            <a:r>
              <a:rPr lang="en"/>
              <a:t>Can grow and shrink as items are added and removed</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19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Instantiating a List&lt;T&gt;</a:t>
            </a:r>
            <a:endParaRPr/>
          </a:p>
        </p:txBody>
      </p:sp>
      <p:sp>
        <p:nvSpPr>
          <p:cNvPr id="110" name="Google Shape;110;p21"/>
          <p:cNvSpPr txBox="1"/>
          <p:nvPr>
            <p:ph idx="1" type="body"/>
          </p:nvPr>
        </p:nvSpPr>
        <p:spPr>
          <a:xfrm>
            <a:off x="311700" y="771125"/>
            <a:ext cx="8520600" cy="39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741B47"/>
                </a:solidFill>
              </a:rPr>
              <a:t>List</a:t>
            </a:r>
            <a:r>
              <a:rPr lang="en" sz="1600">
                <a:solidFill>
                  <a:srgbClr val="9900FF"/>
                </a:solidFill>
              </a:rPr>
              <a:t>&lt;DataType&gt;</a:t>
            </a:r>
            <a:r>
              <a:rPr lang="en" sz="1600">
                <a:solidFill>
                  <a:srgbClr val="0000FF"/>
                </a:solidFill>
              </a:rPr>
              <a:t> </a:t>
            </a:r>
            <a:r>
              <a:rPr lang="en" sz="1600"/>
              <a:t>variableName = </a:t>
            </a:r>
            <a:r>
              <a:rPr lang="en" sz="1600">
                <a:solidFill>
                  <a:srgbClr val="FF9900"/>
                </a:solidFill>
              </a:rPr>
              <a:t>new ArrayList</a:t>
            </a:r>
            <a:r>
              <a:rPr lang="en" sz="1600">
                <a:solidFill>
                  <a:srgbClr val="9900FF"/>
                </a:solidFill>
              </a:rPr>
              <a:t>&lt;DataType&gt;</a:t>
            </a:r>
            <a:r>
              <a:rPr lang="en" sz="1600"/>
              <a:t>();</a:t>
            </a:r>
            <a:endParaRPr sz="1600"/>
          </a:p>
          <a:p>
            <a:pPr indent="0" lvl="0" marL="0" rtl="0" algn="l">
              <a:spcBef>
                <a:spcPts val="1600"/>
              </a:spcBef>
              <a:spcAft>
                <a:spcPts val="0"/>
              </a:spcAft>
              <a:buNone/>
            </a:pPr>
            <a:r>
              <a:rPr b="1" lang="en" sz="1600">
                <a:solidFill>
                  <a:srgbClr val="741B47"/>
                </a:solidFill>
              </a:rPr>
              <a:t>List</a:t>
            </a:r>
            <a:r>
              <a:rPr b="1" lang="en" sz="1600">
                <a:solidFill>
                  <a:srgbClr val="000000"/>
                </a:solidFill>
              </a:rPr>
              <a:t> </a:t>
            </a:r>
            <a:r>
              <a:rPr lang="en" sz="1600">
                <a:solidFill>
                  <a:srgbClr val="000000"/>
                </a:solidFill>
              </a:rPr>
              <a:t>is an </a:t>
            </a:r>
            <a:r>
              <a:rPr b="1" i="1" lang="en" sz="1600">
                <a:solidFill>
                  <a:srgbClr val="000000"/>
                </a:solidFill>
              </a:rPr>
              <a:t>interface</a:t>
            </a:r>
            <a:r>
              <a:rPr lang="en" sz="1600">
                <a:solidFill>
                  <a:srgbClr val="000000"/>
                </a:solidFill>
              </a:rPr>
              <a:t>, which unlike a class contains no code and just creates a data type with guaranteed functionality. </a:t>
            </a:r>
            <a:endParaRPr sz="1600">
              <a:solidFill>
                <a:srgbClr val="000000"/>
              </a:solidFill>
            </a:endParaRPr>
          </a:p>
          <a:p>
            <a:pPr indent="0" lvl="0" marL="0" rtl="0" algn="l">
              <a:spcBef>
                <a:spcPts val="1600"/>
              </a:spcBef>
              <a:spcAft>
                <a:spcPts val="0"/>
              </a:spcAft>
              <a:buNone/>
            </a:pPr>
            <a:r>
              <a:rPr lang="en" sz="1600">
                <a:solidFill>
                  <a:srgbClr val="9900FF"/>
                </a:solidFill>
              </a:rPr>
              <a:t>&lt;DataType&gt;</a:t>
            </a:r>
            <a:r>
              <a:rPr lang="en" sz="1600">
                <a:solidFill>
                  <a:srgbClr val="000000"/>
                </a:solidFill>
              </a:rPr>
              <a:t> sets the Reference Data Type that the list will hold.</a:t>
            </a:r>
            <a:endParaRPr sz="1600">
              <a:solidFill>
                <a:srgbClr val="000000"/>
              </a:solidFill>
            </a:endParaRPr>
          </a:p>
          <a:p>
            <a:pPr indent="0" lvl="0" marL="0" rtl="0" algn="l">
              <a:spcBef>
                <a:spcPts val="1600"/>
              </a:spcBef>
              <a:spcAft>
                <a:spcPts val="0"/>
              </a:spcAft>
              <a:buNone/>
            </a:pPr>
            <a:r>
              <a:rPr lang="en" sz="1600">
                <a:solidFill>
                  <a:srgbClr val="FF9900"/>
                </a:solidFill>
              </a:rPr>
              <a:t>ArrayList</a:t>
            </a:r>
            <a:r>
              <a:rPr lang="en" sz="1600">
                <a:solidFill>
                  <a:srgbClr val="000000"/>
                </a:solidFill>
              </a:rPr>
              <a:t> is a </a:t>
            </a:r>
            <a:r>
              <a:rPr b="1" i="1" lang="en" sz="1600">
                <a:solidFill>
                  <a:srgbClr val="000000"/>
                </a:solidFill>
              </a:rPr>
              <a:t>class that implements</a:t>
            </a:r>
            <a:r>
              <a:rPr lang="en" sz="1600">
                <a:solidFill>
                  <a:srgbClr val="000000"/>
                </a:solidFill>
              </a:rPr>
              <a:t> the </a:t>
            </a:r>
            <a:r>
              <a:rPr b="1" lang="en" sz="1600">
                <a:solidFill>
                  <a:srgbClr val="741B47"/>
                </a:solidFill>
              </a:rPr>
              <a:t>List</a:t>
            </a:r>
            <a:r>
              <a:rPr b="1" lang="en" sz="1600">
                <a:solidFill>
                  <a:schemeClr val="dk1"/>
                </a:solidFill>
              </a:rPr>
              <a:t> </a:t>
            </a:r>
            <a:r>
              <a:rPr lang="en" sz="1600">
                <a:solidFill>
                  <a:schemeClr val="dk1"/>
                </a:solidFill>
              </a:rPr>
              <a:t>data type, and will be instantiated by the new keyword.  The ArrayList will hold the data type given, and the data type must match the one given for the variable created with the List interface.</a:t>
            </a:r>
            <a:endParaRPr sz="1600">
              <a:solidFill>
                <a:schemeClr val="dk1"/>
              </a:solidFill>
            </a:endParaRPr>
          </a:p>
          <a:p>
            <a:pPr indent="0" lvl="0" marL="0" rtl="0" algn="l">
              <a:spcBef>
                <a:spcPts val="1600"/>
              </a:spcBef>
              <a:spcAft>
                <a:spcPts val="1600"/>
              </a:spcAft>
              <a:buClr>
                <a:schemeClr val="dk1"/>
              </a:buClr>
              <a:buSzPts val="1100"/>
              <a:buFont typeface="Arial"/>
              <a:buNone/>
            </a:pPr>
            <a:r>
              <a:rPr lang="en" sz="1600">
                <a:solidFill>
                  <a:schemeClr val="dk1"/>
                </a:solidFill>
              </a:rPr>
              <a:t>	</a:t>
            </a:r>
            <a:r>
              <a:rPr lang="en" sz="1600">
                <a:solidFill>
                  <a:srgbClr val="741B47"/>
                </a:solidFill>
              </a:rPr>
              <a:t>List</a:t>
            </a:r>
            <a:r>
              <a:rPr lang="en" sz="1600">
                <a:solidFill>
                  <a:srgbClr val="9900FF"/>
                </a:solidFill>
              </a:rPr>
              <a:t>&lt;String&gt;</a:t>
            </a:r>
            <a:r>
              <a:rPr lang="en" sz="1600">
                <a:solidFill>
                  <a:srgbClr val="0000FF"/>
                </a:solidFill>
              </a:rPr>
              <a:t> </a:t>
            </a:r>
            <a:r>
              <a:rPr lang="en" sz="1600"/>
              <a:t>instructors = </a:t>
            </a:r>
            <a:r>
              <a:rPr lang="en" sz="1600">
                <a:solidFill>
                  <a:srgbClr val="FF9900"/>
                </a:solidFill>
              </a:rPr>
              <a:t>new ArrayList</a:t>
            </a:r>
            <a:r>
              <a:rPr lang="en" sz="1600">
                <a:solidFill>
                  <a:srgbClr val="9900FF"/>
                </a:solidFill>
              </a:rPr>
              <a:t>&lt;String&gt;</a:t>
            </a:r>
            <a:r>
              <a:rPr lang="en" sz="1600"/>
              <a:t>();</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