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D5BCFD1-C773-426A-BC9F-31E2924E6FEA}">
  <a:tblStyle styleId="{8D5BCFD1-C773-426A-BC9F-31E2924E6F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slide" Target="slides/slide18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58ae3409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58ae3409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58ae3409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58ae3409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58ae3409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58ae3409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58ae3409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58ae3409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58ae3409d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58ae3409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58ae3409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58ae3409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58ae3409d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58ae3409d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58ae3409d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58ae3409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58ae3409d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58ae3409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58ae340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58ae340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58ae3409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58ae3409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58ae3409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58ae3409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58ae3409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58ae3409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58ae3409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58ae3409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58ae3409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58ae3409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58ae3409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58ae3409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58ae3409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58ae3409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oracle.com/javase/8/docs/api/java/util/Map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infotechgems.blogspot.com/2011/11/java-collections-performance-time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ashboard.tehelevator.com/te-explanations/maps/maps.html" TargetMode="External"/><Relationship Id="rId4" Type="http://schemas.openxmlformats.org/officeDocument/2006/relationships/hyperlink" Target="http://dashboard.tehelevator.com/te-explanations/maps/map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Collections Part 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1: 08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Looping over a Map with keySet()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keySet() returns the keys in the map as a Set&lt;T&gt;, which can be used in a for each loop and then used to get the value.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3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en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inventory = new</a:t>
            </a: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3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HashMap</a:t>
            </a:r>
            <a:r>
              <a:rPr b="1" lang="en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3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1" lang="en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&gt;();</a:t>
            </a:r>
            <a:endParaRPr b="1" sz="1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3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String key </a:t>
            </a:r>
            <a:r>
              <a:rPr b="1" lang="en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inventory.</a:t>
            </a:r>
            <a:r>
              <a:rPr b="1" lang="en" sz="13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keySet()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) {</a:t>
            </a:r>
            <a:endParaRPr b="1"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Integer value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inventory.get( </a:t>
            </a:r>
            <a:r>
              <a:rPr b="1" lang="en" sz="13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key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348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Looping over a Map with entrySet()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68200" y="1114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entry</a:t>
            </a:r>
            <a:r>
              <a:rPr lang="en"/>
              <a:t>Set() returns the key value pairs in the map as a Set&lt;Entry&lt;T, T&gt;&lt;, which can be used in a </a:t>
            </a:r>
            <a:r>
              <a:rPr lang="en"/>
              <a:t>foreach</a:t>
            </a:r>
            <a:r>
              <a:rPr lang="en"/>
              <a:t> loop.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2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inventory = new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HashMap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2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&gt;();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Entry&lt;</a:t>
            </a:r>
            <a:r>
              <a:rPr b="1" lang="en" sz="12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String,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nextEntry</a:t>
            </a:r>
            <a:r>
              <a:rPr b="1" lang="en" sz="12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inventory.</a:t>
            </a:r>
            <a:r>
              <a:rPr b="1" lang="en" sz="12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entry</a:t>
            </a:r>
            <a:r>
              <a:rPr b="1" lang="en" sz="12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Set()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) {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2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String key 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nextEntry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getKey()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Integer value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nextEntry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.getValue()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 Order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68225" y="1087900"/>
            <a:ext cx="8520600" cy="37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How a map orders data is dependent on the </a:t>
            </a:r>
            <a:r>
              <a:rPr lang="en" sz="1600">
                <a:solidFill>
                  <a:srgbClr val="FF9900"/>
                </a:solidFill>
              </a:rPr>
              <a:t>implementation </a:t>
            </a:r>
            <a:r>
              <a:rPr lang="en" sz="1600"/>
              <a:t>class used. 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9900"/>
                </a:solidFill>
              </a:rPr>
              <a:t>HashMap </a:t>
            </a:r>
            <a:r>
              <a:rPr lang="en" sz="1600"/>
              <a:t>does not maintain order.  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Map&lt;T, T&gt; map = new </a:t>
            </a:r>
            <a:r>
              <a:rPr b="1" lang="en" sz="13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HashMap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&lt;T, T&gt;();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9900"/>
                </a:solidFill>
              </a:rPr>
              <a:t>LinkedHashMap </a:t>
            </a:r>
            <a:r>
              <a:rPr lang="en" sz="1600"/>
              <a:t>maintains the order of insertion.  </a:t>
            </a:r>
            <a:endParaRPr sz="16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Map&lt;T, T&gt; map = new </a:t>
            </a:r>
            <a:r>
              <a:rPr b="1" lang="en" sz="13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LinkedHashMap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&lt;T, T&gt;();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9900"/>
                </a:solidFill>
              </a:rPr>
              <a:t>TreeMap </a:t>
            </a:r>
            <a:r>
              <a:rPr lang="en" sz="1600"/>
              <a:t>maintains the </a:t>
            </a:r>
            <a:r>
              <a:rPr i="1" lang="en" sz="1600"/>
              <a:t>natural order</a:t>
            </a:r>
            <a:r>
              <a:rPr lang="en" sz="1600"/>
              <a:t> of the Key Data Type.  </a:t>
            </a:r>
            <a:endParaRPr sz="1600"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Map&lt;T, T&gt; map = new </a:t>
            </a:r>
            <a:r>
              <a:rPr b="1" lang="en" sz="13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TreeMap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&lt;T, T&gt;();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" name="Google Shape;133;p24"/>
          <p:cNvSpPr txBox="1"/>
          <p:nvPr/>
        </p:nvSpPr>
        <p:spPr>
          <a:xfrm>
            <a:off x="6514925" y="2802700"/>
            <a:ext cx="2373900" cy="2083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Natural Order of numeric types is numeric order: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1, 2, 10, 20, 21, 30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Natural Order of String is alphanumeric order: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1, 10, 2, 20, 21, 30</a:t>
            </a:r>
            <a:endParaRPr sz="1200"/>
          </a:p>
        </p:txBody>
      </p:sp>
      <p:sp>
        <p:nvSpPr>
          <p:cNvPr id="134" name="Google Shape;134;p24"/>
          <p:cNvSpPr txBox="1"/>
          <p:nvPr/>
        </p:nvSpPr>
        <p:spPr>
          <a:xfrm>
            <a:off x="2826375" y="4643575"/>
            <a:ext cx="21720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Map JavaDoc for Java 8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Problems</a:t>
            </a:r>
            <a:endParaRPr/>
          </a:p>
        </p:txBody>
      </p:sp>
      <p:graphicFrame>
        <p:nvGraphicFramePr>
          <p:cNvPr id="140" name="Google Shape;140;p25"/>
          <p:cNvGraphicFramePr/>
          <p:nvPr/>
        </p:nvGraphicFramePr>
        <p:xfrm>
          <a:off x="839450" y="1599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{8D5BCFD1-C773-426A-BC9F-31E2924E6FEA}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Simple Search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Binary Search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100 Elements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~100ms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7ms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10,000 Elements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expected: ~210ms</a:t>
                      </a:r>
                      <a:br>
                        <a:rPr lang="en"/>
                      </a:br>
                      <a:r>
                        <a:rPr lang="en"/>
                        <a:t>actual: 10 seconds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14ms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1,000,000,000 Elements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expected: ~480ms</a:t>
                      </a:r>
                      <a:br>
                        <a:rPr lang="en"/>
                      </a:br>
                      <a:r>
                        <a:rPr lang="en"/>
                        <a:t>actual:  11 days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32ms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Complexity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 are not measured by the speed they run, but by how their performance increases as the problem sizes increases.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Big O notation is used to describe an algorithms change in performance as the problem size increases.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Big O and complexity is always measured in the Worst Case Scenario.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050" y="302338"/>
            <a:ext cx="7825550" cy="453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245025" y="121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O Complexities</a:t>
            </a:r>
            <a:endParaRPr/>
          </a:p>
        </p:txBody>
      </p:sp>
      <p:graphicFrame>
        <p:nvGraphicFramePr>
          <p:cNvPr id="157" name="Google Shape;157;p28"/>
          <p:cNvGraphicFramePr/>
          <p:nvPr/>
        </p:nvGraphicFramePr>
        <p:xfrm>
          <a:off x="643200" y="693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{8D5BCFD1-C773-426A-BC9F-31E2924E6FEA}</a:tableStyleId>
              </a:tblPr>
              <a:tblGrid>
                <a:gridCol w="1208000"/>
                <a:gridCol w="1427075"/>
                <a:gridCol w="4903700"/>
              </a:tblGrid>
              <a:tr h="63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O(1)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Constant-time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The complexity doesn’t increase as the problem increases.</a:t>
                      </a:r>
                      <a:br>
                        <a:rPr lang="en" sz="1100"/>
                      </a:br>
                      <a:r>
                        <a:rPr lang="en" sz="1100"/>
                        <a:t>Selecting an item from an Array by index.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1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O(log n)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Logarithmic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The complexity increases at a constant factor that is not directly related to the problem size.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1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O(n)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Linear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Doubling the problem size, doubles the complexity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Iterating over every item in a list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1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O(n log n)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Linearithmic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Doubling the problem increases the complexity by a fixed size.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Most search algorithms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1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O(n</a:t>
                      </a:r>
                      <a:r>
                        <a:rPr baseline="30000" lang="en" sz="1500"/>
                        <a:t>2</a:t>
                      </a:r>
                      <a:r>
                        <a:rPr lang="en" sz="1300"/>
                        <a:t>)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Quadratic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Doubling the problem size multiplies the complexity by a factor of 4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Loop within a Loop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551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" sz="1300">
                          <a:solidFill>
                            <a:srgbClr val="404040"/>
                          </a:solidFill>
                        </a:rPr>
                        <a:t>O(n</a:t>
                      </a:r>
                      <a:r>
                        <a:rPr baseline="30000" lang="en" sz="1500">
                          <a:solidFill>
                            <a:srgbClr val="404040"/>
                          </a:solidFill>
                        </a:rPr>
                        <a:t>x</a:t>
                      </a:r>
                      <a:r>
                        <a:rPr lang="en" sz="1300">
                          <a:solidFill>
                            <a:srgbClr val="404040"/>
                          </a:solidFill>
                        </a:rPr>
                        <a:t>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Polynomial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Double the size of the problem multiplies the complexity by a factor multiplied by the exponent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273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O(2</a:t>
                      </a:r>
                      <a:r>
                        <a:rPr baseline="30000" lang="en" sz="1500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Exponential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Increasing the problem size by 1 double the complexity.  Doubling he problem size squares the work. 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273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O(n!)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Factorial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Something has gone horribly wrong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Collection Complexity	</a:t>
            </a:r>
            <a:endParaRPr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collection time has a complexity associated with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Insert (at end, at beginning, at end)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Searching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Retrieval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Removal (from end, from beginning, from end)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Table of Collection Complexities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311700" y="572325"/>
            <a:ext cx="8520600" cy="399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 sz="2200"/>
              <a:t>t is ALWAYS more important to find a correct solution first.  Only after a problem is solved should it be looked at for performance improvements.</a:t>
            </a:r>
            <a:endParaRPr sz="22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200"/>
              <a:t>Never Optimize First, only at the end</a:t>
            </a:r>
            <a:endParaRPr b="1"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Set&lt;T&gt;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Map&lt;T, T&gt;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Algorithm Complexity  (if there is time)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59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Set&lt;T&gt;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902150"/>
            <a:ext cx="8520600" cy="37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Elements are not ordered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Elements in the set must be unique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Adding a duplicate does nothing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Cannot access elements by index, only by iterator (for each)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add( x )</a:t>
            </a:r>
            <a:r>
              <a:rPr lang="en" sz="1600"/>
              <a:t> adds element to the set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rgbClr val="980000"/>
                </a:solidFill>
              </a:rPr>
              <a:t>Set</a:t>
            </a:r>
            <a:r>
              <a:rPr lang="en"/>
              <a:t>&lt;</a:t>
            </a:r>
            <a:r>
              <a:rPr lang="en">
                <a:solidFill>
                  <a:srgbClr val="9900FF"/>
                </a:solidFill>
              </a:rPr>
              <a:t>T</a:t>
            </a:r>
            <a:r>
              <a:rPr lang="en"/>
              <a:t>&gt; variable = new </a:t>
            </a:r>
            <a:r>
              <a:rPr lang="en">
                <a:solidFill>
                  <a:srgbClr val="FF9900"/>
                </a:solidFill>
              </a:rPr>
              <a:t>HashSet</a:t>
            </a:r>
            <a:r>
              <a:rPr lang="en"/>
              <a:t>&lt;</a:t>
            </a:r>
            <a:r>
              <a:rPr lang="en">
                <a:solidFill>
                  <a:srgbClr val="9900FF"/>
                </a:solidFill>
              </a:rPr>
              <a:t>T</a:t>
            </a:r>
            <a:r>
              <a:rPr lang="en"/>
              <a:t>&gt;();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80000"/>
                </a:solidFill>
              </a:rPr>
              <a:t>Set </a:t>
            </a:r>
            <a:r>
              <a:rPr lang="en" sz="1600">
                <a:solidFill>
                  <a:srgbClr val="000000"/>
                </a:solidFill>
              </a:rPr>
              <a:t>- Set interface</a:t>
            </a:r>
            <a:br>
              <a:rPr lang="en" sz="1600">
                <a:solidFill>
                  <a:srgbClr val="000000"/>
                </a:solidFill>
              </a:rPr>
            </a:br>
            <a:r>
              <a:rPr lang="en" sz="1600"/>
              <a:t>&lt;</a:t>
            </a:r>
            <a:r>
              <a:rPr lang="en" sz="1600">
                <a:solidFill>
                  <a:srgbClr val="9900FF"/>
                </a:solidFill>
              </a:rPr>
              <a:t>T</a:t>
            </a:r>
            <a:r>
              <a:rPr lang="en" sz="1600"/>
              <a:t>&gt; </a:t>
            </a:r>
            <a:r>
              <a:rPr lang="en" sz="1600">
                <a:solidFill>
                  <a:srgbClr val="000000"/>
                </a:solidFill>
              </a:rPr>
              <a:t>- Data Type the Set will Hold</a:t>
            </a:r>
            <a:br>
              <a:rPr lang="en" sz="1600">
                <a:solidFill>
                  <a:srgbClr val="000000"/>
                </a:solidFill>
              </a:rPr>
            </a:br>
            <a:r>
              <a:rPr lang="en" sz="1600">
                <a:solidFill>
                  <a:srgbClr val="FF9900"/>
                </a:solidFill>
              </a:rPr>
              <a:t>HashSet </a:t>
            </a:r>
            <a:r>
              <a:rPr lang="en" sz="1600">
                <a:solidFill>
                  <a:srgbClr val="000000"/>
                </a:solidFill>
              </a:rPr>
              <a:t>- implementation class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	</a:t>
            </a:r>
            <a:r>
              <a:rPr lang="en">
                <a:solidFill>
                  <a:srgbClr val="980000"/>
                </a:solidFill>
              </a:rPr>
              <a:t>Set</a:t>
            </a:r>
            <a:r>
              <a:rPr lang="en"/>
              <a:t>&lt;</a:t>
            </a:r>
            <a:r>
              <a:rPr lang="en">
                <a:solidFill>
                  <a:srgbClr val="9900FF"/>
                </a:solidFill>
              </a:rPr>
              <a:t>Integer</a:t>
            </a:r>
            <a:r>
              <a:rPr lang="en"/>
              <a:t>&gt; setOfNumbers = new </a:t>
            </a:r>
            <a:r>
              <a:rPr lang="en">
                <a:solidFill>
                  <a:srgbClr val="FF9900"/>
                </a:solidFill>
              </a:rPr>
              <a:t>HashSet</a:t>
            </a:r>
            <a:r>
              <a:rPr lang="en"/>
              <a:t>&lt;</a:t>
            </a:r>
            <a:r>
              <a:rPr lang="en">
                <a:solidFill>
                  <a:srgbClr val="9900FF"/>
                </a:solidFill>
              </a:rPr>
              <a:t>Integer</a:t>
            </a:r>
            <a:r>
              <a:rPr lang="en"/>
              <a:t>&gt;();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154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Order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16675" y="727050"/>
            <a:ext cx="8520600" cy="4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Order of the elements in a Set can be controlled by the </a:t>
            </a:r>
            <a:r>
              <a:rPr lang="en" sz="1600">
                <a:solidFill>
                  <a:srgbClr val="FF9900"/>
                </a:solidFill>
              </a:rPr>
              <a:t>Implementation Class</a:t>
            </a:r>
            <a:r>
              <a:rPr lang="en" sz="1600"/>
              <a:t> used. 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74" name="Google Shape;74;p16"/>
          <p:cNvSpPr txBox="1"/>
          <p:nvPr/>
        </p:nvSpPr>
        <p:spPr>
          <a:xfrm>
            <a:off x="416675" y="1373375"/>
            <a:ext cx="3402900" cy="13404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9900"/>
                </a:solidFill>
              </a:rPr>
              <a:t>HashSet</a:t>
            </a:r>
            <a:br>
              <a:rPr lang="en" sz="16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Set&lt;String&gt; s = new </a:t>
            </a:r>
            <a:r>
              <a:rPr b="1" lang="en" sz="11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HashSet</a:t>
            </a: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&lt;String&gt;();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Does not guarantee Order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Allows null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4218775" y="1373375"/>
            <a:ext cx="4009500" cy="13404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9900"/>
                </a:solidFill>
              </a:rPr>
              <a:t>Linked</a:t>
            </a:r>
            <a:r>
              <a:rPr lang="en" sz="1600">
                <a:solidFill>
                  <a:srgbClr val="FF9900"/>
                </a:solidFill>
              </a:rPr>
              <a:t>HashSet</a:t>
            </a:r>
            <a:br>
              <a:rPr lang="en" sz="16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Set&lt;String&gt; s = new </a:t>
            </a:r>
            <a:r>
              <a:rPr b="1" lang="en" sz="11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Linked</a:t>
            </a:r>
            <a:r>
              <a:rPr b="1" lang="en" sz="11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HashSet</a:t>
            </a: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&lt;String&gt;();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Order of Insertion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Allows null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1933675" y="2995375"/>
            <a:ext cx="3402900" cy="13404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9900"/>
                </a:solidFill>
              </a:rPr>
              <a:t>Tree</a:t>
            </a:r>
            <a:r>
              <a:rPr lang="en" sz="1600">
                <a:solidFill>
                  <a:srgbClr val="FF9900"/>
                </a:solidFill>
              </a:rPr>
              <a:t>Set</a:t>
            </a:r>
            <a:br>
              <a:rPr lang="en" sz="16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Set&lt;String&gt; s = new </a:t>
            </a:r>
            <a:r>
              <a:rPr b="1" lang="en" sz="11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Tree</a:t>
            </a:r>
            <a:r>
              <a:rPr b="1" lang="en" sz="11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&lt;String&gt;();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i="1" lang="en" sz="1200">
                <a:solidFill>
                  <a:schemeClr val="dk2"/>
                </a:solidFill>
              </a:rPr>
              <a:t>Natural Order</a:t>
            </a:r>
            <a:r>
              <a:rPr lang="en" sz="1200">
                <a:solidFill>
                  <a:schemeClr val="dk2"/>
                </a:solidFill>
              </a:rPr>
              <a:t> of Data Type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Does not allow null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6490700" y="3068025"/>
            <a:ext cx="2373900" cy="18420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Natural Order</a:t>
            </a:r>
            <a:r>
              <a:rPr lang="en" sz="1200"/>
              <a:t> of numeric types is numeric order: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1, 2, 10, 20, 21, 30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Natural Order</a:t>
            </a:r>
            <a:r>
              <a:rPr lang="en" sz="1200"/>
              <a:t> of String is alphanumeric order: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1, 10, 2, 20, 21, 30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205725" y="34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Value Pairs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 set of 2 pieces of data, where the </a:t>
            </a:r>
            <a:r>
              <a:rPr i="1" lang="en" sz="1600"/>
              <a:t>value </a:t>
            </a:r>
            <a:r>
              <a:rPr lang="en" sz="1600"/>
              <a:t>is associated by a unique </a:t>
            </a:r>
            <a:r>
              <a:rPr i="1" lang="en" sz="1600"/>
              <a:t>key</a:t>
            </a:r>
            <a:r>
              <a:rPr lang="en" sz="1600"/>
              <a:t>, allowing the </a:t>
            </a:r>
            <a:r>
              <a:rPr i="1" lang="en" sz="1600"/>
              <a:t>value </a:t>
            </a:r>
            <a:r>
              <a:rPr lang="en" sz="1600"/>
              <a:t>to be retrieved by providing the </a:t>
            </a:r>
            <a:r>
              <a:rPr i="1" lang="en" sz="1600"/>
              <a:t>key</a:t>
            </a:r>
            <a:r>
              <a:rPr lang="en" sz="1600"/>
              <a:t>.  </a:t>
            </a:r>
            <a:endParaRPr sz="16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key=value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Key value pairs are commonly used in development, </a:t>
            </a:r>
            <a:br>
              <a:rPr lang="en" sz="1600"/>
            </a:br>
            <a:r>
              <a:rPr lang="en" sz="1600"/>
              <a:t>allowing the developer to assign a </a:t>
            </a:r>
            <a:r>
              <a:rPr i="1" lang="en" sz="1600"/>
              <a:t>key </a:t>
            </a:r>
            <a:r>
              <a:rPr lang="en" sz="1600"/>
              <a:t>to a </a:t>
            </a:r>
            <a:r>
              <a:rPr i="1" lang="en" sz="1600"/>
              <a:t>value </a:t>
            </a:r>
            <a:r>
              <a:rPr lang="en" sz="1600"/>
              <a:t>so </a:t>
            </a:r>
            <a:br>
              <a:rPr lang="en" sz="1600"/>
            </a:br>
            <a:r>
              <a:rPr lang="en" sz="1600"/>
              <a:t>that </a:t>
            </a:r>
            <a:r>
              <a:rPr i="1" lang="en" sz="1600"/>
              <a:t>value</a:t>
            </a:r>
            <a:r>
              <a:rPr lang="en" sz="1600"/>
              <a:t> </a:t>
            </a:r>
            <a:r>
              <a:rPr lang="en" sz="1600"/>
              <a:t>can later be retrieved by that </a:t>
            </a:r>
            <a:r>
              <a:rPr i="1" lang="en" sz="1600"/>
              <a:t>key</a:t>
            </a:r>
            <a:r>
              <a:rPr lang="en" sz="1600"/>
              <a:t>.  </a:t>
            </a:r>
            <a:endParaRPr sz="1600"/>
          </a:p>
        </p:txBody>
      </p:sp>
      <p:sp>
        <p:nvSpPr>
          <p:cNvPr id="84" name="Google Shape;84;p17"/>
          <p:cNvSpPr txBox="1"/>
          <p:nvPr/>
        </p:nvSpPr>
        <p:spPr>
          <a:xfrm>
            <a:off x="5429575" y="2344075"/>
            <a:ext cx="3543600" cy="25146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Key Value Pairs in real life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City lookup by zip code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43220 → Columbus, OH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90210 → </a:t>
            </a:r>
            <a:r>
              <a:rPr lang="en"/>
              <a:t>Beverly</a:t>
            </a:r>
            <a:r>
              <a:rPr lang="en"/>
              <a:t> Hills, CA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Phone book 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867-5209 → Jenny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719-266-2837 → Callin Oats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Vending Machine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A1 → Snickers Bar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B2 → Potato Chips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239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Map&lt;T, T&gt;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923875"/>
            <a:ext cx="8520600" cy="19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map </a:t>
            </a:r>
            <a:r>
              <a:rPr lang="en"/>
              <a:t>is a collection that utilizes Key Value Pairs, allowing </a:t>
            </a:r>
            <a:r>
              <a:rPr b="1" i="1" lang="en"/>
              <a:t>values </a:t>
            </a:r>
            <a:r>
              <a:rPr lang="en"/>
              <a:t>to be assigned and then located using </a:t>
            </a:r>
            <a:r>
              <a:rPr i="1" lang="en"/>
              <a:t>user-defined </a:t>
            </a:r>
            <a:r>
              <a:rPr b="1" i="1" lang="en"/>
              <a:t>keys</a:t>
            </a:r>
            <a:r>
              <a:rPr lang="en"/>
              <a:t>.</a:t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Collection of Keys and a Collection of Values that are organized such that the value can be retrieved using the key. 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Indexed by the key rather than order, allowing for very fast retrieval of a specific value.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423225" y="3144250"/>
            <a:ext cx="4092000" cy="1771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Map Keys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Can be any reference type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Must be unique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Cannot be null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Stored as a Set</a:t>
            </a:r>
            <a:endParaRPr sz="1500"/>
          </a:p>
        </p:txBody>
      </p:sp>
      <p:sp>
        <p:nvSpPr>
          <p:cNvPr id="92" name="Google Shape;92;p18"/>
          <p:cNvSpPr txBox="1"/>
          <p:nvPr/>
        </p:nvSpPr>
        <p:spPr>
          <a:xfrm>
            <a:off x="4804725" y="3144250"/>
            <a:ext cx="4092000" cy="17718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Map Values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Can be any reference type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Can have duplicates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Can be null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27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Map&lt;T, T&gt;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938250"/>
            <a:ext cx="8066700" cy="3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Map</a:t>
            </a:r>
            <a:r>
              <a:rPr b="1" lang="en"/>
              <a:t>&lt;</a:t>
            </a:r>
            <a:r>
              <a:rPr b="1" lang="en">
                <a:solidFill>
                  <a:srgbClr val="9900FF"/>
                </a:solidFill>
              </a:rPr>
              <a:t>T</a:t>
            </a:r>
            <a:r>
              <a:rPr b="1" lang="en"/>
              <a:t>, </a:t>
            </a:r>
            <a:r>
              <a:rPr b="1" lang="en">
                <a:solidFill>
                  <a:srgbClr val="0000FF"/>
                </a:solidFill>
              </a:rPr>
              <a:t>T</a:t>
            </a:r>
            <a:r>
              <a:rPr b="1" lang="en"/>
              <a:t>&gt; variable = new </a:t>
            </a:r>
            <a:r>
              <a:rPr b="1" lang="en">
                <a:solidFill>
                  <a:srgbClr val="FF9900"/>
                </a:solidFill>
              </a:rPr>
              <a:t>HashMap</a:t>
            </a:r>
            <a:r>
              <a:rPr b="1" lang="en"/>
              <a:t>&lt;</a:t>
            </a:r>
            <a:r>
              <a:rPr b="1" lang="en">
                <a:solidFill>
                  <a:srgbClr val="9900FF"/>
                </a:solidFill>
              </a:rPr>
              <a:t>T</a:t>
            </a:r>
            <a:r>
              <a:rPr b="1" lang="en"/>
              <a:t>, </a:t>
            </a:r>
            <a:r>
              <a:rPr b="1" lang="en">
                <a:solidFill>
                  <a:srgbClr val="0000FF"/>
                </a:solidFill>
              </a:rPr>
              <a:t>T</a:t>
            </a:r>
            <a:r>
              <a:rPr b="1" lang="en"/>
              <a:t>&gt;();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Map </a:t>
            </a:r>
            <a:r>
              <a:rPr lang="en">
                <a:solidFill>
                  <a:srgbClr val="000000"/>
                </a:solidFill>
              </a:rPr>
              <a:t>- Map Interface</a:t>
            </a:r>
            <a:br>
              <a:rPr lang="en">
                <a:solidFill>
                  <a:srgbClr val="000000"/>
                </a:solidFill>
              </a:rPr>
            </a:br>
            <a:r>
              <a:rPr lang="en"/>
              <a:t>&lt;</a:t>
            </a:r>
            <a:r>
              <a:rPr b="1" lang="en">
                <a:solidFill>
                  <a:srgbClr val="9900FF"/>
                </a:solidFill>
              </a:rPr>
              <a:t>T</a:t>
            </a:r>
            <a:r>
              <a:rPr lang="en">
                <a:solidFill>
                  <a:srgbClr val="D9D9D9"/>
                </a:solidFill>
              </a:rPr>
              <a:t>, T&gt;</a:t>
            </a:r>
            <a:r>
              <a:rPr lang="en">
                <a:solidFill>
                  <a:srgbClr val="999999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- the first Type is the Data Type of the Key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D9D9D9"/>
                </a:solidFill>
              </a:rPr>
              <a:t>&lt;T, </a:t>
            </a:r>
            <a:r>
              <a:rPr b="1" lang="en">
                <a:solidFill>
                  <a:srgbClr val="0000FF"/>
                </a:solidFill>
              </a:rPr>
              <a:t>T</a:t>
            </a:r>
            <a:r>
              <a:rPr lang="en"/>
              <a:t>&gt; </a:t>
            </a:r>
            <a:r>
              <a:rPr lang="en">
                <a:solidFill>
                  <a:srgbClr val="000000"/>
                </a:solidFill>
              </a:rPr>
              <a:t>- the second Type is the Data Type of the Value</a:t>
            </a:r>
            <a:br>
              <a:rPr lang="en">
                <a:solidFill>
                  <a:srgbClr val="000000"/>
                </a:solidFill>
              </a:rPr>
            </a:br>
            <a:r>
              <a:rPr b="1" lang="en">
                <a:solidFill>
                  <a:srgbClr val="FF9900"/>
                </a:solidFill>
              </a:rPr>
              <a:t>HashMap </a:t>
            </a:r>
            <a:r>
              <a:rPr lang="en">
                <a:solidFill>
                  <a:srgbClr val="000000"/>
                </a:solidFill>
              </a:rPr>
              <a:t>- the implementation class to instantiate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	</a:t>
            </a:r>
            <a:r>
              <a:rPr b="1" lang="en">
                <a:solidFill>
                  <a:srgbClr val="980000"/>
                </a:solidFill>
              </a:rPr>
              <a:t>Map</a:t>
            </a:r>
            <a:r>
              <a:rPr b="1" lang="en"/>
              <a:t>&lt;</a:t>
            </a:r>
            <a:r>
              <a:rPr b="1" lang="en">
                <a:solidFill>
                  <a:srgbClr val="9900FF"/>
                </a:solidFill>
              </a:rPr>
              <a:t>String</a:t>
            </a:r>
            <a:r>
              <a:rPr b="1" lang="en"/>
              <a:t>, </a:t>
            </a:r>
            <a:r>
              <a:rPr b="1" lang="en">
                <a:solidFill>
                  <a:srgbClr val="0000FF"/>
                </a:solidFill>
              </a:rPr>
              <a:t>Integer</a:t>
            </a:r>
            <a:r>
              <a:rPr b="1" lang="en"/>
              <a:t>&gt; inventory = new </a:t>
            </a:r>
            <a:r>
              <a:rPr b="1" lang="en">
                <a:solidFill>
                  <a:srgbClr val="FF9900"/>
                </a:solidFill>
              </a:rPr>
              <a:t>HashMap</a:t>
            </a:r>
            <a:r>
              <a:rPr b="1" lang="en"/>
              <a:t>&lt;</a:t>
            </a:r>
            <a:r>
              <a:rPr b="1" lang="en">
                <a:solidFill>
                  <a:srgbClr val="9900FF"/>
                </a:solidFill>
              </a:rPr>
              <a:t>String</a:t>
            </a:r>
            <a:r>
              <a:rPr b="1" lang="en"/>
              <a:t>, </a:t>
            </a:r>
            <a:r>
              <a:rPr b="1" lang="en">
                <a:solidFill>
                  <a:srgbClr val="0000FF"/>
                </a:solidFill>
              </a:rPr>
              <a:t>Integer</a:t>
            </a:r>
            <a:r>
              <a:rPr b="1" lang="en"/>
              <a:t>&gt;();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6538275" y="743950"/>
            <a:ext cx="2411700" cy="21030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Type of the </a:t>
            </a:r>
            <a:r>
              <a:rPr lang="en">
                <a:solidFill>
                  <a:srgbClr val="9900FF"/>
                </a:solidFill>
              </a:rPr>
              <a:t>Key </a:t>
            </a:r>
            <a:r>
              <a:rPr lang="en"/>
              <a:t>and the </a:t>
            </a:r>
            <a:r>
              <a:rPr lang="en">
                <a:solidFill>
                  <a:srgbClr val="0000FF"/>
                </a:solidFill>
              </a:rPr>
              <a:t>Value </a:t>
            </a:r>
            <a:r>
              <a:rPr lang="en"/>
              <a:t>are not related, and do not need to be the same.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&lt;</a:t>
            </a:r>
            <a:r>
              <a:rPr lang="en">
                <a:solidFill>
                  <a:srgbClr val="9900FF"/>
                </a:solidFill>
              </a:rPr>
              <a:t>Integer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</a:rPr>
              <a:t>Double</a:t>
            </a:r>
            <a:r>
              <a:rPr lang="en"/>
              <a:t>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&lt;</a:t>
            </a:r>
            <a:r>
              <a:rPr lang="en">
                <a:solidFill>
                  <a:srgbClr val="9900FF"/>
                </a:solidFill>
              </a:rPr>
              <a:t>Integer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</a:rPr>
              <a:t>House</a:t>
            </a:r>
            <a:r>
              <a:rPr lang="en"/>
              <a:t>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&lt;</a:t>
            </a:r>
            <a:r>
              <a:rPr lang="en">
                <a:solidFill>
                  <a:srgbClr val="9900FF"/>
                </a:solidFill>
              </a:rPr>
              <a:t>String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</a:rPr>
              <a:t>String</a:t>
            </a:r>
            <a:r>
              <a:rPr lang="en"/>
              <a:t>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&lt;</a:t>
            </a:r>
            <a:r>
              <a:rPr lang="en">
                <a:solidFill>
                  <a:srgbClr val="9900FF"/>
                </a:solidFill>
              </a:rPr>
              <a:t>Character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</a:rPr>
              <a:t>Boolean</a:t>
            </a:r>
            <a:r>
              <a:rPr lang="en"/>
              <a:t>&gt;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279400" y="113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and Getting Map Elements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686675"/>
            <a:ext cx="8520600" cy="41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Map</a:t>
            </a:r>
            <a:r>
              <a:rPr b="1" lang="en"/>
              <a:t>&lt;</a:t>
            </a:r>
            <a:r>
              <a:rPr b="1" lang="en">
                <a:solidFill>
                  <a:srgbClr val="9900FF"/>
                </a:solidFill>
              </a:rPr>
              <a:t>String</a:t>
            </a:r>
            <a:r>
              <a:rPr b="1" lang="en"/>
              <a:t>, </a:t>
            </a:r>
            <a:r>
              <a:rPr b="1" lang="en">
                <a:solidFill>
                  <a:srgbClr val="0000FF"/>
                </a:solidFill>
              </a:rPr>
              <a:t>Integer</a:t>
            </a:r>
            <a:r>
              <a:rPr b="1" lang="en"/>
              <a:t>&gt; inventory = new </a:t>
            </a:r>
            <a:r>
              <a:rPr b="1" lang="en">
                <a:solidFill>
                  <a:srgbClr val="FF9900"/>
                </a:solidFill>
              </a:rPr>
              <a:t>HashMap</a:t>
            </a:r>
            <a:r>
              <a:rPr b="1" lang="en"/>
              <a:t>&lt;</a:t>
            </a:r>
            <a:r>
              <a:rPr b="1" lang="en">
                <a:solidFill>
                  <a:srgbClr val="9900FF"/>
                </a:solidFill>
              </a:rPr>
              <a:t>String</a:t>
            </a:r>
            <a:r>
              <a:rPr b="1" lang="en"/>
              <a:t>, </a:t>
            </a:r>
            <a:r>
              <a:rPr b="1" lang="en">
                <a:solidFill>
                  <a:srgbClr val="0000FF"/>
                </a:solidFill>
              </a:rPr>
              <a:t>Integer</a:t>
            </a:r>
            <a:r>
              <a:rPr b="1" lang="en"/>
              <a:t>&gt;();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b="1" lang="en"/>
            </a:br>
            <a:endParaRPr b="1"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625" y="1335995"/>
            <a:ext cx="4251525" cy="141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4500" y="3087175"/>
            <a:ext cx="5447224" cy="169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71875" y="205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 Methods</a:t>
            </a:r>
            <a:endParaRPr/>
          </a:p>
        </p:txBody>
      </p:sp>
      <p:graphicFrame>
        <p:nvGraphicFramePr>
          <p:cNvPr id="113" name="Google Shape;113;p21"/>
          <p:cNvGraphicFramePr/>
          <p:nvPr/>
        </p:nvGraphicFramePr>
        <p:xfrm>
          <a:off x="529600" y="884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{8D5BCFD1-C773-426A-BC9F-31E2924E6FEA}</a:tableStyleId>
              </a:tblPr>
              <a:tblGrid>
                <a:gridCol w="2376625"/>
                <a:gridCol w="5828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.put( </a:t>
                      </a:r>
                      <a:r>
                        <a:rPr lang="en">
                          <a:solidFill>
                            <a:srgbClr val="9900FF"/>
                          </a:solidFill>
                        </a:rPr>
                        <a:t>key</a:t>
                      </a:r>
                      <a:r>
                        <a:rPr lang="en"/>
                        <a:t>, </a:t>
                      </a:r>
                      <a:r>
                        <a:rPr lang="en">
                          <a:solidFill>
                            <a:srgbClr val="0000FF"/>
                          </a:solidFill>
                        </a:rPr>
                        <a:t>value 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Adds or Updates</a:t>
                      </a:r>
                      <a:r>
                        <a:rPr lang="en"/>
                        <a:t> the </a:t>
                      </a:r>
                      <a:r>
                        <a:rPr lang="en">
                          <a:solidFill>
                            <a:srgbClr val="0000FF"/>
                          </a:solidFill>
                        </a:rPr>
                        <a:t>v</a:t>
                      </a:r>
                      <a:r>
                        <a:rPr lang="en">
                          <a:solidFill>
                            <a:srgbClr val="0000FF"/>
                          </a:solidFill>
                        </a:rPr>
                        <a:t>alue </a:t>
                      </a:r>
                      <a:r>
                        <a:rPr lang="en"/>
                        <a:t>in the Map.  If the </a:t>
                      </a:r>
                      <a:r>
                        <a:rPr lang="en">
                          <a:solidFill>
                            <a:srgbClr val="9900FF"/>
                          </a:solidFill>
                        </a:rPr>
                        <a:t>key </a:t>
                      </a:r>
                      <a:r>
                        <a:rPr lang="en"/>
                        <a:t>does not exist it adds the </a:t>
                      </a:r>
                      <a:r>
                        <a:rPr lang="en">
                          <a:solidFill>
                            <a:srgbClr val="9900FF"/>
                          </a:solidFill>
                        </a:rPr>
                        <a:t>key </a:t>
                      </a:r>
                      <a:r>
                        <a:rPr lang="en"/>
                        <a:t>and the </a:t>
                      </a:r>
                      <a:r>
                        <a:rPr lang="en">
                          <a:solidFill>
                            <a:srgbClr val="0000FF"/>
                          </a:solidFill>
                        </a:rPr>
                        <a:t>value</a:t>
                      </a:r>
                      <a:r>
                        <a:rPr lang="en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.get( </a:t>
                      </a:r>
                      <a:r>
                        <a:rPr lang="en">
                          <a:solidFill>
                            <a:srgbClr val="9900FF"/>
                          </a:solidFill>
                        </a:rPr>
                        <a:t>key 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Returns the </a:t>
                      </a:r>
                      <a:r>
                        <a:rPr lang="en">
                          <a:solidFill>
                            <a:srgbClr val="0000FF"/>
                          </a:solidFill>
                        </a:rPr>
                        <a:t>value </a:t>
                      </a:r>
                      <a:r>
                        <a:rPr lang="en"/>
                        <a:t>associated with the given </a:t>
                      </a:r>
                      <a:r>
                        <a:rPr lang="en">
                          <a:solidFill>
                            <a:srgbClr val="9900FF"/>
                          </a:solidFill>
                        </a:rPr>
                        <a:t>key</a:t>
                      </a:r>
                      <a:r>
                        <a:rPr lang="en"/>
                        <a:t>. If the </a:t>
                      </a:r>
                      <a:r>
                        <a:rPr lang="en">
                          <a:solidFill>
                            <a:srgbClr val="9900FF"/>
                          </a:solidFill>
                        </a:rPr>
                        <a:t>key </a:t>
                      </a:r>
                      <a:r>
                        <a:rPr lang="en"/>
                        <a:t>does not exist 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null </a:t>
                      </a:r>
                      <a:r>
                        <a:rPr lang="en"/>
                        <a:t>is returned.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.remove( </a:t>
                      </a:r>
                      <a:r>
                        <a:rPr lang="en">
                          <a:solidFill>
                            <a:srgbClr val="9900FF"/>
                          </a:solidFill>
                        </a:rPr>
                        <a:t>key 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Removes a </a:t>
                      </a:r>
                      <a:r>
                        <a:rPr lang="en">
                          <a:solidFill>
                            <a:srgbClr val="9900FF"/>
                          </a:solidFill>
                        </a:rPr>
                        <a:t>key</a:t>
                      </a:r>
                      <a:r>
                        <a:rPr lang="en"/>
                        <a:t>/</a:t>
                      </a:r>
                      <a:r>
                        <a:rPr lang="en">
                          <a:solidFill>
                            <a:srgbClr val="0000FF"/>
                          </a:solidFill>
                        </a:rPr>
                        <a:t>value</a:t>
                      </a:r>
                      <a:r>
                        <a:rPr lang="en"/>
                        <a:t> pair from the map. If the </a:t>
                      </a:r>
                      <a:r>
                        <a:rPr lang="en">
                          <a:solidFill>
                            <a:srgbClr val="9900FF"/>
                          </a:solidFill>
                        </a:rPr>
                        <a:t>key </a:t>
                      </a:r>
                      <a:r>
                        <a:rPr lang="en"/>
                        <a:t>exists the </a:t>
                      </a:r>
                      <a:r>
                        <a:rPr lang="en">
                          <a:solidFill>
                            <a:srgbClr val="0000FF"/>
                          </a:solidFill>
                        </a:rPr>
                        <a:t>value </a:t>
                      </a:r>
                      <a:r>
                        <a:rPr lang="en"/>
                        <a:t>is returned, otherwise 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null </a:t>
                      </a:r>
                      <a:r>
                        <a:rPr lang="en"/>
                        <a:t>is returned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.containsKey( </a:t>
                      </a:r>
                      <a:r>
                        <a:rPr lang="en">
                          <a:solidFill>
                            <a:srgbClr val="9900FF"/>
                          </a:solidFill>
                        </a:rPr>
                        <a:t>key 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Returns true if the </a:t>
                      </a:r>
                      <a:r>
                        <a:rPr lang="en">
                          <a:solidFill>
                            <a:srgbClr val="9900FF"/>
                          </a:solidFill>
                        </a:rPr>
                        <a:t>key </a:t>
                      </a:r>
                      <a:r>
                        <a:rPr lang="en"/>
                        <a:t>exists in the map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.containsValue( </a:t>
                      </a:r>
                      <a:r>
                        <a:rPr lang="en">
                          <a:solidFill>
                            <a:srgbClr val="0000FF"/>
                          </a:solidFill>
                        </a:rPr>
                        <a:t>value 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Returns true if the </a:t>
                      </a:r>
                      <a:r>
                        <a:rPr lang="en">
                          <a:solidFill>
                            <a:srgbClr val="0000FF"/>
                          </a:solidFill>
                        </a:rPr>
                        <a:t>value </a:t>
                      </a:r>
                      <a:r>
                        <a:rPr lang="en"/>
                        <a:t>exists in the map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.keySet()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Returns all the </a:t>
                      </a:r>
                      <a:r>
                        <a:rPr lang="en">
                          <a:solidFill>
                            <a:srgbClr val="9900FF"/>
                          </a:solidFill>
                        </a:rPr>
                        <a:t>keys </a:t>
                      </a:r>
                      <a:r>
                        <a:rPr lang="en"/>
                        <a:t>in the map as a Set&lt;T&gt; collection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.entrySet()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Returns all </a:t>
                      </a:r>
                      <a:r>
                        <a:rPr lang="en">
                          <a:solidFill>
                            <a:srgbClr val="9900FF"/>
                          </a:solidFill>
                        </a:rPr>
                        <a:t>Key</a:t>
                      </a:r>
                      <a:r>
                        <a:rPr lang="en"/>
                        <a:t>/</a:t>
                      </a:r>
                      <a:r>
                        <a:rPr lang="en">
                          <a:solidFill>
                            <a:srgbClr val="0000FF"/>
                          </a:solidFill>
                        </a:rPr>
                        <a:t>Value</a:t>
                      </a:r>
                      <a:r>
                        <a:rPr lang="en"/>
                        <a:t> pairs as Entry&lt;T, T&gt; objects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4" name="Google Shape;114;p21"/>
          <p:cNvSpPr txBox="1"/>
          <p:nvPr/>
        </p:nvSpPr>
        <p:spPr>
          <a:xfrm>
            <a:off x="3731850" y="4561550"/>
            <a:ext cx="19377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Visual Explanation</a:t>
            </a:r>
            <a:r>
              <a:rPr lang="en" u="sng">
                <a:solidFill>
                  <a:schemeClr val="hlink"/>
                </a:solidFill>
                <a:hlinkClick r:id="rId4"/>
              </a:rPr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