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5b26ae9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5b26ae9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5b26ae93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5b26ae93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5b26ae93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5b26ae93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5b26ae93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b26ae93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5b26ae93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5b26ae93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5b26ae93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b26ae93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753f852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753f852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753f852e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753f852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753f852e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53f852e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753f852e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753f852e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5b225b0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b225b0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5b225b0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b225b0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5b26ae9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5b26ae9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5b26ae9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5b26ae9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5b26ae9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5b26ae9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5b26ae9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5b26ae9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5b26ae9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5b26ae9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5b26ae9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5b26ae9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oracle.com/javase/7/docs/api/java/math/BigDecim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Inheritance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0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a:t>
            </a:r>
            <a:endParaRPr/>
          </a:p>
        </p:txBody>
      </p:sp>
      <p:sp>
        <p:nvSpPr>
          <p:cNvPr id="126" name="Google Shape;126;p22"/>
          <p:cNvSpPr txBox="1"/>
          <p:nvPr>
            <p:ph idx="1" type="body"/>
          </p:nvPr>
        </p:nvSpPr>
        <p:spPr>
          <a:xfrm>
            <a:off x="311700" y="769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In Java, all Objects (Reference Types) are subclasses of the class </a:t>
            </a:r>
            <a:r>
              <a:rPr b="1" lang="en" sz="1400">
                <a:solidFill>
                  <a:schemeClr val="dk1"/>
                </a:solidFill>
              </a:rPr>
              <a:t>java.lang.Object</a:t>
            </a:r>
            <a:r>
              <a:rPr lang="en" sz="1400">
                <a:solidFill>
                  <a:schemeClr val="dk1"/>
                </a:solidFill>
              </a:rPr>
              <a:t>.  Object is the only class in Java that does not have a superclass.</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The only things in the language that are not descendents of java.lang.Object are the primitives:  long, int, double, boolean, etc.</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Even if no superclass is specified, all classes still </a:t>
            </a:r>
            <a:r>
              <a:rPr i="1" lang="en" sz="1400">
                <a:solidFill>
                  <a:schemeClr val="dk1"/>
                </a:solidFill>
              </a:rPr>
              <a:t>implicitly extend</a:t>
            </a:r>
            <a:r>
              <a:rPr lang="en" sz="1400">
                <a:solidFill>
                  <a:schemeClr val="dk1"/>
                </a:solidFill>
              </a:rPr>
              <a:t> from java.lang.Object, and inherit a set of common methods, such as:</a:t>
            </a:r>
            <a:endParaRPr sz="1400">
              <a:solidFill>
                <a:schemeClr val="dk1"/>
              </a:solidFill>
            </a:endParaRPr>
          </a:p>
          <a:p>
            <a:pPr indent="-317500" lvl="0" marL="914400" rtl="0" algn="l">
              <a:spcBef>
                <a:spcPts val="1600"/>
              </a:spcBef>
              <a:spcAft>
                <a:spcPts val="0"/>
              </a:spcAft>
              <a:buClr>
                <a:schemeClr val="dk1"/>
              </a:buClr>
              <a:buSzPts val="1400"/>
              <a:buChar char="●"/>
            </a:pPr>
            <a:r>
              <a:rPr lang="en" sz="1400">
                <a:solidFill>
                  <a:schemeClr val="dk1"/>
                </a:solidFill>
              </a:rPr>
              <a:t>.toString()</a:t>
            </a:r>
            <a:endParaRPr sz="1400">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.equals()</a:t>
            </a:r>
            <a:endParaRPr sz="1400">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.hashCode()</a:t>
            </a:r>
            <a:endParaRPr/>
          </a:p>
        </p:txBody>
      </p:sp>
      <p:pic>
        <p:nvPicPr>
          <p:cNvPr id="127" name="Google Shape;127;p22"/>
          <p:cNvPicPr preferRelativeResize="0"/>
          <p:nvPr/>
        </p:nvPicPr>
        <p:blipFill>
          <a:blip r:embed="rId3">
            <a:alphaModFix/>
          </a:blip>
          <a:stretch>
            <a:fillRect/>
          </a:stretch>
        </p:blipFill>
        <p:spPr>
          <a:xfrm>
            <a:off x="5907975" y="2694125"/>
            <a:ext cx="2565100" cy="2303225"/>
          </a:xfrm>
          <a:prstGeom prst="rect">
            <a:avLst/>
          </a:prstGeom>
          <a:noFill/>
          <a:ln>
            <a:noFill/>
          </a:ln>
        </p:spPr>
      </p:pic>
      <p:pic>
        <p:nvPicPr>
          <p:cNvPr id="128" name="Google Shape;128;p22"/>
          <p:cNvPicPr preferRelativeResize="0"/>
          <p:nvPr/>
        </p:nvPicPr>
        <p:blipFill>
          <a:blip r:embed="rId4">
            <a:alphaModFix/>
          </a:blip>
          <a:stretch>
            <a:fillRect/>
          </a:stretch>
        </p:blipFill>
        <p:spPr>
          <a:xfrm>
            <a:off x="3805525" y="2694125"/>
            <a:ext cx="1623450" cy="1476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5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 to a superclass  (upclassing)</a:t>
            </a:r>
            <a:endParaRPr/>
          </a:p>
        </p:txBody>
      </p:sp>
      <p:sp>
        <p:nvSpPr>
          <p:cNvPr id="134" name="Google Shape;134;p23"/>
          <p:cNvSpPr txBox="1"/>
          <p:nvPr>
            <p:ph idx="1" type="body"/>
          </p:nvPr>
        </p:nvSpPr>
        <p:spPr>
          <a:xfrm>
            <a:off x="311700" y="787400"/>
            <a:ext cx="8520600" cy="94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Objects </a:t>
            </a:r>
            <a:r>
              <a:rPr lang="en" sz="1400"/>
              <a:t>can be cast to any superclass type in their hierarchy.  Casting to a superclass is called </a:t>
            </a:r>
            <a:r>
              <a:rPr b="1" lang="en" sz="1400"/>
              <a:t>Upclassing</a:t>
            </a:r>
            <a:r>
              <a:rPr lang="en" sz="1400"/>
              <a:t>. </a:t>
            </a:r>
            <a:endParaRPr sz="1400"/>
          </a:p>
        </p:txBody>
      </p:sp>
      <p:sp>
        <p:nvSpPr>
          <p:cNvPr id="135" name="Google Shape;135;p23"/>
          <p:cNvSpPr txBox="1"/>
          <p:nvPr>
            <p:ph idx="1" type="body"/>
          </p:nvPr>
        </p:nvSpPr>
        <p:spPr>
          <a:xfrm>
            <a:off x="311700" y="1479050"/>
            <a:ext cx="8520600" cy="15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Upclassing is widening, so it is implicit. </a:t>
            </a:r>
            <a:endParaRPr sz="1500"/>
          </a:p>
          <a:p>
            <a:pPr indent="0" lvl="0" marL="0" rtl="0" algn="l">
              <a:spcBef>
                <a:spcPts val="1600"/>
              </a:spcBef>
              <a:spcAft>
                <a:spcPts val="0"/>
              </a:spcAft>
              <a:buNone/>
            </a:pPr>
            <a:r>
              <a:rPr lang="en" sz="1500"/>
              <a:t>	</a:t>
            </a:r>
            <a:r>
              <a:rPr lang="en" sz="1200">
                <a:solidFill>
                  <a:srgbClr val="000000"/>
                </a:solidFill>
                <a:latin typeface="Courier New"/>
                <a:ea typeface="Courier New"/>
                <a:cs typeface="Courier New"/>
                <a:sym typeface="Courier New"/>
              </a:rPr>
              <a:t>ScientificCalculator sc = new ScientificCalculator();</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Calculator c = sc;</a:t>
            </a:r>
            <a:endParaRPr sz="12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en" sz="1200">
                <a:solidFill>
                  <a:srgbClr val="000000"/>
                </a:solidFill>
                <a:latin typeface="Courier New"/>
                <a:ea typeface="Courier New"/>
                <a:cs typeface="Courier New"/>
                <a:sym typeface="Courier New"/>
              </a:rPr>
              <a:t>	Object obj = c;</a:t>
            </a:r>
            <a:endParaRPr sz="1200">
              <a:solidFill>
                <a:srgbClr val="000000"/>
              </a:solidFill>
              <a:latin typeface="Courier New"/>
              <a:ea typeface="Courier New"/>
              <a:cs typeface="Courier New"/>
              <a:sym typeface="Courier New"/>
            </a:endParaRPr>
          </a:p>
        </p:txBody>
      </p:sp>
      <p:pic>
        <p:nvPicPr>
          <p:cNvPr id="136" name="Google Shape;136;p23"/>
          <p:cNvPicPr preferRelativeResize="0"/>
          <p:nvPr/>
        </p:nvPicPr>
        <p:blipFill>
          <a:blip r:embed="rId3">
            <a:alphaModFix/>
          </a:blip>
          <a:stretch>
            <a:fillRect/>
          </a:stretch>
        </p:blipFill>
        <p:spPr>
          <a:xfrm>
            <a:off x="6194275" y="1587150"/>
            <a:ext cx="2565100" cy="2303225"/>
          </a:xfrm>
          <a:prstGeom prst="rect">
            <a:avLst/>
          </a:prstGeom>
          <a:noFill/>
          <a:ln>
            <a:noFill/>
          </a:ln>
        </p:spPr>
      </p:pic>
      <p:sp>
        <p:nvSpPr>
          <p:cNvPr id="137" name="Google Shape;137;p23"/>
          <p:cNvSpPr txBox="1"/>
          <p:nvPr/>
        </p:nvSpPr>
        <p:spPr>
          <a:xfrm>
            <a:off x="552650" y="3363900"/>
            <a:ext cx="4933500" cy="1431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rPr>
              <a:t>Casting changes the way we view and use the object, but not the object itself.   When an object is cast as another object in its hierarchy, then it can be treated as the object it is cast as, and will only have the methods and properties available to that type.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244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 to a subclass (downcasting)</a:t>
            </a:r>
            <a:endParaRPr/>
          </a:p>
        </p:txBody>
      </p:sp>
      <p:sp>
        <p:nvSpPr>
          <p:cNvPr id="143" name="Google Shape;143;p24"/>
          <p:cNvSpPr txBox="1"/>
          <p:nvPr>
            <p:ph idx="1" type="body"/>
          </p:nvPr>
        </p:nvSpPr>
        <p:spPr>
          <a:xfrm>
            <a:off x="311700" y="942525"/>
            <a:ext cx="8520600" cy="19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Objects can be cast to any of their subclass types, called </a:t>
            </a:r>
            <a:r>
              <a:rPr b="1" lang="en" sz="1400"/>
              <a:t>Downcasting</a:t>
            </a:r>
            <a:r>
              <a:rPr lang="en" sz="1400"/>
              <a:t>,  provided that internally the Object is already that subclass type.  Downcasting is narrowing, so must be explicit.  </a:t>
            </a:r>
            <a:endParaRPr sz="1400"/>
          </a:p>
          <a:p>
            <a:pPr indent="457200" lvl="0" marL="0" rtl="0" algn="l">
              <a:spcBef>
                <a:spcPts val="1600"/>
              </a:spcBef>
              <a:spcAft>
                <a:spcPts val="0"/>
              </a:spcAft>
              <a:buNone/>
            </a:pPr>
            <a:r>
              <a:rPr lang="en" sz="1200">
                <a:solidFill>
                  <a:srgbClr val="000000"/>
                </a:solidFill>
                <a:latin typeface="Courier New"/>
                <a:ea typeface="Courier New"/>
                <a:cs typeface="Courier New"/>
                <a:sym typeface="Courier New"/>
              </a:rPr>
              <a:t>ScientificCalculator sc = new ScientificCalculator();</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Calculator c = sc;</a:t>
            </a:r>
            <a:endParaRPr sz="12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en" sz="1200">
                <a:solidFill>
                  <a:srgbClr val="000000"/>
                </a:solidFill>
                <a:latin typeface="Courier New"/>
                <a:ea typeface="Courier New"/>
                <a:cs typeface="Courier New"/>
                <a:sym typeface="Courier New"/>
              </a:rPr>
              <a:t>	ScientificCalculator backToSc = (ScientificCalculator) c;</a:t>
            </a:r>
            <a:endParaRPr sz="1400">
              <a:solidFill>
                <a:srgbClr val="000000"/>
              </a:solidFill>
            </a:endParaRPr>
          </a:p>
        </p:txBody>
      </p:sp>
      <p:sp>
        <p:nvSpPr>
          <p:cNvPr id="144" name="Google Shape;144;p24"/>
          <p:cNvSpPr txBox="1"/>
          <p:nvPr>
            <p:ph idx="1" type="body"/>
          </p:nvPr>
        </p:nvSpPr>
        <p:spPr>
          <a:xfrm>
            <a:off x="311700" y="2888950"/>
            <a:ext cx="85206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the Object is not internally the subclass type it is being cast as, then it will result in a ClassCastException runtime error</a:t>
            </a:r>
            <a:endParaRPr sz="1400"/>
          </a:p>
          <a:p>
            <a:pPr indent="457200" lvl="0" marL="0" rtl="0" algn="l">
              <a:spcBef>
                <a:spcPts val="1600"/>
              </a:spcBef>
              <a:spcAft>
                <a:spcPts val="0"/>
              </a:spcAft>
              <a:buNone/>
            </a:pPr>
            <a:r>
              <a:rPr lang="en" sz="1200">
                <a:solidFill>
                  <a:srgbClr val="000000"/>
                </a:solidFill>
                <a:latin typeface="Courier New"/>
                <a:ea typeface="Courier New"/>
                <a:cs typeface="Courier New"/>
                <a:sym typeface="Courier New"/>
              </a:rPr>
              <a:t>Calculator </a:t>
            </a:r>
            <a:r>
              <a:rPr lang="en" sz="1200">
                <a:solidFill>
                  <a:srgbClr val="000000"/>
                </a:solidFill>
                <a:latin typeface="Courier New"/>
                <a:ea typeface="Courier New"/>
                <a:cs typeface="Courier New"/>
                <a:sym typeface="Courier New"/>
              </a:rPr>
              <a:t>sc = new Calculator();</a:t>
            </a:r>
            <a:br>
              <a:rPr lang="en" sz="1200">
                <a:latin typeface="Courier New"/>
                <a:ea typeface="Courier New"/>
                <a:cs typeface="Courier New"/>
                <a:sym typeface="Courier New"/>
              </a:rPr>
            </a:br>
            <a:r>
              <a:rPr lang="en" sz="1200">
                <a:solidFill>
                  <a:srgbClr val="FF0000"/>
                </a:solidFill>
                <a:latin typeface="Courier New"/>
                <a:ea typeface="Courier New"/>
                <a:cs typeface="Courier New"/>
                <a:sym typeface="Courier New"/>
              </a:rPr>
              <a:t>	ScientificCalculator sc = (ScientificCalculator) c;</a:t>
            </a:r>
            <a:endParaRPr sz="1200">
              <a:solidFill>
                <a:srgbClr val="FF0000"/>
              </a:solidFill>
              <a:latin typeface="Courier New"/>
              <a:ea typeface="Courier New"/>
              <a:cs typeface="Courier New"/>
              <a:sym typeface="Courier New"/>
            </a:endParaRPr>
          </a:p>
          <a:p>
            <a:pPr indent="457200" lvl="0" marL="0" rtl="0" algn="l">
              <a:spcBef>
                <a:spcPts val="1600"/>
              </a:spcBef>
              <a:spcAft>
                <a:spcPts val="1600"/>
              </a:spcAft>
              <a:buNone/>
            </a:pPr>
            <a:r>
              <a:rPr lang="en" sz="1200">
                <a:solidFill>
                  <a:srgbClr val="000000"/>
                </a:solidFill>
                <a:latin typeface="Courier New"/>
                <a:ea typeface="Courier New"/>
                <a:cs typeface="Courier New"/>
                <a:sym typeface="Courier New"/>
              </a:rPr>
              <a:t>Object obj = new Scanner();</a:t>
            </a:r>
            <a:br>
              <a:rPr lang="en" sz="1200">
                <a:solidFill>
                  <a:srgbClr val="FF0000"/>
                </a:solidFill>
                <a:latin typeface="Courier New"/>
                <a:ea typeface="Courier New"/>
                <a:cs typeface="Courier New"/>
                <a:sym typeface="Courier New"/>
              </a:rPr>
            </a:br>
            <a:r>
              <a:rPr lang="en" sz="1200">
                <a:solidFill>
                  <a:srgbClr val="FF0000"/>
                </a:solidFill>
                <a:latin typeface="Courier New"/>
                <a:ea typeface="Courier New"/>
                <a:cs typeface="Courier New"/>
                <a:sym typeface="Courier New"/>
              </a:rPr>
              <a:t>	String s = (String) obj;</a:t>
            </a:r>
            <a:endParaRPr sz="1200">
              <a:solidFill>
                <a:srgbClr val="FF0000"/>
              </a:solidFill>
              <a:latin typeface="Courier New"/>
              <a:ea typeface="Courier New"/>
              <a:cs typeface="Courier New"/>
              <a:sym typeface="Courier New"/>
            </a:endParaRPr>
          </a:p>
        </p:txBody>
      </p:sp>
      <p:cxnSp>
        <p:nvCxnSpPr>
          <p:cNvPr id="145" name="Google Shape;145;p24"/>
          <p:cNvCxnSpPr/>
          <p:nvPr/>
        </p:nvCxnSpPr>
        <p:spPr>
          <a:xfrm>
            <a:off x="5743850" y="3974650"/>
            <a:ext cx="925500" cy="133500"/>
          </a:xfrm>
          <a:prstGeom prst="straightConnector1">
            <a:avLst/>
          </a:prstGeom>
          <a:noFill/>
          <a:ln cap="flat" cmpd="sng" w="19050">
            <a:solidFill>
              <a:schemeClr val="dk2"/>
            </a:solidFill>
            <a:prstDash val="solid"/>
            <a:round/>
            <a:headEnd len="med" w="med" type="none"/>
            <a:tailEnd len="med" w="med" type="none"/>
          </a:ln>
        </p:spPr>
      </p:cxnSp>
      <p:cxnSp>
        <p:nvCxnSpPr>
          <p:cNvPr id="146" name="Google Shape;146;p24"/>
          <p:cNvCxnSpPr/>
          <p:nvPr/>
        </p:nvCxnSpPr>
        <p:spPr>
          <a:xfrm flipH="1" rot="10800000">
            <a:off x="3339100" y="4117650"/>
            <a:ext cx="3339900" cy="525000"/>
          </a:xfrm>
          <a:prstGeom prst="straightConnector1">
            <a:avLst/>
          </a:prstGeom>
          <a:noFill/>
          <a:ln cap="flat" cmpd="sng" w="19050">
            <a:solidFill>
              <a:schemeClr val="dk2"/>
            </a:solidFill>
            <a:prstDash val="solid"/>
            <a:round/>
            <a:headEnd len="med" w="med" type="none"/>
            <a:tailEnd len="med" w="med" type="none"/>
          </a:ln>
        </p:spPr>
      </p:cxnSp>
      <p:sp>
        <p:nvSpPr>
          <p:cNvPr id="147" name="Google Shape;147;p24"/>
          <p:cNvSpPr txBox="1"/>
          <p:nvPr/>
        </p:nvSpPr>
        <p:spPr>
          <a:xfrm>
            <a:off x="6679000" y="3907850"/>
            <a:ext cx="20241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ClassCastException</a:t>
            </a:r>
            <a:endParaRPr b="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21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a:t>
            </a:r>
            <a:endParaRPr/>
          </a:p>
        </p:txBody>
      </p:sp>
      <p:sp>
        <p:nvSpPr>
          <p:cNvPr id="153" name="Google Shape;153;p25"/>
          <p:cNvSpPr txBox="1"/>
          <p:nvPr>
            <p:ph idx="1" type="body"/>
          </p:nvPr>
        </p:nvSpPr>
        <p:spPr>
          <a:xfrm>
            <a:off x="311700" y="863550"/>
            <a:ext cx="8520600" cy="39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When an object is </a:t>
            </a:r>
            <a:r>
              <a:rPr i="1" lang="en" sz="1500"/>
              <a:t>downcast </a:t>
            </a:r>
            <a:r>
              <a:rPr lang="en" sz="1500"/>
              <a:t>or </a:t>
            </a:r>
            <a:r>
              <a:rPr i="1" lang="en" sz="1500"/>
              <a:t>upcast </a:t>
            </a:r>
            <a:r>
              <a:rPr lang="en" sz="1500"/>
              <a:t>to another class in its hierarchy it will only have access to the properties or methods available on the type it is cast to, and will not have access to any of its own subclass specific methods or properties.  </a:t>
            </a:r>
            <a:endParaRPr sz="1500"/>
          </a:p>
          <a:p>
            <a:pPr indent="0" lvl="0" marL="0" rtl="0" algn="l">
              <a:spcBef>
                <a:spcPts val="1600"/>
              </a:spcBef>
              <a:spcAft>
                <a:spcPts val="0"/>
              </a:spcAft>
              <a:buNone/>
            </a:pPr>
            <a:r>
              <a:rPr lang="en" sz="1500"/>
              <a:t>Casting an object to a different type in its hierarchy, only changes how the object is being treated, and does not change the object or what it internally is.  </a:t>
            </a:r>
            <a:endParaRPr sz="1500"/>
          </a:p>
          <a:p>
            <a:pPr indent="0" lvl="0" marL="0" rtl="0" algn="l">
              <a:spcBef>
                <a:spcPts val="1600"/>
              </a:spcBef>
              <a:spcAft>
                <a:spcPts val="0"/>
              </a:spcAft>
              <a:buNone/>
            </a:pPr>
            <a:r>
              <a:rPr lang="en"/>
              <a:t>	</a:t>
            </a:r>
            <a:r>
              <a:rPr lang="en" sz="1300">
                <a:latin typeface="Courier New"/>
                <a:ea typeface="Courier New"/>
                <a:cs typeface="Courier New"/>
                <a:sym typeface="Courier New"/>
              </a:rPr>
              <a:t>ScientificCalculator sc = new ScientificCalculator();</a:t>
            </a:r>
            <a:br>
              <a:rPr lang="en" sz="1300">
                <a:latin typeface="Courier New"/>
                <a:ea typeface="Courier New"/>
                <a:cs typeface="Courier New"/>
                <a:sym typeface="Courier New"/>
              </a:rPr>
            </a:br>
            <a:r>
              <a:rPr lang="en" sz="1300">
                <a:latin typeface="Courier New"/>
                <a:ea typeface="Courier New"/>
                <a:cs typeface="Courier New"/>
                <a:sym typeface="Courier New"/>
              </a:rPr>
              <a:t>	Calculator c = sc;</a:t>
            </a:r>
            <a:br>
              <a:rPr lang="en" sz="1300">
                <a:latin typeface="Courier New"/>
                <a:ea typeface="Courier New"/>
                <a:cs typeface="Courier New"/>
                <a:sym typeface="Courier New"/>
              </a:rPr>
            </a:br>
            <a:r>
              <a:rPr lang="en" sz="1300">
                <a:latin typeface="Courier New"/>
                <a:ea typeface="Courier New"/>
                <a:cs typeface="Courier New"/>
                <a:sym typeface="Courier New"/>
              </a:rPr>
              <a:t>	Object obj = c;</a:t>
            </a:r>
            <a:endParaRPr sz="13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lang="en" sz="1300"/>
              <a:t>In the code above, sc is instantiated as a ScientificCalculator and then upcast to a Calculator and then Object.  However, in all cases the object is still internally a ScientificCalculator, even when it is cast and being treated as one of its superclasses.</a:t>
            </a:r>
            <a:endParaRPr sz="11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177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instanceof</a:t>
            </a:r>
            <a:endParaRPr/>
          </a:p>
        </p:txBody>
      </p:sp>
      <p:sp>
        <p:nvSpPr>
          <p:cNvPr id="159" name="Google Shape;159;p26"/>
          <p:cNvSpPr txBox="1"/>
          <p:nvPr>
            <p:ph idx="1" type="body"/>
          </p:nvPr>
        </p:nvSpPr>
        <p:spPr>
          <a:xfrm>
            <a:off x="311700" y="863550"/>
            <a:ext cx="8520600" cy="37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t>
            </a:r>
            <a:r>
              <a:rPr i="1" lang="en"/>
              <a:t>downcasting</a:t>
            </a:r>
            <a:r>
              <a:rPr lang="en"/>
              <a:t> can only be done if the object is already internally the type it is being cast to, there is a boolean operator, </a:t>
            </a:r>
            <a:r>
              <a:rPr b="1" i="1" lang="en">
                <a:solidFill>
                  <a:srgbClr val="0000FF"/>
                </a:solidFill>
              </a:rPr>
              <a:t>instanceof</a:t>
            </a:r>
            <a:r>
              <a:rPr lang="en"/>
              <a:t>, that can check if the object can be downcast to the subclass type.  </a:t>
            </a:r>
            <a:endParaRPr/>
          </a:p>
          <a:p>
            <a:pPr indent="457200" lvl="0" marL="0" rtl="0" algn="l">
              <a:spcBef>
                <a:spcPts val="1600"/>
              </a:spcBef>
              <a:spcAft>
                <a:spcPts val="0"/>
              </a:spcAft>
              <a:buNone/>
            </a:pPr>
            <a:r>
              <a:rPr b="1" lang="en" sz="1600"/>
              <a:t>object </a:t>
            </a:r>
            <a:r>
              <a:rPr b="1" lang="en" sz="1600">
                <a:solidFill>
                  <a:srgbClr val="0000FF"/>
                </a:solidFill>
              </a:rPr>
              <a:t>instanceof </a:t>
            </a:r>
            <a:r>
              <a:rPr b="1" lang="en" sz="1600"/>
              <a:t>class</a:t>
            </a:r>
            <a:br>
              <a:rPr lang="en"/>
            </a:br>
            <a:endParaRPr/>
          </a:p>
          <a:p>
            <a:pPr indent="0" lvl="0" marL="457200" rtl="0" algn="l">
              <a:spcBef>
                <a:spcPts val="1600"/>
              </a:spcBef>
              <a:spcAft>
                <a:spcPts val="0"/>
              </a:spcAft>
              <a:buNone/>
            </a:pPr>
            <a:r>
              <a:rPr lang="en" sz="1200">
                <a:solidFill>
                  <a:srgbClr val="000000"/>
                </a:solidFill>
                <a:latin typeface="Courier New"/>
                <a:ea typeface="Courier New"/>
                <a:cs typeface="Courier New"/>
                <a:sym typeface="Courier New"/>
              </a:rPr>
              <a:t>public void convert(</a:t>
            </a:r>
            <a:r>
              <a:rPr lang="en" sz="1200">
                <a:solidFill>
                  <a:schemeClr val="dk1"/>
                </a:solidFill>
                <a:latin typeface="Courier New"/>
                <a:ea typeface="Courier New"/>
                <a:cs typeface="Courier New"/>
                <a:sym typeface="Courier New"/>
              </a:rPr>
              <a:t>Calculator calculator) {</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if (calculator </a:t>
            </a:r>
            <a:r>
              <a:rPr b="1" lang="en" sz="1200">
                <a:solidFill>
                  <a:srgbClr val="0000FF"/>
                </a:solidFill>
                <a:latin typeface="Courier New"/>
                <a:ea typeface="Courier New"/>
                <a:cs typeface="Courier New"/>
                <a:sym typeface="Courier New"/>
              </a:rPr>
              <a:t>instanceof </a:t>
            </a:r>
            <a:r>
              <a:rPr lang="en" sz="1200">
                <a:solidFill>
                  <a:srgbClr val="000000"/>
                </a:solidFill>
                <a:latin typeface="Courier New"/>
                <a:ea typeface="Courier New"/>
                <a:cs typeface="Courier New"/>
                <a:sym typeface="Courier New"/>
              </a:rPr>
              <a:t>ScientificCalculator)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ScientificCalculator = (Scientific) calculator;</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457200" lvl="0" marL="0" rtl="0" algn="l">
              <a:spcBef>
                <a:spcPts val="1600"/>
              </a:spcBef>
              <a:spcAft>
                <a:spcPts val="1600"/>
              </a:spcAft>
              <a:buClr>
                <a:schemeClr val="dk1"/>
              </a:buClr>
              <a:buSzPts val="1100"/>
              <a:buFont typeface="Arial"/>
              <a:buNone/>
            </a:pP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p:txBody>
      </p:sp>
      <p:sp>
        <p:nvSpPr>
          <p:cNvPr id="160" name="Google Shape;160;p26"/>
          <p:cNvSpPr txBox="1"/>
          <p:nvPr/>
        </p:nvSpPr>
        <p:spPr>
          <a:xfrm>
            <a:off x="6440475" y="2209250"/>
            <a:ext cx="2614800" cy="26148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0000FF"/>
                </a:solidFill>
              </a:rPr>
              <a:t>instanceof </a:t>
            </a:r>
            <a:r>
              <a:rPr lang="en"/>
              <a:t>should be used when a class is being downcast to a subclass, and it is not known what type the object is internally.</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solidFill>
                  <a:srgbClr val="0000FF"/>
                </a:solidFill>
              </a:rPr>
              <a:t>instanceof</a:t>
            </a:r>
            <a:r>
              <a:rPr lang="en">
                <a:solidFill>
                  <a:srgbClr val="0000FF"/>
                </a:solidFill>
              </a:rPr>
              <a:t> </a:t>
            </a:r>
            <a:r>
              <a:rPr lang="en"/>
              <a:t>never needs to be used when upcasting to a superclass, since all subclasses can always be upcast to their superclass.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Inheritance </a:t>
            </a:r>
            <a:endParaRPr/>
          </a:p>
        </p:txBody>
      </p:sp>
      <p:sp>
        <p:nvSpPr>
          <p:cNvPr id="166" name="Google Shape;166;p27"/>
          <p:cNvSpPr txBox="1"/>
          <p:nvPr>
            <p:ph idx="1" type="body"/>
          </p:nvPr>
        </p:nvSpPr>
        <p:spPr>
          <a:xfrm>
            <a:off x="311700" y="1152475"/>
            <a:ext cx="8520600" cy="20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 </a:t>
            </a:r>
            <a:r>
              <a:rPr lang="en" sz="1400">
                <a:solidFill>
                  <a:srgbClr val="9900FF"/>
                </a:solidFill>
              </a:rPr>
              <a:t>class </a:t>
            </a:r>
            <a:r>
              <a:rPr b="1" i="1" lang="en" sz="1400">
                <a:solidFill>
                  <a:srgbClr val="0000FF"/>
                </a:solidFill>
              </a:rPr>
              <a:t>extends </a:t>
            </a:r>
            <a:r>
              <a:rPr lang="en" sz="1400">
                <a:solidFill>
                  <a:schemeClr val="dk1"/>
                </a:solidFill>
              </a:rPr>
              <a:t>a </a:t>
            </a:r>
            <a:r>
              <a:rPr lang="en" sz="1400">
                <a:solidFill>
                  <a:srgbClr val="FF9900"/>
                </a:solidFill>
              </a:rPr>
              <a:t>superclass</a:t>
            </a:r>
            <a:endParaRPr sz="1400">
              <a:solidFill>
                <a:srgbClr val="FF9900"/>
              </a:solidFill>
            </a:endParaRPr>
          </a:p>
          <a:p>
            <a:pPr indent="0" lvl="0" marL="457200" rtl="0" algn="l">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public class </a:t>
            </a:r>
            <a:r>
              <a:rPr lang="en" sz="1200">
                <a:solidFill>
                  <a:srgbClr val="9900FF"/>
                </a:solidFill>
                <a:latin typeface="Courier New"/>
                <a:ea typeface="Courier New"/>
                <a:cs typeface="Courier New"/>
                <a:sym typeface="Courier New"/>
              </a:rPr>
              <a:t>Feline </a:t>
            </a:r>
            <a:r>
              <a:rPr b="1" lang="en" sz="1200">
                <a:solidFill>
                  <a:srgbClr val="0000FF"/>
                </a:solidFill>
                <a:latin typeface="Courier New"/>
                <a:ea typeface="Courier New"/>
                <a:cs typeface="Courier New"/>
                <a:sym typeface="Courier New"/>
              </a:rPr>
              <a:t>extends </a:t>
            </a:r>
            <a:r>
              <a:rPr lang="en" sz="1200">
                <a:solidFill>
                  <a:srgbClr val="FF9900"/>
                </a:solidFill>
                <a:latin typeface="Courier New"/>
                <a:ea typeface="Courier New"/>
                <a:cs typeface="Courier New"/>
                <a:sym typeface="Courier New"/>
              </a:rPr>
              <a:t>Mammal </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457200" rtl="0" algn="l">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lang="en" sz="1400">
                <a:solidFill>
                  <a:schemeClr val="dk1"/>
                </a:solidFill>
              </a:rPr>
              <a:t>Once extended, the subclass (</a:t>
            </a:r>
            <a:r>
              <a:rPr b="1" lang="en" sz="1400">
                <a:solidFill>
                  <a:srgbClr val="9900FF"/>
                </a:solidFill>
              </a:rPr>
              <a:t>Feline</a:t>
            </a:r>
            <a:r>
              <a:rPr lang="en" sz="1400">
                <a:solidFill>
                  <a:schemeClr val="dk1"/>
                </a:solidFill>
              </a:rPr>
              <a:t>) will inherit all non-private properties and methods from the superclass (</a:t>
            </a:r>
            <a:r>
              <a:rPr b="1" lang="en" sz="1400">
                <a:solidFill>
                  <a:srgbClr val="FF9900"/>
                </a:solidFill>
              </a:rPr>
              <a:t>Mammal</a:t>
            </a:r>
            <a:r>
              <a:rPr lang="en" sz="1400">
                <a:solidFill>
                  <a:schemeClr val="dk1"/>
                </a:solidFill>
              </a:rPr>
              <a:t>).</a:t>
            </a:r>
            <a:endParaRPr/>
          </a:p>
        </p:txBody>
      </p:sp>
      <p:sp>
        <p:nvSpPr>
          <p:cNvPr id="167" name="Google Shape;167;p27"/>
          <p:cNvSpPr txBox="1"/>
          <p:nvPr/>
        </p:nvSpPr>
        <p:spPr>
          <a:xfrm>
            <a:off x="1755025" y="3554775"/>
            <a:ext cx="6679800" cy="11832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rPr>
              <a:t>A common naming convention is name a subclass as </a:t>
            </a:r>
            <a:r>
              <a:rPr lang="en" sz="1200">
                <a:solidFill>
                  <a:srgbClr val="9900FF"/>
                </a:solidFill>
              </a:rPr>
              <a:t>SubClassName</a:t>
            </a:r>
            <a:r>
              <a:rPr lang="en" sz="1200">
                <a:solidFill>
                  <a:srgbClr val="FF9900"/>
                </a:solidFill>
              </a:rPr>
              <a:t>SuperClassName</a:t>
            </a:r>
            <a:endParaRPr sz="1200">
              <a:solidFill>
                <a:srgbClr val="FF9900"/>
              </a:solidFill>
            </a:endParaRPr>
          </a:p>
          <a:p>
            <a:pPr indent="0" lvl="0" marL="457200" rtl="0" algn="l">
              <a:lnSpc>
                <a:spcPct val="115000"/>
              </a:lnSpc>
              <a:spcBef>
                <a:spcPts val="1600"/>
              </a:spcBef>
              <a:spcAft>
                <a:spcPts val="0"/>
              </a:spcAft>
              <a:buClr>
                <a:schemeClr val="dk1"/>
              </a:buClr>
              <a:buSzPts val="1100"/>
              <a:buFont typeface="Arial"/>
              <a:buNone/>
            </a:pPr>
            <a:r>
              <a:rPr lang="en" sz="1200">
                <a:solidFill>
                  <a:schemeClr val="dk1"/>
                </a:solidFill>
              </a:rPr>
              <a:t>	</a:t>
            </a:r>
            <a:r>
              <a:rPr lang="en" sz="1000">
                <a:solidFill>
                  <a:schemeClr val="dk1"/>
                </a:solidFill>
                <a:latin typeface="Courier New"/>
                <a:ea typeface="Courier New"/>
                <a:cs typeface="Courier New"/>
                <a:sym typeface="Courier New"/>
              </a:rPr>
              <a:t>public class </a:t>
            </a:r>
            <a:r>
              <a:rPr b="1" lang="en" sz="1000">
                <a:solidFill>
                  <a:srgbClr val="9900FF"/>
                </a:solidFill>
                <a:latin typeface="Courier New"/>
                <a:ea typeface="Courier New"/>
                <a:cs typeface="Courier New"/>
                <a:sym typeface="Courier New"/>
              </a:rPr>
              <a:t>Feline</a:t>
            </a:r>
            <a:r>
              <a:rPr b="1" lang="en" sz="1000">
                <a:solidFill>
                  <a:srgbClr val="FF9900"/>
                </a:solidFill>
                <a:latin typeface="Courier New"/>
                <a:ea typeface="Courier New"/>
                <a:cs typeface="Courier New"/>
                <a:sym typeface="Courier New"/>
              </a:rPr>
              <a:t>Mammal</a:t>
            </a:r>
            <a:r>
              <a:rPr b="1" lang="en" sz="1000">
                <a:solidFill>
                  <a:schemeClr val="dk1"/>
                </a:solidFill>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extends </a:t>
            </a:r>
            <a:r>
              <a:rPr b="1" lang="en" sz="1000">
                <a:solidFill>
                  <a:srgbClr val="FF9900"/>
                </a:solidFill>
                <a:latin typeface="Courier New"/>
                <a:ea typeface="Courier New"/>
                <a:cs typeface="Courier New"/>
                <a:sym typeface="Courier New"/>
              </a:rPr>
              <a:t>Mammal</a:t>
            </a:r>
            <a:r>
              <a:rPr lang="en" sz="1000">
                <a:solidFill>
                  <a:srgbClr val="FF9900"/>
                </a:solidFill>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457200" rtl="0" algn="l">
              <a:lnSpc>
                <a:spcPct val="115000"/>
              </a:lnSpc>
              <a:spcBef>
                <a:spcPts val="1600"/>
              </a:spcBef>
              <a:spcAft>
                <a:spcPts val="0"/>
              </a:spcAft>
              <a:buClr>
                <a:schemeClr val="dk1"/>
              </a:buClr>
              <a:buSzPts val="1100"/>
              <a:buFont typeface="Arial"/>
              <a:buNone/>
            </a:pPr>
            <a:r>
              <a:rPr i="1" lang="en" sz="1200">
                <a:solidFill>
                  <a:schemeClr val="dk1"/>
                </a:solidFill>
              </a:rPr>
              <a:t>This is only convention so not required, and in recent years has become less common. </a:t>
            </a:r>
            <a:r>
              <a:rPr lang="en" sz="1200">
                <a:solidFill>
                  <a:schemeClr val="dk1"/>
                </a:solidFill>
              </a:rPr>
              <a:t> </a:t>
            </a:r>
            <a:endParaRPr sz="1200">
              <a:solidFill>
                <a:schemeClr val="dk1"/>
              </a:solidFill>
            </a:endParaRPr>
          </a:p>
          <a:p>
            <a:pPr indent="0" lvl="0" marL="0" rtl="0" algn="l">
              <a:spcBef>
                <a:spcPts val="1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311700" y="968725"/>
            <a:ext cx="8520600" cy="1116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Constructors are not inherited.  If the superclass has a constructor with arguments, then the subclass must invoke the superclass’s constructor to provide the values.</a:t>
            </a:r>
            <a:endParaRPr sz="1500"/>
          </a:p>
          <a:p>
            <a:pPr indent="-323850" lvl="0" marL="457200" rtl="0" algn="l">
              <a:spcBef>
                <a:spcPts val="0"/>
              </a:spcBef>
              <a:spcAft>
                <a:spcPts val="0"/>
              </a:spcAft>
              <a:buSzPts val="1500"/>
              <a:buAutoNum type="arabicPeriod"/>
            </a:pPr>
            <a:r>
              <a:rPr lang="en" sz="1500"/>
              <a:t>The </a:t>
            </a:r>
            <a:r>
              <a:rPr b="1" i="1" lang="en" sz="1500">
                <a:solidFill>
                  <a:srgbClr val="9900FF"/>
                </a:solidFill>
              </a:rPr>
              <a:t>super </a:t>
            </a:r>
            <a:r>
              <a:rPr lang="en" sz="1500"/>
              <a:t>keyword can be used to invoke the superclass’s </a:t>
            </a:r>
            <a:r>
              <a:rPr lang="en" sz="1500">
                <a:solidFill>
                  <a:srgbClr val="980000"/>
                </a:solidFill>
              </a:rPr>
              <a:t>constructor</a:t>
            </a:r>
            <a:endParaRPr sz="1500"/>
          </a:p>
        </p:txBody>
      </p:sp>
      <p:sp>
        <p:nvSpPr>
          <p:cNvPr id="173" name="Google Shape;173;p28"/>
          <p:cNvSpPr txBox="1"/>
          <p:nvPr/>
        </p:nvSpPr>
        <p:spPr>
          <a:xfrm>
            <a:off x="991550" y="2276050"/>
            <a:ext cx="30633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class Coin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private int value;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public </a:t>
            </a:r>
            <a:r>
              <a:rPr b="1" lang="en" sz="1000">
                <a:solidFill>
                  <a:srgbClr val="980000"/>
                </a:solidFill>
                <a:latin typeface="Courier New"/>
                <a:ea typeface="Courier New"/>
                <a:cs typeface="Courier New"/>
                <a:sym typeface="Courier New"/>
              </a:rPr>
              <a:t>Coin</a:t>
            </a:r>
            <a:r>
              <a:rPr lang="en" sz="1000">
                <a:latin typeface="Courier New"/>
                <a:ea typeface="Courier New"/>
                <a:cs typeface="Courier New"/>
                <a:sym typeface="Courier New"/>
              </a:rPr>
              <a:t>(int </a:t>
            </a:r>
            <a:r>
              <a:rPr lang="en" sz="1000">
                <a:solidFill>
                  <a:srgbClr val="0000FF"/>
                </a:solidFill>
                <a:latin typeface="Courier New"/>
                <a:ea typeface="Courier New"/>
                <a:cs typeface="Courier New"/>
                <a:sym typeface="Courier New"/>
              </a:rPr>
              <a:t>value</a:t>
            </a: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this.value = value;</a:t>
            </a:r>
            <a:endParaRPr sz="1000">
              <a:latin typeface="Courier New"/>
              <a:ea typeface="Courier New"/>
              <a:cs typeface="Courier New"/>
              <a:sym typeface="Courier New"/>
            </a:endParaRPr>
          </a:p>
          <a:p>
            <a:pPr indent="45720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74" name="Google Shape;174;p28"/>
          <p:cNvSpPr txBox="1"/>
          <p:nvPr/>
        </p:nvSpPr>
        <p:spPr>
          <a:xfrm>
            <a:off x="5161425" y="2276050"/>
            <a:ext cx="3063300" cy="20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class Quarter extends Coin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public Quarter()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super</a:t>
            </a:r>
            <a:r>
              <a:rPr lang="en" sz="1000">
                <a:latin typeface="Courier New"/>
                <a:ea typeface="Courier New"/>
                <a:cs typeface="Courier New"/>
                <a:sym typeface="Courier New"/>
              </a:rPr>
              <a:t>(</a:t>
            </a:r>
            <a:r>
              <a:rPr b="1" lang="en" sz="1000">
                <a:solidFill>
                  <a:srgbClr val="0000FF"/>
                </a:solidFill>
                <a:latin typeface="Courier New"/>
                <a:ea typeface="Courier New"/>
                <a:cs typeface="Courier New"/>
                <a:sym typeface="Courier New"/>
              </a:rPr>
              <a:t>25</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75" name="Google Shape;175;p28"/>
          <p:cNvSpPr/>
          <p:nvPr/>
        </p:nvSpPr>
        <p:spPr>
          <a:xfrm>
            <a:off x="3081275" y="2511675"/>
            <a:ext cx="3063337" cy="556426"/>
          </a:xfrm>
          <a:custGeom>
            <a:rect b="b" l="l" r="r" t="t"/>
            <a:pathLst>
              <a:path extrusionOk="0" h="21494" w="118711">
                <a:moveTo>
                  <a:pt x="118711" y="21494"/>
                </a:moveTo>
                <a:cubicBezTo>
                  <a:pt x="109741" y="17932"/>
                  <a:pt x="84675" y="1073"/>
                  <a:pt x="64890" y="119"/>
                </a:cubicBezTo>
                <a:cubicBezTo>
                  <a:pt x="45105" y="-835"/>
                  <a:pt x="10815" y="13161"/>
                  <a:pt x="0" y="15769"/>
                </a:cubicBezTo>
              </a:path>
            </a:pathLst>
          </a:custGeom>
          <a:noFill/>
          <a:ln cap="flat" cmpd="sng" w="28575">
            <a:solidFill>
              <a:srgbClr val="9900FF"/>
            </a:solidFill>
            <a:prstDash val="solid"/>
            <a:round/>
            <a:headEnd len="med" w="med" type="none"/>
            <a:tailEnd len="med" w="med" type="triangle"/>
          </a:ln>
        </p:spPr>
      </p:sp>
      <p:sp>
        <p:nvSpPr>
          <p:cNvPr id="176" name="Google Shape;176;p28"/>
          <p:cNvSpPr txBox="1"/>
          <p:nvPr>
            <p:ph type="title"/>
          </p:nvPr>
        </p:nvSpPr>
        <p:spPr>
          <a:xfrm>
            <a:off x="311700" y="273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20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Overriding</a:t>
            </a:r>
            <a:endParaRPr/>
          </a:p>
        </p:txBody>
      </p:sp>
      <p:sp>
        <p:nvSpPr>
          <p:cNvPr id="182" name="Google Shape;182;p29"/>
          <p:cNvSpPr txBox="1"/>
          <p:nvPr>
            <p:ph idx="1" type="body"/>
          </p:nvPr>
        </p:nvSpPr>
        <p:spPr>
          <a:xfrm>
            <a:off x="311700" y="779150"/>
            <a:ext cx="8520600" cy="134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a:t>
            </a:r>
            <a:r>
              <a:rPr lang="en" sz="1600"/>
              <a:t>nherited methods can be </a:t>
            </a:r>
            <a:r>
              <a:rPr b="1" i="1" lang="en" sz="1600"/>
              <a:t>Overridden</a:t>
            </a:r>
            <a:r>
              <a:rPr b="1" i="1" lang="en" sz="1600"/>
              <a:t> </a:t>
            </a:r>
            <a:r>
              <a:rPr lang="en" sz="1600"/>
              <a:t>to provide functionality that is specific to the subclass.  The </a:t>
            </a:r>
            <a:r>
              <a:rPr b="1" lang="en" sz="1600">
                <a:solidFill>
                  <a:srgbClr val="9900FF"/>
                </a:solidFill>
              </a:rPr>
              <a:t>super </a:t>
            </a:r>
            <a:r>
              <a:rPr lang="en" sz="1600"/>
              <a:t>keyword can be used in the subclass to invoke the super class’s version of an overridden method.  To Override a superclass method, a method with an identical method signature is added to the subclass.</a:t>
            </a:r>
            <a:r>
              <a:rPr lang="en"/>
              <a:t>  </a:t>
            </a:r>
            <a:endParaRPr/>
          </a:p>
        </p:txBody>
      </p:sp>
      <p:sp>
        <p:nvSpPr>
          <p:cNvPr id="183" name="Google Shape;183;p29"/>
          <p:cNvSpPr txBox="1"/>
          <p:nvPr/>
        </p:nvSpPr>
        <p:spPr>
          <a:xfrm>
            <a:off x="972450" y="2524150"/>
            <a:ext cx="32730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class Account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45720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457200" rtl="0" algn="l">
              <a:spcBef>
                <a:spcPts val="0"/>
              </a:spcBef>
              <a:spcAft>
                <a:spcPts val="0"/>
              </a:spcAft>
              <a:buNone/>
            </a:pPr>
            <a:r>
              <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public void deposit(int amount) {</a:t>
            </a:r>
            <a:endParaRPr sz="1000">
              <a:latin typeface="Courier New"/>
              <a:ea typeface="Courier New"/>
              <a:cs typeface="Courier New"/>
              <a:sym typeface="Courier New"/>
            </a:endParaRPr>
          </a:p>
          <a:p>
            <a:pPr indent="0" lvl="0" marL="914400" rtl="0" algn="l">
              <a:spcBef>
                <a:spcPts val="0"/>
              </a:spcBef>
              <a:spcAft>
                <a:spcPts val="0"/>
              </a:spcAft>
              <a:buNone/>
            </a:pPr>
            <a:r>
              <a:rPr lang="en" sz="1000">
                <a:latin typeface="Courier New"/>
                <a:ea typeface="Courier New"/>
                <a:cs typeface="Courier New"/>
                <a:sym typeface="Courier New"/>
              </a:rPr>
              <a:t>balance += amount;</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84" name="Google Shape;184;p29"/>
          <p:cNvSpPr txBox="1"/>
          <p:nvPr/>
        </p:nvSpPr>
        <p:spPr>
          <a:xfrm>
            <a:off x="5113675" y="2524150"/>
            <a:ext cx="3273000" cy="18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class CheckingAccount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45720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457200" rtl="0" algn="l">
              <a:spcBef>
                <a:spcPts val="0"/>
              </a:spcBef>
              <a:spcAft>
                <a:spcPts val="0"/>
              </a:spcAft>
              <a:buNone/>
            </a:pPr>
            <a:r>
              <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@Override</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public void deposit(int amount) {</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	amount += depositFee;</a:t>
            </a:r>
            <a:endParaRPr sz="1000">
              <a:latin typeface="Courier New"/>
              <a:ea typeface="Courier New"/>
              <a:cs typeface="Courier New"/>
              <a:sym typeface="Courier New"/>
            </a:endParaRPr>
          </a:p>
          <a:p>
            <a:pPr indent="0" lvl="0" marL="914400" rtl="0" algn="l">
              <a:spcBef>
                <a:spcPts val="0"/>
              </a:spcBef>
              <a:spcAft>
                <a:spcPts val="0"/>
              </a:spcAft>
              <a:buNone/>
            </a:pPr>
            <a:r>
              <a:rPr b="1" lang="en" sz="1000">
                <a:solidFill>
                  <a:srgbClr val="9900FF"/>
                </a:solidFill>
                <a:latin typeface="Courier New"/>
                <a:ea typeface="Courier New"/>
                <a:cs typeface="Courier New"/>
                <a:sym typeface="Courier New"/>
              </a:rPr>
              <a:t>super</a:t>
            </a:r>
            <a:r>
              <a:rPr lang="en" sz="1000">
                <a:latin typeface="Courier New"/>
                <a:ea typeface="Courier New"/>
                <a:cs typeface="Courier New"/>
                <a:sym typeface="Courier New"/>
              </a:rPr>
              <a:t>.deposit(amount);</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85" name="Google Shape;185;p29"/>
          <p:cNvSpPr/>
          <p:nvPr/>
        </p:nvSpPr>
        <p:spPr>
          <a:xfrm>
            <a:off x="3043200" y="2515980"/>
            <a:ext cx="3034575" cy="1239200"/>
          </a:xfrm>
          <a:custGeom>
            <a:rect b="b" l="l" r="r" t="t"/>
            <a:pathLst>
              <a:path extrusionOk="0" h="49568" w="121383">
                <a:moveTo>
                  <a:pt x="121383" y="49568"/>
                </a:moveTo>
                <a:cubicBezTo>
                  <a:pt x="106624" y="41361"/>
                  <a:pt x="53058" y="3890"/>
                  <a:pt x="32827" y="327"/>
                </a:cubicBezTo>
                <a:cubicBezTo>
                  <a:pt x="12597" y="-3236"/>
                  <a:pt x="5471" y="23548"/>
                  <a:pt x="0" y="28192"/>
                </a:cubicBezTo>
              </a:path>
            </a:pathLst>
          </a:custGeom>
          <a:noFill/>
          <a:ln cap="flat" cmpd="sng" w="19050">
            <a:solidFill>
              <a:srgbClr val="9900FF"/>
            </a:solidFill>
            <a:prstDash val="solid"/>
            <a:round/>
            <a:headEnd len="med" w="med" type="none"/>
            <a:tailEnd len="med" w="med" type="triangl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254425" y="130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Polymorphism with Inheritance </a:t>
            </a:r>
            <a:endParaRPr/>
          </a:p>
        </p:txBody>
      </p:sp>
      <p:sp>
        <p:nvSpPr>
          <p:cNvPr id="191" name="Google Shape;191;p30"/>
          <p:cNvSpPr txBox="1"/>
          <p:nvPr>
            <p:ph idx="1" type="body"/>
          </p:nvPr>
        </p:nvSpPr>
        <p:spPr>
          <a:xfrm>
            <a:off x="311700" y="702850"/>
            <a:ext cx="8520600" cy="11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When a subclass is upcast to its superclass the subclass specific overrides will still be invoked.  This allows for a subclasses to be treated as their more generic superclasses and still give </a:t>
            </a:r>
            <a:r>
              <a:rPr lang="en" sz="1400"/>
              <a:t>responses</a:t>
            </a:r>
            <a:r>
              <a:rPr lang="en" sz="1400"/>
              <a:t> specific to the subclass.</a:t>
            </a:r>
            <a:r>
              <a:rPr lang="en" sz="1600"/>
              <a:t> </a:t>
            </a:r>
            <a:endParaRPr sz="1600"/>
          </a:p>
        </p:txBody>
      </p:sp>
      <p:sp>
        <p:nvSpPr>
          <p:cNvPr id="192" name="Google Shape;192;p30"/>
          <p:cNvSpPr txBox="1"/>
          <p:nvPr/>
        </p:nvSpPr>
        <p:spPr>
          <a:xfrm>
            <a:off x="457150" y="1654550"/>
            <a:ext cx="3349500" cy="35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a:t>
            </a:r>
            <a:r>
              <a:rPr lang="en" sz="1000">
                <a:latin typeface="Courier New"/>
                <a:ea typeface="Courier New"/>
                <a:cs typeface="Courier New"/>
                <a:sym typeface="Courier New"/>
              </a:rPr>
              <a:t>class </a:t>
            </a:r>
            <a:r>
              <a:rPr lang="en" sz="1000">
                <a:latin typeface="Courier New"/>
                <a:ea typeface="Courier New"/>
                <a:cs typeface="Courier New"/>
                <a:sym typeface="Courier New"/>
              </a:rPr>
              <a:t>Vehicle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public int getNumberOfWheels()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return 0;</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public class Car extends Vehicle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@Override</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public int getNumberOfWheels()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return 4;</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public class Bike() extends Vehicle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@Override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public int getNumberOfWheels()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return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93" name="Google Shape;193;p30"/>
          <p:cNvSpPr txBox="1"/>
          <p:nvPr/>
        </p:nvSpPr>
        <p:spPr>
          <a:xfrm>
            <a:off x="4426875" y="1692725"/>
            <a:ext cx="4179600" cy="30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Vehicle vehicleOne = new Car();</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Vehicle vehicleTwo = new Bike();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vehicleOne.getNumberOfWheels();</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vehicleTwo.getNumberOfWheels();</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List&lt;Vehicle&gt; vehicles = new ArrayList&lt;Vehicle&gt;();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vehicles.add( vehicleOne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vehicles.add( vehicleTwo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for (Vehicle v : vehicles)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v.getNumberOfWheels();</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94" name="Google Shape;194;p30"/>
          <p:cNvSpPr/>
          <p:nvPr/>
        </p:nvSpPr>
        <p:spPr>
          <a:xfrm>
            <a:off x="6964750" y="2142450"/>
            <a:ext cx="1317000" cy="23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returns 4</a:t>
            </a:r>
            <a:endParaRPr sz="1200"/>
          </a:p>
        </p:txBody>
      </p:sp>
      <p:sp>
        <p:nvSpPr>
          <p:cNvPr id="195" name="Google Shape;195;p30"/>
          <p:cNvSpPr/>
          <p:nvPr/>
        </p:nvSpPr>
        <p:spPr>
          <a:xfrm>
            <a:off x="6964750" y="2528850"/>
            <a:ext cx="1317000" cy="23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returns 2</a:t>
            </a:r>
            <a:endParaRPr sz="1200"/>
          </a:p>
        </p:txBody>
      </p:sp>
      <p:sp>
        <p:nvSpPr>
          <p:cNvPr id="196" name="Google Shape;196;p30"/>
          <p:cNvSpPr/>
          <p:nvPr/>
        </p:nvSpPr>
        <p:spPr>
          <a:xfrm>
            <a:off x="6914100" y="3963350"/>
            <a:ext cx="1918200" cy="23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uses subclass Override</a:t>
            </a:r>
            <a:endParaRPr sz="1200"/>
          </a:p>
        </p:txBody>
      </p:sp>
      <p:cxnSp>
        <p:nvCxnSpPr>
          <p:cNvPr id="197" name="Google Shape;197;p30"/>
          <p:cNvCxnSpPr/>
          <p:nvPr/>
        </p:nvCxnSpPr>
        <p:spPr>
          <a:xfrm>
            <a:off x="4207275" y="2915250"/>
            <a:ext cx="4399200" cy="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9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BigDecimal</a:t>
            </a:r>
            <a:endParaRPr/>
          </a:p>
        </p:txBody>
      </p:sp>
      <p:sp>
        <p:nvSpPr>
          <p:cNvPr id="203" name="Google Shape;203;p31"/>
          <p:cNvSpPr txBox="1"/>
          <p:nvPr/>
        </p:nvSpPr>
        <p:spPr>
          <a:xfrm>
            <a:off x="267300" y="708425"/>
            <a:ext cx="8520600" cy="419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rPr>
              <a:t>java.Math.BigDecimal</a:t>
            </a:r>
            <a:endParaRPr b="1" sz="1100">
              <a:solidFill>
                <a:srgbClr val="000000"/>
              </a:solidFill>
            </a:endParaRPr>
          </a:p>
          <a:p>
            <a:pPr indent="0" lvl="0" marL="0" rtl="0" algn="l">
              <a:lnSpc>
                <a:spcPct val="115000"/>
              </a:lnSpc>
              <a:spcBef>
                <a:spcPts val="0"/>
              </a:spcBef>
              <a:spcAft>
                <a:spcPts val="0"/>
              </a:spcAft>
              <a:buNone/>
            </a:pPr>
            <a:r>
              <a:rPr lang="en" sz="1100" u="sng">
                <a:solidFill>
                  <a:srgbClr val="1155CC"/>
                </a:solidFill>
                <a:hlinkClick r:id="rId3">
                  <a:extLst>
                    <a:ext uri="{A12FA001-AC4F-418D-AE19-62706E023703}">
                      <ahyp:hlinkClr val="tx"/>
                    </a:ext>
                  </a:extLst>
                </a:hlinkClick>
              </a:rPr>
              <a:t>https://docs.oracle.com/javase/7/docs/api/java/math/BigDecimal.html</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Does not have a floating point rounding problem like double and float.   Does not truncate like integer.   Is commonly used for currency and other calculations that require a high and precise significance of precision.</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import java.math.BigDecimal;</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BigDecimal amount = new BigDecimal(&lt;value&gt;);      ← CANNOT use a No-Argument Constructor</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Can’t use operators  +, - , %, /, *, &lt;, etc. instead use methods</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	example:  amount.add()</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b="1" lang="en" sz="1100">
                <a:solidFill>
                  <a:srgbClr val="000000"/>
                </a:solidFill>
              </a:rPr>
              <a:t>BigDecimal is immutable.</a:t>
            </a:r>
            <a:endParaRPr b="1" sz="1100">
              <a:solidFill>
                <a:srgbClr val="000000"/>
              </a:solidFill>
            </a:endParaRPr>
          </a:p>
          <a:p>
            <a:pPr indent="0" lvl="0" marL="457200" rtl="0" algn="l">
              <a:lnSpc>
                <a:spcPct val="115000"/>
              </a:lnSpc>
              <a:spcBef>
                <a:spcPts val="0"/>
              </a:spcBef>
              <a:spcAft>
                <a:spcPts val="0"/>
              </a:spcAft>
              <a:buNone/>
            </a:pPr>
            <a:r>
              <a:rPr lang="en" sz="1100">
                <a:solidFill>
                  <a:srgbClr val="000000"/>
                </a:solidFill>
                <a:latin typeface="Courier New"/>
                <a:ea typeface="Courier New"/>
                <a:cs typeface="Courier New"/>
                <a:sym typeface="Courier New"/>
              </a:rPr>
              <a:t>		BigDecimal amountOne = new BigDecimal(100.50);</a:t>
            </a:r>
            <a:endParaRPr sz="1100">
              <a:solidFill>
                <a:srgbClr val="000000"/>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100">
                <a:solidFill>
                  <a:srgbClr val="000000"/>
                </a:solidFill>
                <a:latin typeface="Courier New"/>
                <a:ea typeface="Courier New"/>
                <a:cs typeface="Courier New"/>
                <a:sym typeface="Courier New"/>
              </a:rPr>
              <a:t>		BigDecimal amountTwo = new BigDecimal(200.25);</a:t>
            </a:r>
            <a:endParaRPr sz="1100">
              <a:solidFill>
                <a:srgbClr val="000000"/>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100">
                <a:solidFill>
                  <a:srgbClr val="000000"/>
                </a:solidFill>
                <a:latin typeface="Courier New"/>
                <a:ea typeface="Courier New"/>
                <a:cs typeface="Courier New"/>
                <a:sym typeface="Courier New"/>
              </a:rPr>
              <a:t>		BigDecimal combinedAmount = amountOne.add(amountTwo);</a:t>
            </a:r>
            <a:endParaRPr sz="1100">
              <a:solidFill>
                <a:srgbClr val="000000"/>
              </a:solidFill>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100">
              <a:solidFill>
                <a:srgbClr val="000000"/>
              </a:solidFill>
              <a:latin typeface="Courier New"/>
              <a:ea typeface="Courier New"/>
              <a:cs typeface="Courier New"/>
              <a:sym typeface="Courier New"/>
            </a:endParaRPr>
          </a:p>
          <a:p>
            <a:pPr indent="0" lvl="0" marL="0" rtl="0" algn="l">
              <a:lnSpc>
                <a:spcPct val="115000"/>
              </a:lnSpc>
              <a:spcBef>
                <a:spcPts val="0"/>
              </a:spcBef>
              <a:spcAft>
                <a:spcPts val="1600"/>
              </a:spcAft>
              <a:buNone/>
            </a:pPr>
            <a:r>
              <a:rPr lang="en" sz="1100">
                <a:solidFill>
                  <a:srgbClr val="000000"/>
                </a:solidFill>
              </a:rPr>
              <a:t>In the above code, when add is called the value of amountOne is not changed, it remains 100.50.  Instead a new BigDecimal is returned with the sum (300.75).  This is due to BigDecimal being immutable, and is the same as when you use a String function like substring() or toUpperCase()</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AutoNum type="arabicPeriod"/>
            </a:pPr>
            <a:r>
              <a:rPr lang="en" sz="2000">
                <a:solidFill>
                  <a:srgbClr val="434343"/>
                </a:solidFill>
              </a:rPr>
              <a:t>Defining Inheritance </a:t>
            </a:r>
            <a:endParaRPr sz="2000">
              <a:solidFill>
                <a:srgbClr val="434343"/>
              </a:solidFill>
            </a:endParaRPr>
          </a:p>
          <a:p>
            <a:pPr indent="-352425" lvl="0" marL="457200" rtl="0" algn="l">
              <a:spcBef>
                <a:spcPts val="0"/>
              </a:spcBef>
              <a:spcAft>
                <a:spcPts val="0"/>
              </a:spcAft>
              <a:buClr>
                <a:srgbClr val="434343"/>
              </a:buClr>
              <a:buSzPts val="1950"/>
              <a:buAutoNum type="arabicPeriod"/>
            </a:pPr>
            <a:r>
              <a:rPr lang="en" sz="1950">
                <a:solidFill>
                  <a:srgbClr val="434343"/>
                </a:solidFill>
                <a:highlight>
                  <a:srgbClr val="FFFFFF"/>
                </a:highlight>
              </a:rPr>
              <a:t>Specialization and is-a </a:t>
            </a:r>
            <a:endParaRPr sz="1950">
              <a:solidFill>
                <a:srgbClr val="434343"/>
              </a:solidFill>
              <a:highlight>
                <a:srgbClr val="FFFFFF"/>
              </a:highlight>
            </a:endParaRPr>
          </a:p>
          <a:p>
            <a:pPr indent="-352425" lvl="0" marL="457200" rtl="0" algn="l">
              <a:spcBef>
                <a:spcPts val="0"/>
              </a:spcBef>
              <a:spcAft>
                <a:spcPts val="0"/>
              </a:spcAft>
              <a:buClr>
                <a:srgbClr val="434343"/>
              </a:buClr>
              <a:buSzPts val="1950"/>
              <a:buAutoNum type="arabicPeriod"/>
            </a:pPr>
            <a:r>
              <a:rPr lang="en" sz="1950">
                <a:solidFill>
                  <a:srgbClr val="434343"/>
                </a:solidFill>
                <a:highlight>
                  <a:srgbClr val="FFFFFF"/>
                </a:highlight>
              </a:rPr>
              <a:t>Implementing inheritance</a:t>
            </a:r>
            <a:endParaRPr sz="1950">
              <a:solidFill>
                <a:srgbClr val="434343"/>
              </a:solidFill>
              <a:highlight>
                <a:srgbClr val="FFFFFF"/>
              </a:highlight>
            </a:endParaRPr>
          </a:p>
          <a:p>
            <a:pPr indent="-352425" lvl="0" marL="457200" rtl="0" algn="l">
              <a:spcBef>
                <a:spcPts val="0"/>
              </a:spcBef>
              <a:spcAft>
                <a:spcPts val="0"/>
              </a:spcAft>
              <a:buClr>
                <a:srgbClr val="434343"/>
              </a:buClr>
              <a:buSzPts val="1950"/>
              <a:buAutoNum type="arabicPeriod"/>
            </a:pPr>
            <a:r>
              <a:rPr lang="en" sz="1950">
                <a:solidFill>
                  <a:srgbClr val="434343"/>
                </a:solidFill>
                <a:highlight>
                  <a:srgbClr val="FFFFFF"/>
                </a:highlight>
              </a:rPr>
              <a:t>Polymorphism with inheritance</a:t>
            </a:r>
            <a:endParaRPr sz="1950">
              <a:solidFill>
                <a:srgbClr val="434343"/>
              </a:solidFill>
              <a:highlight>
                <a:srgbClr val="FFFFFF"/>
              </a:highlight>
            </a:endParaRPr>
          </a:p>
          <a:p>
            <a:pPr indent="-352425" lvl="0" marL="457200" rtl="0" algn="l">
              <a:spcBef>
                <a:spcPts val="0"/>
              </a:spcBef>
              <a:spcAft>
                <a:spcPts val="0"/>
              </a:spcAft>
              <a:buClr>
                <a:srgbClr val="434343"/>
              </a:buClr>
              <a:buSzPts val="1950"/>
              <a:buAutoNum type="arabicPeriod"/>
            </a:pPr>
            <a:r>
              <a:rPr lang="en" sz="1950">
                <a:solidFill>
                  <a:srgbClr val="434343"/>
                </a:solidFill>
                <a:highlight>
                  <a:srgbClr val="FFFFFF"/>
                </a:highlight>
              </a:rPr>
              <a:t>BigDecimal</a:t>
            </a:r>
            <a:endParaRPr sz="27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Inheritance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a:t>
            </a:r>
            <a:r>
              <a:rPr lang="en"/>
              <a:t>nables a class to take on the properties and methods defined in another class.  A subclass will inherit visible properties and methods from the superclass while adding members of its own. </a:t>
            </a:r>
            <a:endParaRPr/>
          </a:p>
          <a:p>
            <a:pPr indent="0" lvl="0" marL="0" rtl="0" algn="l">
              <a:spcBef>
                <a:spcPts val="1600"/>
              </a:spcBef>
              <a:spcAft>
                <a:spcPts val="0"/>
              </a:spcAft>
              <a:buClr>
                <a:schemeClr val="dk1"/>
              </a:buClr>
              <a:buSzPts val="1100"/>
              <a:buFont typeface="Arial"/>
              <a:buNone/>
            </a:pPr>
            <a:r>
              <a:rPr lang="en" sz="2000"/>
              <a:t> </a:t>
            </a:r>
            <a:r>
              <a:rPr lang="en" sz="1250">
                <a:solidFill>
                  <a:srgbClr val="172B4D"/>
                </a:solidFill>
                <a:latin typeface="Roboto"/>
                <a:ea typeface="Roboto"/>
                <a:cs typeface="Roboto"/>
                <a:sym typeface="Roboto"/>
              </a:rPr>
              <a:t>A</a:t>
            </a:r>
            <a:r>
              <a:rPr b="1" lang="en" sz="1250">
                <a:solidFill>
                  <a:srgbClr val="172B4D"/>
                </a:solidFill>
                <a:latin typeface="Roboto"/>
                <a:ea typeface="Roboto"/>
                <a:cs typeface="Roboto"/>
                <a:sym typeface="Roboto"/>
              </a:rPr>
              <a:t> subclass</a:t>
            </a:r>
            <a:r>
              <a:rPr lang="en" sz="1250">
                <a:solidFill>
                  <a:srgbClr val="172B4D"/>
                </a:solidFill>
                <a:latin typeface="Roboto"/>
                <a:ea typeface="Roboto"/>
                <a:cs typeface="Roboto"/>
                <a:sym typeface="Roboto"/>
              </a:rPr>
              <a:t> is the derived class acquiring the properties and behaviors from another class.</a:t>
            </a:r>
            <a:endParaRPr sz="1250">
              <a:solidFill>
                <a:srgbClr val="172B4D"/>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250">
                <a:solidFill>
                  <a:srgbClr val="172B4D"/>
                </a:solidFill>
                <a:latin typeface="Roboto"/>
                <a:ea typeface="Roboto"/>
                <a:cs typeface="Roboto"/>
                <a:sym typeface="Roboto"/>
              </a:rPr>
              <a:t>A </a:t>
            </a:r>
            <a:r>
              <a:rPr b="1" lang="en" sz="1250">
                <a:solidFill>
                  <a:srgbClr val="172B4D"/>
                </a:solidFill>
                <a:latin typeface="Roboto"/>
                <a:ea typeface="Roboto"/>
                <a:cs typeface="Roboto"/>
                <a:sym typeface="Roboto"/>
              </a:rPr>
              <a:t>superclass </a:t>
            </a:r>
            <a:r>
              <a:rPr lang="en" sz="1250">
                <a:solidFill>
                  <a:srgbClr val="172B4D"/>
                </a:solidFill>
                <a:latin typeface="Roboto"/>
                <a:ea typeface="Roboto"/>
                <a:cs typeface="Roboto"/>
                <a:sym typeface="Roboto"/>
              </a:rPr>
              <a:t>is the </a:t>
            </a:r>
            <a:r>
              <a:rPr i="1" lang="en" sz="1250">
                <a:solidFill>
                  <a:srgbClr val="172B4D"/>
                </a:solidFill>
                <a:latin typeface="Roboto"/>
                <a:ea typeface="Roboto"/>
                <a:cs typeface="Roboto"/>
                <a:sym typeface="Roboto"/>
              </a:rPr>
              <a:t>base class</a:t>
            </a:r>
            <a:r>
              <a:rPr lang="en" sz="1250">
                <a:solidFill>
                  <a:srgbClr val="172B4D"/>
                </a:solidFill>
                <a:latin typeface="Roboto"/>
                <a:ea typeface="Roboto"/>
                <a:cs typeface="Roboto"/>
                <a:sym typeface="Roboto"/>
              </a:rPr>
              <a:t> whose members are being passed down.</a:t>
            </a:r>
            <a:endParaRPr sz="1250">
              <a:solidFill>
                <a:srgbClr val="172B4D"/>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t/>
            </a:r>
            <a:endParaRPr sz="1250">
              <a:solidFill>
                <a:srgbClr val="172B4D"/>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lang="en" sz="1250">
                <a:solidFill>
                  <a:srgbClr val="172B4D"/>
                </a:solidFill>
                <a:latin typeface="Roboto"/>
                <a:ea typeface="Roboto"/>
                <a:cs typeface="Roboto"/>
                <a:sym typeface="Roboto"/>
              </a:rPr>
              <a:t>Except for </a:t>
            </a:r>
            <a:r>
              <a:rPr lang="en" sz="1250">
                <a:solidFill>
                  <a:srgbClr val="172B4D"/>
                </a:solidFill>
                <a:latin typeface="Courier New"/>
                <a:ea typeface="Courier New"/>
                <a:cs typeface="Courier New"/>
                <a:sym typeface="Courier New"/>
              </a:rPr>
              <a:t>Object</a:t>
            </a:r>
            <a:r>
              <a:rPr lang="en" sz="1250">
                <a:solidFill>
                  <a:srgbClr val="172B4D"/>
                </a:solidFill>
              </a:rPr>
              <a:t> which is the starting ancestor of all classes in Java, ALL classes in Java have ONE and ONLY ONE direct superclass, which is called Single Inheritance.   If a class does not have an explicit superclass, then it is implicitly a subclass of </a:t>
            </a:r>
            <a:r>
              <a:rPr lang="en" sz="1250">
                <a:solidFill>
                  <a:srgbClr val="172B4D"/>
                </a:solidFill>
                <a:latin typeface="Courier New"/>
                <a:ea typeface="Courier New"/>
                <a:cs typeface="Courier New"/>
                <a:sym typeface="Courier New"/>
              </a:rPr>
              <a:t>Object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73525" y="28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Inheritance</a:t>
            </a:r>
            <a:endParaRPr/>
          </a:p>
        </p:txBody>
      </p:sp>
      <p:pic>
        <p:nvPicPr>
          <p:cNvPr id="73" name="Google Shape;73;p16"/>
          <p:cNvPicPr preferRelativeResize="0"/>
          <p:nvPr/>
        </p:nvPicPr>
        <p:blipFill rotWithShape="1">
          <a:blip r:embed="rId3">
            <a:alphaModFix/>
          </a:blip>
          <a:srcRect b="28109" l="0" r="0" t="0"/>
          <a:stretch/>
        </p:blipFill>
        <p:spPr>
          <a:xfrm>
            <a:off x="367025" y="1017725"/>
            <a:ext cx="3720275" cy="3131875"/>
          </a:xfrm>
          <a:prstGeom prst="rect">
            <a:avLst/>
          </a:prstGeom>
          <a:noFill/>
          <a:ln>
            <a:noFill/>
          </a:ln>
        </p:spPr>
      </p:pic>
      <p:sp>
        <p:nvSpPr>
          <p:cNvPr id="74" name="Google Shape;74;p16"/>
          <p:cNvSpPr txBox="1"/>
          <p:nvPr/>
        </p:nvSpPr>
        <p:spPr>
          <a:xfrm>
            <a:off x="4087300" y="645550"/>
            <a:ext cx="4815300" cy="341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subclass inherits all visible (</a:t>
            </a:r>
            <a:r>
              <a:rPr b="1" i="1" lang="en"/>
              <a:t>non-private</a:t>
            </a:r>
            <a:r>
              <a:rPr lang="en"/>
              <a:t>) properties and behaviors (methods) from the superclass.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 subclass DOES NOT inherit </a:t>
            </a:r>
            <a:r>
              <a:rPr b="1" i="1" lang="en"/>
              <a:t>private </a:t>
            </a:r>
            <a:r>
              <a:rPr lang="en"/>
              <a:t>properties or methods from the superclass.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i="1" lang="en"/>
              <a:t>Constructors </a:t>
            </a:r>
            <a:r>
              <a:rPr lang="en"/>
              <a:t>are NOT inherited.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subclass will then pass these traits through each subsequent generation, if it becomes a superclass to its own subclasses.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 Superclass can have multiple subclasses, however, a subclass may only have 1 superclass.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589450" y="42675"/>
            <a:ext cx="8118423" cy="5058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113825" y="138750"/>
            <a:ext cx="3518100" cy="30306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public class </a:t>
            </a:r>
            <a:r>
              <a:rPr lang="en" sz="900">
                <a:solidFill>
                  <a:srgbClr val="0000FF"/>
                </a:solidFill>
                <a:latin typeface="Courier New"/>
                <a:ea typeface="Courier New"/>
                <a:cs typeface="Courier New"/>
                <a:sym typeface="Courier New"/>
              </a:rPr>
              <a:t>Calculator </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a:t>
            </a:r>
            <a:r>
              <a:rPr lang="en" sz="900">
                <a:solidFill>
                  <a:srgbClr val="980000"/>
                </a:solidFill>
                <a:latin typeface="Courier New"/>
                <a:ea typeface="Courier New"/>
                <a:cs typeface="Courier New"/>
                <a:sym typeface="Courier New"/>
              </a:rPr>
              <a:t>private double total;</a:t>
            </a:r>
            <a:endParaRPr sz="900">
              <a:solidFill>
                <a:srgbClr val="98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80000"/>
                </a:solidFill>
                <a:latin typeface="Courier New"/>
                <a:ea typeface="Courier New"/>
                <a:cs typeface="Courier New"/>
                <a:sym typeface="Courier New"/>
              </a:rPr>
              <a:t>	</a:t>
            </a:r>
            <a:endParaRPr sz="900">
              <a:solidFill>
                <a:srgbClr val="98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80000"/>
                </a:solidFill>
                <a:latin typeface="Courier New"/>
                <a:ea typeface="Courier New"/>
                <a:cs typeface="Courier New"/>
                <a:sym typeface="Courier New"/>
              </a:rPr>
              <a:t>	public Calculator(double startingTotal) {</a:t>
            </a:r>
            <a:endParaRPr sz="900">
              <a:solidFill>
                <a:srgbClr val="98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80000"/>
                </a:solidFill>
                <a:latin typeface="Courier New"/>
                <a:ea typeface="Courier New"/>
                <a:cs typeface="Courier New"/>
                <a:sym typeface="Courier New"/>
              </a:rPr>
              <a:t>		this.total = startingTotal;</a:t>
            </a:r>
            <a:endParaRPr sz="900">
              <a:solidFill>
                <a:srgbClr val="98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80000"/>
                </a:solidFill>
                <a:latin typeface="Courier New"/>
                <a:ea typeface="Courier New"/>
                <a:cs typeface="Courier New"/>
                <a:sym typeface="Courier New"/>
              </a:rPr>
              <a:t>	}</a:t>
            </a:r>
            <a:endParaRPr sz="900">
              <a:solidFill>
                <a:srgbClr val="98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a:t>
            </a:r>
            <a:r>
              <a:rPr lang="en" sz="900">
                <a:solidFill>
                  <a:srgbClr val="9900FF"/>
                </a:solidFill>
                <a:latin typeface="Courier New"/>
                <a:ea typeface="Courier New"/>
                <a:cs typeface="Courier New"/>
                <a:sym typeface="Courier New"/>
              </a:rPr>
              <a:t>public void add(double amount)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public void subtract(double amount)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public void multiple(double amount)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public void divide(double amount)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public double getTotal()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return this.total;</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	}</a:t>
            </a:r>
            <a:endParaRPr sz="900">
              <a:solidFill>
                <a:srgbClr val="99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p:txBody>
      </p:sp>
      <p:sp>
        <p:nvSpPr>
          <p:cNvPr id="85" name="Google Shape;85;p18"/>
          <p:cNvSpPr txBox="1"/>
          <p:nvPr/>
        </p:nvSpPr>
        <p:spPr>
          <a:xfrm>
            <a:off x="4616075" y="174050"/>
            <a:ext cx="4015500" cy="21225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public class </a:t>
            </a:r>
            <a:r>
              <a:rPr lang="en" sz="900">
                <a:solidFill>
                  <a:srgbClr val="4A86E8"/>
                </a:solidFill>
                <a:latin typeface="Courier New"/>
                <a:ea typeface="Courier New"/>
                <a:cs typeface="Courier New"/>
                <a:sym typeface="Courier New"/>
              </a:rPr>
              <a:t>ScientificCalculator </a:t>
            </a:r>
            <a:r>
              <a:rPr lang="en" sz="900">
                <a:solidFill>
                  <a:srgbClr val="0000FF"/>
                </a:solidFill>
                <a:latin typeface="Courier New"/>
                <a:ea typeface="Courier New"/>
                <a:cs typeface="Courier New"/>
                <a:sym typeface="Courier New"/>
              </a:rPr>
              <a:t>extends Calculator</a:t>
            </a: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80000"/>
                </a:solidFill>
                <a:latin typeface="Courier New"/>
                <a:ea typeface="Courier New"/>
                <a:cs typeface="Courier New"/>
                <a:sym typeface="Courier New"/>
              </a:rPr>
              <a:t>	public ScientificCalculator() {</a:t>
            </a:r>
            <a:endParaRPr sz="900">
              <a:solidFill>
                <a:srgbClr val="98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80000"/>
                </a:solidFill>
                <a:latin typeface="Courier New"/>
                <a:ea typeface="Courier New"/>
                <a:cs typeface="Courier New"/>
                <a:sym typeface="Courier New"/>
              </a:rPr>
              <a:t>		super(0);</a:t>
            </a:r>
            <a:endParaRPr sz="900">
              <a:solidFill>
                <a:srgbClr val="98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980000"/>
                </a:solidFill>
                <a:latin typeface="Courier New"/>
                <a:ea typeface="Courier New"/>
                <a:cs typeface="Courier New"/>
                <a:sym typeface="Courier New"/>
              </a:rPr>
              <a:t>	}</a:t>
            </a:r>
            <a:endParaRPr sz="900">
              <a:solidFill>
                <a:srgbClr val="98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a:t>
            </a:r>
            <a:r>
              <a:rPr lang="en" sz="900">
                <a:solidFill>
                  <a:srgbClr val="274E13"/>
                </a:solidFill>
                <a:latin typeface="Courier New"/>
                <a:ea typeface="Courier New"/>
                <a:cs typeface="Courier New"/>
                <a:sym typeface="Courier New"/>
              </a:rPr>
              <a:t>public void addExponent(int exponnent) {}</a:t>
            </a:r>
            <a:endParaRPr sz="900">
              <a:solidFill>
                <a:srgbClr val="274E13"/>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274E13"/>
                </a:solidFill>
                <a:latin typeface="Courier New"/>
                <a:ea typeface="Courier New"/>
                <a:cs typeface="Courier New"/>
                <a:sym typeface="Courier New"/>
              </a:rPr>
              <a:t>	public void log(int base) {}</a:t>
            </a:r>
            <a:endParaRPr sz="900">
              <a:solidFill>
                <a:srgbClr val="274E13"/>
              </a:solidFill>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a:t>
            </a:r>
            <a:r>
              <a:rPr lang="en" sz="900">
                <a:solidFill>
                  <a:srgbClr val="9900FF"/>
                </a:solidFill>
                <a:latin typeface="Courier New"/>
                <a:ea typeface="Courier New"/>
                <a:cs typeface="Courier New"/>
                <a:sym typeface="Courier New"/>
              </a:rPr>
              <a:t>add()</a:t>
            </a:r>
            <a:br>
              <a:rPr lang="en" sz="900">
                <a:solidFill>
                  <a:srgbClr val="9900FF"/>
                </a:solidFill>
                <a:latin typeface="Courier New"/>
                <a:ea typeface="Courier New"/>
                <a:cs typeface="Courier New"/>
                <a:sym typeface="Courier New"/>
              </a:rPr>
            </a:br>
            <a:r>
              <a:rPr lang="en" sz="900">
                <a:solidFill>
                  <a:srgbClr val="9900FF"/>
                </a:solidFill>
                <a:latin typeface="Courier New"/>
                <a:ea typeface="Courier New"/>
                <a:cs typeface="Courier New"/>
                <a:sym typeface="Courier New"/>
              </a:rPr>
              <a:t>	subtract()</a:t>
            </a:r>
            <a:br>
              <a:rPr lang="en" sz="900">
                <a:solidFill>
                  <a:srgbClr val="9900FF"/>
                </a:solidFill>
                <a:latin typeface="Courier New"/>
                <a:ea typeface="Courier New"/>
                <a:cs typeface="Courier New"/>
                <a:sym typeface="Courier New"/>
              </a:rPr>
            </a:br>
            <a:r>
              <a:rPr lang="en" sz="900">
                <a:solidFill>
                  <a:srgbClr val="9900FF"/>
                </a:solidFill>
                <a:latin typeface="Courier New"/>
                <a:ea typeface="Courier New"/>
                <a:cs typeface="Courier New"/>
                <a:sym typeface="Courier New"/>
              </a:rPr>
              <a:t>	multiply()</a:t>
            </a:r>
            <a:br>
              <a:rPr lang="en" sz="900">
                <a:solidFill>
                  <a:srgbClr val="9900FF"/>
                </a:solidFill>
                <a:latin typeface="Courier New"/>
                <a:ea typeface="Courier New"/>
                <a:cs typeface="Courier New"/>
                <a:sym typeface="Courier New"/>
              </a:rPr>
            </a:br>
            <a:r>
              <a:rPr lang="en" sz="900">
                <a:solidFill>
                  <a:srgbClr val="9900FF"/>
                </a:solidFill>
                <a:latin typeface="Courier New"/>
                <a:ea typeface="Courier New"/>
                <a:cs typeface="Courier New"/>
                <a:sym typeface="Courier New"/>
              </a:rPr>
              <a:t>	divide()</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86" name="Google Shape;86;p18"/>
          <p:cNvSpPr txBox="1"/>
          <p:nvPr/>
        </p:nvSpPr>
        <p:spPr>
          <a:xfrm>
            <a:off x="3957125" y="2949525"/>
            <a:ext cx="4928100" cy="21225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public class TrigonometricCalculator </a:t>
            </a:r>
            <a:r>
              <a:rPr lang="en" sz="900">
                <a:solidFill>
                  <a:srgbClr val="4A86E8"/>
                </a:solidFill>
                <a:latin typeface="Courier New"/>
                <a:ea typeface="Courier New"/>
                <a:cs typeface="Courier New"/>
                <a:sym typeface="Courier New"/>
              </a:rPr>
              <a:t>extends ScientificCalculator</a:t>
            </a: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public void sine() {}</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	public void cosine()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public void tangent()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	</a:t>
            </a:r>
            <a:r>
              <a:rPr lang="en" sz="900">
                <a:solidFill>
                  <a:srgbClr val="274E13"/>
                </a:solidFill>
                <a:latin typeface="Courier New"/>
                <a:ea typeface="Courier New"/>
                <a:cs typeface="Courier New"/>
                <a:sym typeface="Courier New"/>
              </a:rPr>
              <a:t>addExponent()</a:t>
            </a:r>
            <a:endParaRPr sz="900">
              <a:solidFill>
                <a:srgbClr val="274E13"/>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274E13"/>
                </a:solidFill>
                <a:latin typeface="Courier New"/>
                <a:ea typeface="Courier New"/>
                <a:cs typeface="Courier New"/>
                <a:sym typeface="Courier New"/>
              </a:rPr>
              <a:t>	log()</a:t>
            </a:r>
            <a:endParaRPr sz="900">
              <a:solidFill>
                <a:srgbClr val="274E13"/>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274E1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 sz="900">
                <a:solidFill>
                  <a:srgbClr val="9900FF"/>
                </a:solidFill>
                <a:latin typeface="Courier New"/>
                <a:ea typeface="Courier New"/>
                <a:cs typeface="Courier New"/>
                <a:sym typeface="Courier New"/>
              </a:rPr>
              <a:t>add()</a:t>
            </a:r>
            <a:br>
              <a:rPr lang="en" sz="900">
                <a:solidFill>
                  <a:srgbClr val="9900FF"/>
                </a:solidFill>
                <a:latin typeface="Courier New"/>
                <a:ea typeface="Courier New"/>
                <a:cs typeface="Courier New"/>
                <a:sym typeface="Courier New"/>
              </a:rPr>
            </a:br>
            <a:r>
              <a:rPr lang="en" sz="900">
                <a:solidFill>
                  <a:srgbClr val="9900FF"/>
                </a:solidFill>
                <a:latin typeface="Courier New"/>
                <a:ea typeface="Courier New"/>
                <a:cs typeface="Courier New"/>
                <a:sym typeface="Courier New"/>
              </a:rPr>
              <a:t>	subtract()</a:t>
            </a:r>
            <a:br>
              <a:rPr lang="en" sz="900">
                <a:solidFill>
                  <a:srgbClr val="9900FF"/>
                </a:solidFill>
                <a:latin typeface="Courier New"/>
                <a:ea typeface="Courier New"/>
                <a:cs typeface="Courier New"/>
                <a:sym typeface="Courier New"/>
              </a:rPr>
            </a:br>
            <a:r>
              <a:rPr lang="en" sz="900">
                <a:solidFill>
                  <a:srgbClr val="9900FF"/>
                </a:solidFill>
                <a:latin typeface="Courier New"/>
                <a:ea typeface="Courier New"/>
                <a:cs typeface="Courier New"/>
                <a:sym typeface="Courier New"/>
              </a:rPr>
              <a:t>	multiply()</a:t>
            </a:r>
            <a:br>
              <a:rPr lang="en" sz="900">
                <a:solidFill>
                  <a:srgbClr val="9900FF"/>
                </a:solidFill>
                <a:latin typeface="Courier New"/>
                <a:ea typeface="Courier New"/>
                <a:cs typeface="Courier New"/>
                <a:sym typeface="Courier New"/>
              </a:rPr>
            </a:br>
            <a:r>
              <a:rPr lang="en" sz="900">
                <a:solidFill>
                  <a:srgbClr val="9900FF"/>
                </a:solidFill>
                <a:latin typeface="Courier New"/>
                <a:ea typeface="Courier New"/>
                <a:cs typeface="Courier New"/>
                <a:sym typeface="Courier New"/>
              </a:rPr>
              <a:t>	divide()</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87" name="Google Shape;87;p18"/>
          <p:cNvSpPr/>
          <p:nvPr/>
        </p:nvSpPr>
        <p:spPr>
          <a:xfrm>
            <a:off x="3708550" y="1056550"/>
            <a:ext cx="863400" cy="210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rot="5400000">
            <a:off x="6478625" y="2500238"/>
            <a:ext cx="617700" cy="210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6194250" y="1434150"/>
            <a:ext cx="133800" cy="545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nvSpPr>
        <p:spPr>
          <a:xfrm>
            <a:off x="6385450" y="1515450"/>
            <a:ext cx="21414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00FF"/>
                </a:solidFill>
              </a:rPr>
              <a:t>Inherited from Calculator</a:t>
            </a:r>
            <a:endParaRPr sz="1100">
              <a:solidFill>
                <a:srgbClr val="9900FF"/>
              </a:solidFill>
            </a:endParaRPr>
          </a:p>
        </p:txBody>
      </p:sp>
      <p:sp>
        <p:nvSpPr>
          <p:cNvPr id="91" name="Google Shape;91;p18"/>
          <p:cNvSpPr/>
          <p:nvPr/>
        </p:nvSpPr>
        <p:spPr>
          <a:xfrm>
            <a:off x="5361925" y="4263475"/>
            <a:ext cx="133800" cy="545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nvSpPr>
        <p:spPr>
          <a:xfrm>
            <a:off x="5553125" y="4344775"/>
            <a:ext cx="21414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00FF"/>
                </a:solidFill>
              </a:rPr>
              <a:t>Inherited from Calculator</a:t>
            </a:r>
            <a:endParaRPr sz="1100">
              <a:solidFill>
                <a:srgbClr val="9900FF"/>
              </a:solidFill>
            </a:endParaRPr>
          </a:p>
        </p:txBody>
      </p:sp>
      <p:sp>
        <p:nvSpPr>
          <p:cNvPr id="93" name="Google Shape;93;p18"/>
          <p:cNvSpPr/>
          <p:nvPr/>
        </p:nvSpPr>
        <p:spPr>
          <a:xfrm>
            <a:off x="5438975" y="3848200"/>
            <a:ext cx="133800" cy="267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5586725" y="3848200"/>
            <a:ext cx="25539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74E13"/>
                </a:solidFill>
              </a:rPr>
              <a:t>Inherited from ScientificCalculator</a:t>
            </a:r>
            <a:endParaRPr sz="1100">
              <a:solidFill>
                <a:srgbClr val="274E13"/>
              </a:solidFill>
            </a:endParaRPr>
          </a:p>
        </p:txBody>
      </p:sp>
      <p:sp>
        <p:nvSpPr>
          <p:cNvPr id="95" name="Google Shape;95;p18"/>
          <p:cNvSpPr txBox="1"/>
          <p:nvPr/>
        </p:nvSpPr>
        <p:spPr>
          <a:xfrm>
            <a:off x="7007525" y="1979250"/>
            <a:ext cx="2035800" cy="387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t>subclass of Calculator</a:t>
            </a:r>
            <a:br>
              <a:rPr lang="en" sz="900"/>
            </a:br>
            <a:r>
              <a:rPr lang="en" sz="900"/>
              <a:t>superclass of TrignometricCalculator</a:t>
            </a:r>
            <a:endParaRPr sz="900"/>
          </a:p>
        </p:txBody>
      </p:sp>
      <p:sp>
        <p:nvSpPr>
          <p:cNvPr id="96" name="Google Shape;96;p18"/>
          <p:cNvSpPr txBox="1"/>
          <p:nvPr/>
        </p:nvSpPr>
        <p:spPr>
          <a:xfrm>
            <a:off x="1835150" y="3007050"/>
            <a:ext cx="1921200" cy="2676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t>superclass of ScientificCalculator</a:t>
            </a:r>
            <a:endParaRPr sz="900"/>
          </a:p>
        </p:txBody>
      </p:sp>
      <p:sp>
        <p:nvSpPr>
          <p:cNvPr id="97" name="Google Shape;97;p18"/>
          <p:cNvSpPr txBox="1"/>
          <p:nvPr/>
        </p:nvSpPr>
        <p:spPr>
          <a:xfrm>
            <a:off x="7245725" y="4641525"/>
            <a:ext cx="1797600" cy="4305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t>subclass </a:t>
            </a:r>
            <a:r>
              <a:rPr lang="en" sz="900"/>
              <a:t>of ScientificCalculator</a:t>
            </a:r>
            <a:endParaRPr sz="900"/>
          </a:p>
          <a:p>
            <a:pPr indent="0" lvl="0" marL="0" rtl="0" algn="l">
              <a:spcBef>
                <a:spcPts val="0"/>
              </a:spcBef>
              <a:spcAft>
                <a:spcPts val="0"/>
              </a:spcAft>
              <a:buNone/>
            </a:pPr>
            <a:r>
              <a:rPr lang="en" sz="900"/>
              <a:t>ancestor of Calculator</a:t>
            </a:r>
            <a:endParaRPr sz="900"/>
          </a:p>
        </p:txBody>
      </p:sp>
      <p:sp>
        <p:nvSpPr>
          <p:cNvPr id="98" name="Google Shape;98;p18"/>
          <p:cNvSpPr txBox="1"/>
          <p:nvPr/>
        </p:nvSpPr>
        <p:spPr>
          <a:xfrm rot="-302764">
            <a:off x="219641" y="3626599"/>
            <a:ext cx="3345968" cy="1199856"/>
          </a:xfrm>
          <a:prstGeom prst="rect">
            <a:avLst/>
          </a:prstGeom>
          <a:solidFill>
            <a:srgbClr val="FFF2CC"/>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Inheritance is transitive.</a:t>
            </a:r>
            <a:r>
              <a:rPr lang="en"/>
              <a:t>  </a:t>
            </a:r>
            <a:r>
              <a:rPr lang="en" sz="1300"/>
              <a:t>All public methods/properties, except the constructor, are passed from superclass to subclass, and to all further subclasses in the hierarchy.</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IS-A Relationship</a:t>
            </a:r>
            <a:endParaRPr/>
          </a:p>
        </p:txBody>
      </p:sp>
      <p:sp>
        <p:nvSpPr>
          <p:cNvPr id="104" name="Google Shape;104;p19"/>
          <p:cNvSpPr txBox="1"/>
          <p:nvPr/>
        </p:nvSpPr>
        <p:spPr>
          <a:xfrm>
            <a:off x="311700" y="1152475"/>
            <a:ext cx="8520600" cy="37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Subclasses are specializations of their base(super) class</a:t>
            </a:r>
            <a:endParaRPr sz="1800"/>
          </a:p>
          <a:p>
            <a:pPr indent="-317500" lvl="0" marL="914400" rtl="0" algn="l">
              <a:lnSpc>
                <a:spcPct val="115000"/>
              </a:lnSpc>
              <a:spcBef>
                <a:spcPts val="1600"/>
              </a:spcBef>
              <a:spcAft>
                <a:spcPts val="0"/>
              </a:spcAft>
              <a:buClr>
                <a:srgbClr val="000000"/>
              </a:buClr>
              <a:buSzPts val="1400"/>
              <a:buChar char="●"/>
            </a:pPr>
            <a:r>
              <a:rPr lang="en"/>
              <a:t>A Graphing Calculator IS-A more specific type of Calculator</a:t>
            </a:r>
            <a:endParaRPr/>
          </a:p>
          <a:p>
            <a:pPr indent="-317500" lvl="0" marL="914400" rtl="0" algn="l">
              <a:lnSpc>
                <a:spcPct val="115000"/>
              </a:lnSpc>
              <a:spcBef>
                <a:spcPts val="0"/>
              </a:spcBef>
              <a:spcAft>
                <a:spcPts val="0"/>
              </a:spcAft>
              <a:buClr>
                <a:srgbClr val="000000"/>
              </a:buClr>
              <a:buSzPts val="1400"/>
              <a:buChar char="●"/>
            </a:pPr>
            <a:r>
              <a:rPr lang="en"/>
              <a:t>A Honda Accord IS-A more specific type of Car</a:t>
            </a:r>
            <a:endParaRPr/>
          </a:p>
          <a:p>
            <a:pPr indent="-317500" lvl="0" marL="914400" rtl="0" algn="l">
              <a:lnSpc>
                <a:spcPct val="115000"/>
              </a:lnSpc>
              <a:spcBef>
                <a:spcPts val="0"/>
              </a:spcBef>
              <a:spcAft>
                <a:spcPts val="0"/>
              </a:spcAft>
              <a:buClr>
                <a:srgbClr val="000000"/>
              </a:buClr>
              <a:buSzPts val="1400"/>
              <a:buChar char="●"/>
            </a:pPr>
            <a:r>
              <a:rPr lang="en"/>
              <a:t>A Car is a more specific type of Land Vehicle</a:t>
            </a:r>
            <a:endParaRPr/>
          </a:p>
          <a:p>
            <a:pPr indent="-317500" lvl="0" marL="914400" rtl="0" algn="l">
              <a:lnSpc>
                <a:spcPct val="115000"/>
              </a:lnSpc>
              <a:spcBef>
                <a:spcPts val="0"/>
              </a:spcBef>
              <a:spcAft>
                <a:spcPts val="0"/>
              </a:spcAft>
              <a:buClr>
                <a:srgbClr val="000000"/>
              </a:buClr>
              <a:buSzPts val="1400"/>
              <a:buChar char="●"/>
            </a:pPr>
            <a:r>
              <a:rPr lang="en"/>
              <a:t>A Land Vehicle is a more specific type of Vehicle</a:t>
            </a:r>
            <a:endParaRPr/>
          </a:p>
          <a:p>
            <a:pPr indent="0" lvl="0" marL="0" rtl="0" algn="l">
              <a:lnSpc>
                <a:spcPct val="115000"/>
              </a:lnSpc>
              <a:spcBef>
                <a:spcPts val="1600"/>
              </a:spcBef>
              <a:spcAft>
                <a:spcPts val="0"/>
              </a:spcAft>
              <a:buNone/>
            </a:pPr>
            <a:r>
              <a:rPr lang="en"/>
              <a:t>We can say that a subclass IS-A of its superclass and all the superclasses above it.  </a:t>
            </a:r>
            <a:endParaRPr/>
          </a:p>
          <a:p>
            <a:pPr indent="-317500" lvl="0" marL="914400" rtl="0" algn="l">
              <a:lnSpc>
                <a:spcPct val="115000"/>
              </a:lnSpc>
              <a:spcBef>
                <a:spcPts val="1600"/>
              </a:spcBef>
              <a:spcAft>
                <a:spcPts val="0"/>
              </a:spcAft>
              <a:buClr>
                <a:srgbClr val="000000"/>
              </a:buClr>
              <a:buSzPts val="1400"/>
              <a:buChar char="●"/>
            </a:pPr>
            <a:r>
              <a:rPr lang="en"/>
              <a:t>Lion IS-A Feline</a:t>
            </a:r>
            <a:endParaRPr/>
          </a:p>
          <a:p>
            <a:pPr indent="-317500" lvl="0" marL="914400" rtl="0" algn="l">
              <a:lnSpc>
                <a:spcPct val="115000"/>
              </a:lnSpc>
              <a:spcBef>
                <a:spcPts val="0"/>
              </a:spcBef>
              <a:spcAft>
                <a:spcPts val="0"/>
              </a:spcAft>
              <a:buClr>
                <a:srgbClr val="000000"/>
              </a:buClr>
              <a:buSzPts val="1400"/>
              <a:buChar char="●"/>
            </a:pPr>
            <a:r>
              <a:rPr lang="en"/>
              <a:t>Lion IS-A Mammal</a:t>
            </a:r>
            <a:endParaRPr/>
          </a:p>
          <a:p>
            <a:pPr indent="-317500" lvl="0" marL="914400" rtl="0" algn="l">
              <a:lnSpc>
                <a:spcPct val="115000"/>
              </a:lnSpc>
              <a:spcBef>
                <a:spcPts val="0"/>
              </a:spcBef>
              <a:spcAft>
                <a:spcPts val="0"/>
              </a:spcAft>
              <a:buClr>
                <a:srgbClr val="000000"/>
              </a:buClr>
              <a:buSzPts val="1400"/>
              <a:buChar char="●"/>
            </a:pPr>
            <a:r>
              <a:rPr lang="en"/>
              <a:t>Lion IS-A Animal</a:t>
            </a:r>
            <a:endParaRPr/>
          </a:p>
          <a:p>
            <a:pPr indent="-317500" lvl="0" marL="914400" rtl="0" algn="l">
              <a:lnSpc>
                <a:spcPct val="115000"/>
              </a:lnSpc>
              <a:spcBef>
                <a:spcPts val="0"/>
              </a:spcBef>
              <a:spcAft>
                <a:spcPts val="0"/>
              </a:spcAft>
              <a:buClr>
                <a:srgbClr val="000000"/>
              </a:buClr>
              <a:buSzPts val="1400"/>
              <a:buChar char="●"/>
            </a:pPr>
            <a:r>
              <a:rPr lang="en"/>
              <a:t>Lion IS-A Object (in Java)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54450" y="29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Inheritance in Java</a:t>
            </a:r>
            <a:endParaRPr/>
          </a:p>
        </p:txBody>
      </p:sp>
      <p:pic>
        <p:nvPicPr>
          <p:cNvPr id="110" name="Google Shape;110;p20"/>
          <p:cNvPicPr preferRelativeResize="0"/>
          <p:nvPr/>
        </p:nvPicPr>
        <p:blipFill>
          <a:blip r:embed="rId3">
            <a:alphaModFix/>
          </a:blip>
          <a:stretch>
            <a:fillRect/>
          </a:stretch>
        </p:blipFill>
        <p:spPr>
          <a:xfrm>
            <a:off x="152400" y="1017450"/>
            <a:ext cx="8778391" cy="397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01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Does Not Support Multiple Inheritance</a:t>
            </a:r>
            <a:endParaRPr/>
          </a:p>
        </p:txBody>
      </p:sp>
      <p:pic>
        <p:nvPicPr>
          <p:cNvPr id="116" name="Google Shape;116;p21"/>
          <p:cNvPicPr preferRelativeResize="0"/>
          <p:nvPr/>
        </p:nvPicPr>
        <p:blipFill>
          <a:blip r:embed="rId3">
            <a:alphaModFix/>
          </a:blip>
          <a:stretch>
            <a:fillRect/>
          </a:stretch>
        </p:blipFill>
        <p:spPr>
          <a:xfrm>
            <a:off x="1168363" y="1074700"/>
            <a:ext cx="6807270" cy="3820975"/>
          </a:xfrm>
          <a:prstGeom prst="rect">
            <a:avLst/>
          </a:prstGeom>
          <a:noFill/>
          <a:ln>
            <a:noFill/>
          </a:ln>
        </p:spPr>
      </p:pic>
      <p:cxnSp>
        <p:nvCxnSpPr>
          <p:cNvPr id="117" name="Google Shape;117;p21"/>
          <p:cNvCxnSpPr/>
          <p:nvPr/>
        </p:nvCxnSpPr>
        <p:spPr>
          <a:xfrm>
            <a:off x="1001150" y="1226375"/>
            <a:ext cx="3635700" cy="2652900"/>
          </a:xfrm>
          <a:prstGeom prst="straightConnector1">
            <a:avLst/>
          </a:prstGeom>
          <a:noFill/>
          <a:ln cap="flat" cmpd="sng" w="19050">
            <a:solidFill>
              <a:srgbClr val="FF0000"/>
            </a:solidFill>
            <a:prstDash val="solid"/>
            <a:round/>
            <a:headEnd len="med" w="med" type="none"/>
            <a:tailEnd len="med" w="med" type="none"/>
          </a:ln>
        </p:spPr>
      </p:cxnSp>
      <p:cxnSp>
        <p:nvCxnSpPr>
          <p:cNvPr id="118" name="Google Shape;118;p21"/>
          <p:cNvCxnSpPr>
            <a:stCxn id="116" idx="0"/>
          </p:cNvCxnSpPr>
          <p:nvPr/>
        </p:nvCxnSpPr>
        <p:spPr>
          <a:xfrm flipH="1">
            <a:off x="1172998" y="1074700"/>
            <a:ext cx="3399000" cy="2842800"/>
          </a:xfrm>
          <a:prstGeom prst="straightConnector1">
            <a:avLst/>
          </a:prstGeom>
          <a:noFill/>
          <a:ln cap="flat" cmpd="sng" w="19050">
            <a:solidFill>
              <a:srgbClr val="FF0000"/>
            </a:solidFill>
            <a:prstDash val="solid"/>
            <a:round/>
            <a:headEnd len="med" w="med" type="none"/>
            <a:tailEnd len="med" w="med" type="none"/>
          </a:ln>
        </p:spPr>
      </p:cxnSp>
      <p:cxnSp>
        <p:nvCxnSpPr>
          <p:cNvPr id="119" name="Google Shape;119;p21"/>
          <p:cNvCxnSpPr/>
          <p:nvPr/>
        </p:nvCxnSpPr>
        <p:spPr>
          <a:xfrm>
            <a:off x="4951825" y="1092775"/>
            <a:ext cx="2929500" cy="2967900"/>
          </a:xfrm>
          <a:prstGeom prst="straightConnector1">
            <a:avLst/>
          </a:prstGeom>
          <a:noFill/>
          <a:ln cap="flat" cmpd="sng" w="19050">
            <a:solidFill>
              <a:srgbClr val="FF0000"/>
            </a:solidFill>
            <a:prstDash val="solid"/>
            <a:round/>
            <a:headEnd len="med" w="med" type="none"/>
            <a:tailEnd len="med" w="med" type="none"/>
          </a:ln>
        </p:spPr>
      </p:cxnSp>
      <p:cxnSp>
        <p:nvCxnSpPr>
          <p:cNvPr id="120" name="Google Shape;120;p21"/>
          <p:cNvCxnSpPr/>
          <p:nvPr/>
        </p:nvCxnSpPr>
        <p:spPr>
          <a:xfrm flipH="1">
            <a:off x="5056925" y="1006875"/>
            <a:ext cx="2824500" cy="30918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