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88FFEF-F7D5-4224-8F7A-E91E42FE1CDE}">
  <a:tblStyle styleId="{2088FFEF-F7D5-4224-8F7A-E91E42FE1C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79df7bb9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79df7bb9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cbf439a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cbf439a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cbf439a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cbf439a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cbf439a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cbf439a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cbf439a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cbf439a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79df7bb9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9df7bb9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79df7b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9df7b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79df7bb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9df7bb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79df7bb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79df7bb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79df7bb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9df7bb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79df7bb9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9df7bb9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79df7bb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79df7bb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cbf439a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cbf439a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79df7bb9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79df7bb9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open?id=1ELgmXoFe6Z2jBX9qAdytshW6_2GyaP3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8725" y="744575"/>
            <a:ext cx="8798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Inheritance: Abstract Classes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1: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25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Protected and Default Access Modifiers</a:t>
            </a:r>
            <a:endParaRPr/>
          </a:p>
        </p:txBody>
      </p:sp>
      <p:sp>
        <p:nvSpPr>
          <p:cNvPr id="138" name="Google Shape;138;p22"/>
          <p:cNvSpPr txBox="1"/>
          <p:nvPr>
            <p:ph idx="1" type="body"/>
          </p:nvPr>
        </p:nvSpPr>
        <p:spPr>
          <a:xfrm>
            <a:off x="311700" y="870525"/>
            <a:ext cx="8520600" cy="371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Private</a:t>
            </a:r>
            <a:r>
              <a:rPr lang="en"/>
              <a:t> - accessible on in the class</a:t>
            </a:r>
            <a:endParaRPr/>
          </a:p>
          <a:p>
            <a:pPr indent="-317500" lvl="1" marL="914400" rtl="0" algn="l">
              <a:spcBef>
                <a:spcPts val="0"/>
              </a:spcBef>
              <a:spcAft>
                <a:spcPts val="0"/>
              </a:spcAft>
              <a:buSzPts val="1400"/>
              <a:buChar char="○"/>
            </a:pPr>
            <a:r>
              <a:rPr lang="en"/>
              <a:t>can be applied to methods and member variables</a:t>
            </a:r>
            <a:endParaRPr/>
          </a:p>
          <a:p>
            <a:pPr indent="-342900" lvl="0" marL="457200" rtl="0" algn="l">
              <a:spcBef>
                <a:spcPts val="0"/>
              </a:spcBef>
              <a:spcAft>
                <a:spcPts val="0"/>
              </a:spcAft>
              <a:buSzPts val="1800"/>
              <a:buChar char="●"/>
            </a:pPr>
            <a:r>
              <a:rPr b="1" lang="en"/>
              <a:t>Protected</a:t>
            </a:r>
            <a:r>
              <a:rPr lang="en"/>
              <a:t> - accessible in the class and in any subclasses in the inheritance tree.  </a:t>
            </a:r>
            <a:endParaRPr/>
          </a:p>
          <a:p>
            <a:pPr indent="-317500" lvl="1" marL="914400" rtl="0" algn="l">
              <a:spcBef>
                <a:spcPts val="0"/>
              </a:spcBef>
              <a:spcAft>
                <a:spcPts val="0"/>
              </a:spcAft>
              <a:buSzPts val="1400"/>
              <a:buChar char="○"/>
            </a:pPr>
            <a:r>
              <a:rPr lang="en"/>
              <a:t>can be applied to methods and member variables</a:t>
            </a:r>
            <a:endParaRPr/>
          </a:p>
          <a:p>
            <a:pPr indent="-317500" lvl="1" marL="914400" rtl="0" algn="l">
              <a:spcBef>
                <a:spcPts val="0"/>
              </a:spcBef>
              <a:spcAft>
                <a:spcPts val="0"/>
              </a:spcAft>
              <a:buSzPts val="1400"/>
              <a:buChar char="○"/>
            </a:pPr>
            <a:r>
              <a:rPr lang="en"/>
              <a:t>In Java, Protected it also available to any class in the same package, but this use is discouraged.</a:t>
            </a:r>
            <a:endParaRPr/>
          </a:p>
          <a:p>
            <a:pPr indent="-342900" lvl="0" marL="457200" rtl="0" algn="l">
              <a:spcBef>
                <a:spcPts val="0"/>
              </a:spcBef>
              <a:spcAft>
                <a:spcPts val="0"/>
              </a:spcAft>
              <a:buSzPts val="1800"/>
              <a:buChar char="●"/>
            </a:pPr>
            <a:r>
              <a:rPr b="1" lang="en"/>
              <a:t>Default (no access modifier) </a:t>
            </a:r>
            <a:r>
              <a:rPr lang="en"/>
              <a:t>- accessible to any class or subclass in the same package.  </a:t>
            </a:r>
            <a:endParaRPr/>
          </a:p>
          <a:p>
            <a:pPr indent="-317500" lvl="1" marL="914400" rtl="0" algn="l">
              <a:spcBef>
                <a:spcPts val="0"/>
              </a:spcBef>
              <a:spcAft>
                <a:spcPts val="0"/>
              </a:spcAft>
              <a:buSzPts val="1400"/>
              <a:buChar char="○"/>
            </a:pPr>
            <a:r>
              <a:rPr lang="en"/>
              <a:t>can be applied to methods and member variables</a:t>
            </a:r>
            <a:endParaRPr/>
          </a:p>
          <a:p>
            <a:pPr indent="-342900" lvl="0" marL="457200" rtl="0" algn="l">
              <a:spcBef>
                <a:spcPts val="0"/>
              </a:spcBef>
              <a:spcAft>
                <a:spcPts val="0"/>
              </a:spcAft>
              <a:buSzPts val="1800"/>
              <a:buChar char="●"/>
            </a:pPr>
            <a:r>
              <a:rPr b="1" lang="en"/>
              <a:t>Public </a:t>
            </a:r>
            <a:r>
              <a:rPr lang="en"/>
              <a:t>- accessible everywhere </a:t>
            </a:r>
            <a:endParaRPr/>
          </a:p>
          <a:p>
            <a:pPr indent="-317500" lvl="1" marL="914400" rtl="0" algn="l">
              <a:spcBef>
                <a:spcPts val="0"/>
              </a:spcBef>
              <a:spcAft>
                <a:spcPts val="0"/>
              </a:spcAft>
              <a:buSzPts val="1400"/>
              <a:buChar char="○"/>
            </a:pPr>
            <a:r>
              <a:rPr lang="en"/>
              <a:t>can be applied to methods, member variables, classes, and interfaces)</a:t>
            </a:r>
            <a:endParaRPr/>
          </a:p>
          <a:p>
            <a:pPr indent="0" lvl="0" marL="457200" rtl="0" algn="l">
              <a:spcBef>
                <a:spcPts val="1600"/>
              </a:spcBef>
              <a:spcAft>
                <a:spcPts val="1600"/>
              </a:spcAft>
              <a:buNone/>
            </a:pPr>
            <a:r>
              <a:t/>
            </a:r>
            <a:endParaRPr/>
          </a:p>
        </p:txBody>
      </p:sp>
      <p:sp>
        <p:nvSpPr>
          <p:cNvPr id="139" name="Google Shape;139;p22"/>
          <p:cNvSpPr txBox="1"/>
          <p:nvPr/>
        </p:nvSpPr>
        <p:spPr>
          <a:xfrm>
            <a:off x="2915975" y="4584525"/>
            <a:ext cx="27225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Java Accessors Cheatsheet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547900" y="187650"/>
            <a:ext cx="8048200" cy="4768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a:blip r:embed="rId3">
            <a:alphaModFix/>
          </a:blip>
          <a:stretch>
            <a:fillRect/>
          </a:stretch>
        </p:blipFill>
        <p:spPr>
          <a:xfrm>
            <a:off x="547900" y="137038"/>
            <a:ext cx="8048200" cy="486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497700" y="128188"/>
            <a:ext cx="8148600" cy="488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492113" y="135075"/>
            <a:ext cx="8159776" cy="4873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16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 accessor</a:t>
            </a:r>
            <a:endParaRPr/>
          </a:p>
        </p:txBody>
      </p:sp>
      <p:sp>
        <p:nvSpPr>
          <p:cNvPr id="165" name="Google Shape;165;p27"/>
          <p:cNvSpPr txBox="1"/>
          <p:nvPr>
            <p:ph idx="1" type="body"/>
          </p:nvPr>
        </p:nvSpPr>
        <p:spPr>
          <a:xfrm>
            <a:off x="311700" y="735750"/>
            <a:ext cx="8520600" cy="303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Public</a:t>
            </a:r>
            <a:r>
              <a:rPr lang="en"/>
              <a:t> is for “set in stone” methods that you want other programmers to rely on to use your object.  These create the behaviors of the object, but changing their method signatures may break other code that is using your object.</a:t>
            </a:r>
            <a:endParaRPr/>
          </a:p>
          <a:p>
            <a:pPr indent="-342900" lvl="0" marL="457200" rtl="0" algn="l">
              <a:spcBef>
                <a:spcPts val="0"/>
              </a:spcBef>
              <a:spcAft>
                <a:spcPts val="0"/>
              </a:spcAft>
              <a:buSzPts val="1800"/>
              <a:buChar char="●"/>
            </a:pPr>
            <a:r>
              <a:rPr b="1" lang="en"/>
              <a:t>Protected</a:t>
            </a:r>
            <a:r>
              <a:rPr lang="en"/>
              <a:t> is for building connections between inherited classes.  It lets you have methods in a superclass that are accessible to the subclasses, but does not allow access outside the hierarchy.</a:t>
            </a:r>
            <a:endParaRPr/>
          </a:p>
          <a:p>
            <a:pPr indent="-342900" lvl="0" marL="457200" rtl="0" algn="l">
              <a:spcBef>
                <a:spcPts val="0"/>
              </a:spcBef>
              <a:spcAft>
                <a:spcPts val="0"/>
              </a:spcAft>
              <a:buSzPts val="1800"/>
              <a:buChar char="●"/>
            </a:pPr>
            <a:r>
              <a:rPr b="1" lang="en"/>
              <a:t>Private</a:t>
            </a:r>
            <a:r>
              <a:rPr lang="en"/>
              <a:t> is for unstable, worker methods that may change and are only for use inside the class itself.  </a:t>
            </a:r>
            <a:endParaRPr/>
          </a:p>
          <a:p>
            <a:pPr indent="-342900" lvl="0" marL="457200" rtl="0" algn="l">
              <a:spcBef>
                <a:spcPts val="0"/>
              </a:spcBef>
              <a:spcAft>
                <a:spcPts val="0"/>
              </a:spcAft>
              <a:buSzPts val="1800"/>
              <a:buChar char="●"/>
            </a:pPr>
            <a:r>
              <a:rPr b="1" lang="en"/>
              <a:t>Default</a:t>
            </a:r>
            <a:r>
              <a:rPr lang="en"/>
              <a:t> should generally be avoided.</a:t>
            </a:r>
            <a:endParaRPr/>
          </a:p>
        </p:txBody>
      </p:sp>
      <p:sp>
        <p:nvSpPr>
          <p:cNvPr id="166" name="Google Shape;166;p27"/>
          <p:cNvSpPr txBox="1"/>
          <p:nvPr/>
        </p:nvSpPr>
        <p:spPr>
          <a:xfrm>
            <a:off x="1136650" y="3874675"/>
            <a:ext cx="6951900" cy="9819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Class design should include how others will use your object, the methods that allow that use should be public.   All other methods and variables should be private, until needed in the hierarchy or publically.  So if you are unsure, start as private and increase the access as needed.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Final Methods and Classes</a:t>
            </a:r>
            <a:endParaRPr/>
          </a:p>
          <a:p>
            <a:pPr indent="-342900" lvl="0" marL="457200" rtl="0" algn="l">
              <a:spcBef>
                <a:spcPts val="0"/>
              </a:spcBef>
              <a:spcAft>
                <a:spcPts val="0"/>
              </a:spcAft>
              <a:buSzPts val="1800"/>
              <a:buAutoNum type="arabicPeriod"/>
            </a:pPr>
            <a:r>
              <a:rPr lang="en"/>
              <a:t>Abstract Methods Classes</a:t>
            </a:r>
            <a:endParaRPr/>
          </a:p>
          <a:p>
            <a:pPr indent="-342900" lvl="0" marL="457200" rtl="0" algn="l">
              <a:spcBef>
                <a:spcPts val="0"/>
              </a:spcBef>
              <a:spcAft>
                <a:spcPts val="0"/>
              </a:spcAft>
              <a:buSzPts val="1800"/>
              <a:buAutoNum type="arabicPeriod"/>
            </a:pPr>
            <a:r>
              <a:rPr lang="en"/>
              <a:t>Protected and Default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Methods and Classes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solidFill>
                  <a:srgbClr val="0000FF"/>
                </a:solidFill>
              </a:rPr>
              <a:t>final </a:t>
            </a:r>
            <a:r>
              <a:rPr lang="en"/>
              <a:t>modifier can be used with methods and classes to control how they are used.  </a:t>
            </a:r>
            <a:endParaRPr/>
          </a:p>
          <a:p>
            <a:pPr indent="0" lvl="0" marL="0" rtl="0" algn="l">
              <a:spcBef>
                <a:spcPts val="1600"/>
              </a:spcBef>
              <a:spcAft>
                <a:spcPts val="0"/>
              </a:spcAft>
              <a:buNone/>
            </a:pPr>
            <a:r>
              <a:rPr lang="en"/>
              <a:t>A final method cannot be </a:t>
            </a:r>
            <a:r>
              <a:rPr lang="en"/>
              <a:t>Overridden</a:t>
            </a:r>
            <a:r>
              <a:rPr lang="en"/>
              <a:t>.</a:t>
            </a:r>
            <a:endParaRPr/>
          </a:p>
          <a:p>
            <a:pPr indent="0" lvl="0" marL="0" rtl="0" algn="l">
              <a:spcBef>
                <a:spcPts val="1600"/>
              </a:spcBef>
              <a:spcAft>
                <a:spcPts val="0"/>
              </a:spcAft>
              <a:buNone/>
            </a:pPr>
            <a:r>
              <a:rPr lang="en"/>
              <a:t>	</a:t>
            </a:r>
            <a:r>
              <a:rPr lang="en" sz="1600">
                <a:latin typeface="Courier New"/>
                <a:ea typeface="Courier New"/>
                <a:cs typeface="Courier New"/>
                <a:sym typeface="Courier New"/>
              </a:rPr>
              <a:t>public </a:t>
            </a:r>
            <a:r>
              <a:rPr b="1" lang="en" sz="1600">
                <a:solidFill>
                  <a:srgbClr val="0000FF"/>
                </a:solidFill>
                <a:latin typeface="Courier New"/>
                <a:ea typeface="Courier New"/>
                <a:cs typeface="Courier New"/>
                <a:sym typeface="Courier New"/>
              </a:rPr>
              <a:t>final </a:t>
            </a:r>
            <a:r>
              <a:rPr lang="en" sz="1600">
                <a:latin typeface="Courier New"/>
                <a:ea typeface="Courier New"/>
                <a:cs typeface="Courier New"/>
                <a:sym typeface="Courier New"/>
              </a:rPr>
              <a:t>String myMethod(){ }</a:t>
            </a:r>
            <a:endParaRPr sz="1600">
              <a:latin typeface="Courier New"/>
              <a:ea typeface="Courier New"/>
              <a:cs typeface="Courier New"/>
              <a:sym typeface="Courier New"/>
            </a:endParaRPr>
          </a:p>
          <a:p>
            <a:pPr indent="0" lvl="0" marL="0" rtl="0" algn="l">
              <a:spcBef>
                <a:spcPts val="1600"/>
              </a:spcBef>
              <a:spcAft>
                <a:spcPts val="0"/>
              </a:spcAft>
              <a:buNone/>
            </a:pPr>
            <a:r>
              <a:rPr lang="en"/>
              <a:t>A final Class cannot have subclasses.</a:t>
            </a:r>
            <a:endParaRPr/>
          </a:p>
          <a:p>
            <a:pPr indent="457200" lvl="0" marL="0" rtl="0" algn="l">
              <a:spcBef>
                <a:spcPts val="1600"/>
              </a:spcBef>
              <a:spcAft>
                <a:spcPts val="1600"/>
              </a:spcAft>
              <a:buClr>
                <a:schemeClr val="dk1"/>
              </a:buClr>
              <a:buSzPts val="1100"/>
              <a:buFont typeface="Arial"/>
              <a:buNone/>
            </a:pPr>
            <a:r>
              <a:rPr lang="en" sz="1600">
                <a:latin typeface="Courier New"/>
                <a:ea typeface="Courier New"/>
                <a:cs typeface="Courier New"/>
                <a:sym typeface="Courier New"/>
              </a:rPr>
              <a:t>public </a:t>
            </a:r>
            <a:r>
              <a:rPr b="1" lang="en" sz="1600">
                <a:solidFill>
                  <a:srgbClr val="0000FF"/>
                </a:solidFill>
                <a:latin typeface="Courier New"/>
                <a:ea typeface="Courier New"/>
                <a:cs typeface="Courier New"/>
                <a:sym typeface="Courier New"/>
              </a:rPr>
              <a:t>final </a:t>
            </a:r>
            <a:r>
              <a:rPr lang="en" sz="1600">
                <a:latin typeface="Courier New"/>
                <a:ea typeface="Courier New"/>
                <a:cs typeface="Courier New"/>
                <a:sym typeface="Courier New"/>
              </a:rPr>
              <a:t>class myClass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abstract class cannot be instantiated and </a:t>
            </a:r>
            <a:r>
              <a:rPr lang="en"/>
              <a:t>exists</a:t>
            </a:r>
            <a:r>
              <a:rPr lang="en"/>
              <a:t> </a:t>
            </a:r>
            <a:r>
              <a:rPr lang="en"/>
              <a:t>solely</a:t>
            </a:r>
            <a:r>
              <a:rPr lang="en"/>
              <a:t> for the purpose of inheritance and polymorphism.  </a:t>
            </a:r>
            <a:endParaRPr/>
          </a:p>
          <a:p>
            <a:pPr indent="0" lvl="0" marL="0" rtl="0" algn="l">
              <a:spcBef>
                <a:spcPts val="1600"/>
              </a:spcBef>
              <a:spcAft>
                <a:spcPts val="0"/>
              </a:spcAft>
              <a:buNone/>
            </a:pPr>
            <a:r>
              <a:rPr lang="en"/>
              <a:t>Like a combination of an interface and a superclass.   </a:t>
            </a:r>
            <a:endParaRPr/>
          </a:p>
          <a:p>
            <a:pPr indent="-342900" lvl="0" marL="914400" rtl="0" algn="l">
              <a:spcBef>
                <a:spcPts val="1600"/>
              </a:spcBef>
              <a:spcAft>
                <a:spcPts val="0"/>
              </a:spcAft>
              <a:buSzPts val="1800"/>
              <a:buAutoNum type="arabicPeriod"/>
            </a:pPr>
            <a:r>
              <a:rPr lang="en"/>
              <a:t>Can extend it like a superclass</a:t>
            </a:r>
            <a:endParaRPr/>
          </a:p>
          <a:p>
            <a:pPr indent="-342900" lvl="0" marL="914400" rtl="0" algn="l">
              <a:spcBef>
                <a:spcPts val="0"/>
              </a:spcBef>
              <a:spcAft>
                <a:spcPts val="0"/>
              </a:spcAft>
              <a:buSzPts val="1800"/>
              <a:buAutoNum type="arabicPeriod"/>
            </a:pPr>
            <a:r>
              <a:rPr lang="en"/>
              <a:t>Can inherit implementation from it like a superclass</a:t>
            </a:r>
            <a:endParaRPr/>
          </a:p>
          <a:p>
            <a:pPr indent="-342900" lvl="0" marL="914400" rtl="0" algn="l">
              <a:spcBef>
                <a:spcPts val="0"/>
              </a:spcBef>
              <a:spcAft>
                <a:spcPts val="0"/>
              </a:spcAft>
              <a:buSzPts val="1800"/>
              <a:buAutoNum type="arabicPeriod"/>
            </a:pPr>
            <a:r>
              <a:rPr lang="en"/>
              <a:t>Can provide method signatures that must be implemented like an interface</a:t>
            </a:r>
            <a:endParaRPr/>
          </a:p>
          <a:p>
            <a:pPr indent="-342900" lvl="0" marL="914400" rtl="0" algn="l">
              <a:spcBef>
                <a:spcPts val="0"/>
              </a:spcBef>
              <a:spcAft>
                <a:spcPts val="0"/>
              </a:spcAft>
              <a:buSzPts val="1800"/>
              <a:buAutoNum type="arabicPeriod"/>
            </a:pPr>
            <a:r>
              <a:rPr lang="en"/>
              <a:t>A class can only extend either 1 abstract class or 1 superclass, but may implement multiple interfaces.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Method</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method signature with the </a:t>
            </a:r>
            <a:r>
              <a:rPr lang="en">
                <a:solidFill>
                  <a:srgbClr val="0000FF"/>
                </a:solidFill>
              </a:rPr>
              <a:t>abstract </a:t>
            </a:r>
            <a:r>
              <a:rPr lang="en"/>
              <a:t>modifier.  Can only exists in an abstract class, and must be </a:t>
            </a:r>
            <a:r>
              <a:rPr lang="en"/>
              <a:t>overridden</a:t>
            </a:r>
            <a:r>
              <a:rPr lang="en"/>
              <a:t> in any implementation class that extends the abstract class. </a:t>
            </a:r>
            <a:endParaRPr/>
          </a:p>
          <a:p>
            <a:pPr indent="0" lvl="0" marL="0" rtl="0" algn="l">
              <a:spcBef>
                <a:spcPts val="1600"/>
              </a:spcBef>
              <a:spcAft>
                <a:spcPts val="0"/>
              </a:spcAft>
              <a:buNone/>
            </a:pPr>
            <a:r>
              <a:rPr lang="en"/>
              <a:t>	</a:t>
            </a:r>
            <a:r>
              <a:rPr lang="en" sz="1500">
                <a:latin typeface="Courier New"/>
                <a:ea typeface="Courier New"/>
                <a:cs typeface="Courier New"/>
                <a:sym typeface="Courier New"/>
              </a:rPr>
              <a:t>public </a:t>
            </a:r>
            <a:r>
              <a:rPr b="1" lang="en" sz="1500">
                <a:solidFill>
                  <a:srgbClr val="0000FF"/>
                </a:solidFill>
                <a:latin typeface="Courier New"/>
                <a:ea typeface="Courier New"/>
                <a:cs typeface="Courier New"/>
                <a:sym typeface="Courier New"/>
              </a:rPr>
              <a:t>abstract </a:t>
            </a:r>
            <a:r>
              <a:rPr lang="en" sz="1500">
                <a:latin typeface="Courier New"/>
                <a:ea typeface="Courier New"/>
                <a:cs typeface="Courier New"/>
                <a:sym typeface="Courier New"/>
              </a:rPr>
              <a:t>int doSciene(int x, int y)</a:t>
            </a:r>
            <a:endParaRPr sz="15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t/>
            </a:r>
            <a:endParaRPr sz="15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4746625" y="314788"/>
            <a:ext cx="4339025" cy="4513924"/>
          </a:xfrm>
          <a:prstGeom prst="rect">
            <a:avLst/>
          </a:prstGeom>
          <a:noFill/>
          <a:ln>
            <a:noFill/>
          </a:ln>
        </p:spPr>
      </p:pic>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Method Transitivity</a:t>
            </a:r>
            <a:endParaRPr/>
          </a:p>
        </p:txBody>
      </p:sp>
      <p:sp>
        <p:nvSpPr>
          <p:cNvPr id="86" name="Google Shape;86;p18"/>
          <p:cNvSpPr txBox="1"/>
          <p:nvPr>
            <p:ph idx="1" type="body"/>
          </p:nvPr>
        </p:nvSpPr>
        <p:spPr>
          <a:xfrm>
            <a:off x="311700" y="1152475"/>
            <a:ext cx="402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an abstract class extends another abstract class, then it can choose to implement the abstract method or do nothing and pass it on to the class that extends it.  </a:t>
            </a:r>
            <a:endParaRPr/>
          </a:p>
          <a:p>
            <a:pPr indent="0" lvl="0" marL="0" rtl="0" algn="l">
              <a:spcBef>
                <a:spcPts val="1600"/>
              </a:spcBef>
              <a:spcAft>
                <a:spcPts val="1600"/>
              </a:spcAft>
              <a:buNone/>
            </a:pPr>
            <a:r>
              <a:rPr lang="en"/>
              <a:t>All abstract methods must have implementation by the time extended by the first concrete implementation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Superclass vs Interface vs Abstract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
            </a:r>
            <a:r>
              <a:rPr b="1" lang="en"/>
              <a:t>interface </a:t>
            </a:r>
            <a:r>
              <a:rPr lang="en"/>
              <a:t>provides method signatures without implementation that creates a contract of what must have a subclass specific implementation.   </a:t>
            </a:r>
            <a:r>
              <a:rPr i="1" lang="en"/>
              <a:t>Can represent either an HAS-A or IS-A relationship.</a:t>
            </a:r>
            <a:endParaRPr i="1"/>
          </a:p>
          <a:p>
            <a:pPr indent="0" lvl="0" marL="0" rtl="0" algn="l">
              <a:spcBef>
                <a:spcPts val="1600"/>
              </a:spcBef>
              <a:spcAft>
                <a:spcPts val="0"/>
              </a:spcAft>
              <a:buNone/>
            </a:pPr>
            <a:r>
              <a:rPr lang="en"/>
              <a:t>A </a:t>
            </a:r>
            <a:r>
              <a:rPr b="1" lang="en"/>
              <a:t>superclass </a:t>
            </a:r>
            <a:r>
              <a:rPr lang="en"/>
              <a:t>provides default implementation that can be inherited by a subclass, so it can </a:t>
            </a:r>
            <a:r>
              <a:rPr lang="en"/>
              <a:t>guarantee</a:t>
            </a:r>
            <a:r>
              <a:rPr lang="en"/>
              <a:t> a default implementation, but not a subclass specific one.  </a:t>
            </a:r>
            <a:r>
              <a:rPr i="1" lang="en"/>
              <a:t>Can only represent an IS-A relationship.</a:t>
            </a:r>
            <a:endParaRPr i="1"/>
          </a:p>
          <a:p>
            <a:pPr indent="0" lvl="0" marL="0" rtl="0" algn="l">
              <a:spcBef>
                <a:spcPts val="1600"/>
              </a:spcBef>
              <a:spcAft>
                <a:spcPts val="1600"/>
              </a:spcAft>
              <a:buNone/>
            </a:pPr>
            <a:r>
              <a:rPr lang="en"/>
              <a:t>An </a:t>
            </a:r>
            <a:r>
              <a:rPr b="1" lang="en"/>
              <a:t>abstract class</a:t>
            </a:r>
            <a:r>
              <a:rPr lang="en"/>
              <a:t> allows for default implementation to be inherited and/or to provide method signatures for methods that must have a subclass specific implementation.   </a:t>
            </a:r>
            <a:r>
              <a:rPr i="1" lang="en"/>
              <a:t>Can only represent an IS-A relationship.</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aphicFrame>
        <p:nvGraphicFramePr>
          <p:cNvPr id="97" name="Google Shape;97;p20"/>
          <p:cNvGraphicFramePr/>
          <p:nvPr/>
        </p:nvGraphicFramePr>
        <p:xfrm>
          <a:off x="334400" y="264500"/>
          <a:ext cx="3000000" cy="3000000"/>
        </p:xfrm>
        <a:graphic>
          <a:graphicData uri="http://schemas.openxmlformats.org/drawingml/2006/table">
            <a:tbl>
              <a:tblPr>
                <a:noFill/>
                <a:tableStyleId>{2088FFEF-F7D5-4224-8F7A-E91E42FE1CDE}</a:tableStyleId>
              </a:tblPr>
              <a:tblGrid>
                <a:gridCol w="961750"/>
                <a:gridCol w="1240400"/>
                <a:gridCol w="758125"/>
                <a:gridCol w="1022650"/>
                <a:gridCol w="576675"/>
                <a:gridCol w="632300"/>
                <a:gridCol w="719475"/>
                <a:gridCol w="972500"/>
                <a:gridCol w="849775"/>
                <a:gridCol w="849775"/>
              </a:tblGrid>
              <a:tr h="997150">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100"/>
                        <a:t>Passes on implementation</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Forces Override</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Can be instantiated</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IS-A</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HAS-A</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extends</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implements</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Subclass can have multiple</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b="1" lang="en" sz="1100"/>
                        <a:t>Defines a Data Type</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CE5CD"/>
                    </a:solidFill>
                  </a:tcPr>
                </a:tc>
              </a:tr>
              <a:tr h="524075">
                <a:tc>
                  <a:txBody>
                    <a:bodyPr/>
                    <a:lstStyle/>
                    <a:p>
                      <a:pPr indent="0" lvl="0" marL="0" rtl="0" algn="l">
                        <a:spcBef>
                          <a:spcPts val="0"/>
                        </a:spcBef>
                        <a:spcAft>
                          <a:spcPts val="0"/>
                        </a:spcAft>
                        <a:buNone/>
                      </a:pPr>
                      <a:r>
                        <a:rPr b="1" lang="en" sz="1100"/>
                        <a:t>Superclass</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63525">
                <a:tc>
                  <a:txBody>
                    <a:bodyPr/>
                    <a:lstStyle/>
                    <a:p>
                      <a:pPr indent="0" lvl="0" marL="0" rtl="0" algn="l">
                        <a:spcBef>
                          <a:spcPts val="0"/>
                        </a:spcBef>
                        <a:spcAft>
                          <a:spcPts val="0"/>
                        </a:spcAft>
                        <a:buNone/>
                      </a:pPr>
                      <a:r>
                        <a:rPr b="1" lang="en" sz="1100"/>
                        <a:t>Interface</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0175">
                <a:tc>
                  <a:txBody>
                    <a:bodyPr/>
                    <a:lstStyle/>
                    <a:p>
                      <a:pPr indent="0" lvl="0" marL="0" rtl="0" algn="l">
                        <a:spcBef>
                          <a:spcPts val="0"/>
                        </a:spcBef>
                        <a:spcAft>
                          <a:spcPts val="0"/>
                        </a:spcAft>
                        <a:buNone/>
                      </a:pPr>
                      <a:r>
                        <a:rPr b="1" lang="en" sz="1100"/>
                        <a:t>Abstract class</a:t>
                      </a:r>
                      <a:endParaRPr b="1" sz="11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98" name="Google Shape;98;p20"/>
          <p:cNvPicPr preferRelativeResize="0"/>
          <p:nvPr/>
        </p:nvPicPr>
        <p:blipFill>
          <a:blip r:embed="rId3">
            <a:alphaModFix/>
          </a:blip>
          <a:stretch>
            <a:fillRect/>
          </a:stretch>
        </p:blipFill>
        <p:spPr>
          <a:xfrm>
            <a:off x="1725600" y="1350898"/>
            <a:ext cx="434825" cy="434825"/>
          </a:xfrm>
          <a:prstGeom prst="rect">
            <a:avLst/>
          </a:prstGeom>
          <a:noFill/>
          <a:ln>
            <a:noFill/>
          </a:ln>
        </p:spPr>
      </p:pic>
      <p:pic>
        <p:nvPicPr>
          <p:cNvPr id="99" name="Google Shape;99;p20"/>
          <p:cNvPicPr preferRelativeResize="0"/>
          <p:nvPr/>
        </p:nvPicPr>
        <p:blipFill>
          <a:blip r:embed="rId3">
            <a:alphaModFix/>
          </a:blip>
          <a:stretch>
            <a:fillRect/>
          </a:stretch>
        </p:blipFill>
        <p:spPr>
          <a:xfrm>
            <a:off x="1636350" y="2505886"/>
            <a:ext cx="434825" cy="434825"/>
          </a:xfrm>
          <a:prstGeom prst="rect">
            <a:avLst/>
          </a:prstGeom>
          <a:noFill/>
          <a:ln>
            <a:noFill/>
          </a:ln>
        </p:spPr>
      </p:pic>
      <p:pic>
        <p:nvPicPr>
          <p:cNvPr id="100" name="Google Shape;100;p20"/>
          <p:cNvPicPr preferRelativeResize="0"/>
          <p:nvPr/>
        </p:nvPicPr>
        <p:blipFill>
          <a:blip r:embed="rId3">
            <a:alphaModFix/>
          </a:blip>
          <a:stretch>
            <a:fillRect/>
          </a:stretch>
        </p:blipFill>
        <p:spPr>
          <a:xfrm>
            <a:off x="2662738" y="1914416"/>
            <a:ext cx="434825" cy="434825"/>
          </a:xfrm>
          <a:prstGeom prst="rect">
            <a:avLst/>
          </a:prstGeom>
          <a:noFill/>
          <a:ln>
            <a:noFill/>
          </a:ln>
        </p:spPr>
      </p:pic>
      <p:pic>
        <p:nvPicPr>
          <p:cNvPr id="101" name="Google Shape;101;p20"/>
          <p:cNvPicPr preferRelativeResize="0"/>
          <p:nvPr/>
        </p:nvPicPr>
        <p:blipFill>
          <a:blip r:embed="rId3">
            <a:alphaModFix/>
          </a:blip>
          <a:stretch>
            <a:fillRect/>
          </a:stretch>
        </p:blipFill>
        <p:spPr>
          <a:xfrm>
            <a:off x="2642150" y="2505866"/>
            <a:ext cx="434825" cy="434825"/>
          </a:xfrm>
          <a:prstGeom prst="rect">
            <a:avLst/>
          </a:prstGeom>
          <a:noFill/>
          <a:ln>
            <a:noFill/>
          </a:ln>
        </p:spPr>
      </p:pic>
      <p:pic>
        <p:nvPicPr>
          <p:cNvPr id="102" name="Google Shape;102;p20"/>
          <p:cNvPicPr preferRelativeResize="0"/>
          <p:nvPr/>
        </p:nvPicPr>
        <p:blipFill>
          <a:blip r:embed="rId3">
            <a:alphaModFix/>
          </a:blip>
          <a:stretch>
            <a:fillRect/>
          </a:stretch>
        </p:blipFill>
        <p:spPr>
          <a:xfrm>
            <a:off x="3514325" y="1350886"/>
            <a:ext cx="434825" cy="434825"/>
          </a:xfrm>
          <a:prstGeom prst="rect">
            <a:avLst/>
          </a:prstGeom>
          <a:noFill/>
          <a:ln>
            <a:noFill/>
          </a:ln>
        </p:spPr>
      </p:pic>
      <p:pic>
        <p:nvPicPr>
          <p:cNvPr id="103" name="Google Shape;103;p20"/>
          <p:cNvPicPr preferRelativeResize="0"/>
          <p:nvPr/>
        </p:nvPicPr>
        <p:blipFill>
          <a:blip r:embed="rId3">
            <a:alphaModFix/>
          </a:blip>
          <a:stretch>
            <a:fillRect/>
          </a:stretch>
        </p:blipFill>
        <p:spPr>
          <a:xfrm>
            <a:off x="5612050" y="1350861"/>
            <a:ext cx="434825" cy="434825"/>
          </a:xfrm>
          <a:prstGeom prst="rect">
            <a:avLst/>
          </a:prstGeom>
          <a:noFill/>
          <a:ln>
            <a:noFill/>
          </a:ln>
        </p:spPr>
      </p:pic>
      <p:pic>
        <p:nvPicPr>
          <p:cNvPr id="104" name="Google Shape;104;p20"/>
          <p:cNvPicPr preferRelativeResize="0"/>
          <p:nvPr/>
        </p:nvPicPr>
        <p:blipFill>
          <a:blip r:embed="rId3">
            <a:alphaModFix/>
          </a:blip>
          <a:stretch>
            <a:fillRect/>
          </a:stretch>
        </p:blipFill>
        <p:spPr>
          <a:xfrm>
            <a:off x="5612050" y="2477986"/>
            <a:ext cx="434825" cy="434825"/>
          </a:xfrm>
          <a:prstGeom prst="rect">
            <a:avLst/>
          </a:prstGeom>
          <a:noFill/>
          <a:ln>
            <a:noFill/>
          </a:ln>
        </p:spPr>
      </p:pic>
      <p:pic>
        <p:nvPicPr>
          <p:cNvPr id="105" name="Google Shape;105;p20"/>
          <p:cNvPicPr preferRelativeResize="0"/>
          <p:nvPr/>
        </p:nvPicPr>
        <p:blipFill>
          <a:blip r:embed="rId3">
            <a:alphaModFix/>
          </a:blip>
          <a:stretch>
            <a:fillRect/>
          </a:stretch>
        </p:blipFill>
        <p:spPr>
          <a:xfrm>
            <a:off x="6441050" y="1914423"/>
            <a:ext cx="434825" cy="434825"/>
          </a:xfrm>
          <a:prstGeom prst="rect">
            <a:avLst/>
          </a:prstGeom>
          <a:noFill/>
          <a:ln>
            <a:noFill/>
          </a:ln>
        </p:spPr>
      </p:pic>
      <p:pic>
        <p:nvPicPr>
          <p:cNvPr id="106" name="Google Shape;106;p20"/>
          <p:cNvPicPr preferRelativeResize="0"/>
          <p:nvPr/>
        </p:nvPicPr>
        <p:blipFill>
          <a:blip r:embed="rId3">
            <a:alphaModFix/>
          </a:blip>
          <a:stretch>
            <a:fillRect/>
          </a:stretch>
        </p:blipFill>
        <p:spPr>
          <a:xfrm>
            <a:off x="7340675" y="1914411"/>
            <a:ext cx="434825" cy="434825"/>
          </a:xfrm>
          <a:prstGeom prst="rect">
            <a:avLst/>
          </a:prstGeom>
          <a:noFill/>
          <a:ln>
            <a:noFill/>
          </a:ln>
        </p:spPr>
      </p:pic>
      <p:pic>
        <p:nvPicPr>
          <p:cNvPr id="107" name="Google Shape;107;p20"/>
          <p:cNvPicPr preferRelativeResize="0"/>
          <p:nvPr/>
        </p:nvPicPr>
        <p:blipFill>
          <a:blip r:embed="rId3">
            <a:alphaModFix/>
          </a:blip>
          <a:stretch>
            <a:fillRect/>
          </a:stretch>
        </p:blipFill>
        <p:spPr>
          <a:xfrm>
            <a:off x="8129350" y="1350898"/>
            <a:ext cx="434825" cy="434825"/>
          </a:xfrm>
          <a:prstGeom prst="rect">
            <a:avLst/>
          </a:prstGeom>
          <a:noFill/>
          <a:ln>
            <a:noFill/>
          </a:ln>
        </p:spPr>
      </p:pic>
      <p:pic>
        <p:nvPicPr>
          <p:cNvPr id="108" name="Google Shape;108;p20"/>
          <p:cNvPicPr preferRelativeResize="0"/>
          <p:nvPr/>
        </p:nvPicPr>
        <p:blipFill>
          <a:blip r:embed="rId3">
            <a:alphaModFix/>
          </a:blip>
          <a:stretch>
            <a:fillRect/>
          </a:stretch>
        </p:blipFill>
        <p:spPr>
          <a:xfrm>
            <a:off x="8138663" y="1880973"/>
            <a:ext cx="434825" cy="434825"/>
          </a:xfrm>
          <a:prstGeom prst="rect">
            <a:avLst/>
          </a:prstGeom>
          <a:noFill/>
          <a:ln>
            <a:noFill/>
          </a:ln>
        </p:spPr>
      </p:pic>
      <p:pic>
        <p:nvPicPr>
          <p:cNvPr id="109" name="Google Shape;109;p20"/>
          <p:cNvPicPr preferRelativeResize="0"/>
          <p:nvPr/>
        </p:nvPicPr>
        <p:blipFill>
          <a:blip r:embed="rId3">
            <a:alphaModFix/>
          </a:blip>
          <a:stretch>
            <a:fillRect/>
          </a:stretch>
        </p:blipFill>
        <p:spPr>
          <a:xfrm>
            <a:off x="8120038" y="2444573"/>
            <a:ext cx="434825" cy="434825"/>
          </a:xfrm>
          <a:prstGeom prst="rect">
            <a:avLst/>
          </a:prstGeom>
          <a:noFill/>
          <a:ln>
            <a:noFill/>
          </a:ln>
        </p:spPr>
      </p:pic>
      <p:pic>
        <p:nvPicPr>
          <p:cNvPr id="110" name="Google Shape;110;p20"/>
          <p:cNvPicPr preferRelativeResize="0"/>
          <p:nvPr/>
        </p:nvPicPr>
        <p:blipFill>
          <a:blip r:embed="rId4">
            <a:alphaModFix/>
          </a:blip>
          <a:stretch>
            <a:fillRect/>
          </a:stretch>
        </p:blipFill>
        <p:spPr>
          <a:xfrm>
            <a:off x="1729388" y="1988825"/>
            <a:ext cx="285999" cy="285999"/>
          </a:xfrm>
          <a:prstGeom prst="rect">
            <a:avLst/>
          </a:prstGeom>
          <a:noFill/>
          <a:ln>
            <a:noFill/>
          </a:ln>
        </p:spPr>
      </p:pic>
      <p:pic>
        <p:nvPicPr>
          <p:cNvPr id="111" name="Google Shape;111;p20"/>
          <p:cNvPicPr preferRelativeResize="0"/>
          <p:nvPr/>
        </p:nvPicPr>
        <p:blipFill>
          <a:blip r:embed="rId4">
            <a:alphaModFix/>
          </a:blip>
          <a:stretch>
            <a:fillRect/>
          </a:stretch>
        </p:blipFill>
        <p:spPr>
          <a:xfrm>
            <a:off x="2737150" y="1425255"/>
            <a:ext cx="285999" cy="285999"/>
          </a:xfrm>
          <a:prstGeom prst="rect">
            <a:avLst/>
          </a:prstGeom>
          <a:noFill/>
          <a:ln>
            <a:noFill/>
          </a:ln>
        </p:spPr>
      </p:pic>
      <p:pic>
        <p:nvPicPr>
          <p:cNvPr id="112" name="Google Shape;112;p20"/>
          <p:cNvPicPr preferRelativeResize="0"/>
          <p:nvPr/>
        </p:nvPicPr>
        <p:blipFill>
          <a:blip r:embed="rId4">
            <a:alphaModFix/>
          </a:blip>
          <a:stretch>
            <a:fillRect/>
          </a:stretch>
        </p:blipFill>
        <p:spPr>
          <a:xfrm>
            <a:off x="3518113" y="1988825"/>
            <a:ext cx="285999" cy="285999"/>
          </a:xfrm>
          <a:prstGeom prst="rect">
            <a:avLst/>
          </a:prstGeom>
          <a:noFill/>
          <a:ln>
            <a:noFill/>
          </a:ln>
        </p:spPr>
      </p:pic>
      <p:pic>
        <p:nvPicPr>
          <p:cNvPr id="113" name="Google Shape;113;p20"/>
          <p:cNvPicPr preferRelativeResize="0"/>
          <p:nvPr/>
        </p:nvPicPr>
        <p:blipFill>
          <a:blip r:embed="rId4">
            <a:alphaModFix/>
          </a:blip>
          <a:stretch>
            <a:fillRect/>
          </a:stretch>
        </p:blipFill>
        <p:spPr>
          <a:xfrm>
            <a:off x="3499488" y="2580300"/>
            <a:ext cx="285999" cy="285999"/>
          </a:xfrm>
          <a:prstGeom prst="rect">
            <a:avLst/>
          </a:prstGeom>
          <a:noFill/>
          <a:ln>
            <a:noFill/>
          </a:ln>
        </p:spPr>
      </p:pic>
      <p:pic>
        <p:nvPicPr>
          <p:cNvPr id="114" name="Google Shape;114;p20"/>
          <p:cNvPicPr preferRelativeResize="0"/>
          <p:nvPr/>
        </p:nvPicPr>
        <p:blipFill>
          <a:blip r:embed="rId4">
            <a:alphaModFix/>
          </a:blip>
          <a:stretch>
            <a:fillRect/>
          </a:stretch>
        </p:blipFill>
        <p:spPr>
          <a:xfrm>
            <a:off x="6496838" y="2580300"/>
            <a:ext cx="285999" cy="285999"/>
          </a:xfrm>
          <a:prstGeom prst="rect">
            <a:avLst/>
          </a:prstGeom>
          <a:noFill/>
          <a:ln>
            <a:noFill/>
          </a:ln>
        </p:spPr>
      </p:pic>
      <p:pic>
        <p:nvPicPr>
          <p:cNvPr id="115" name="Google Shape;115;p20"/>
          <p:cNvPicPr preferRelativeResize="0"/>
          <p:nvPr/>
        </p:nvPicPr>
        <p:blipFill>
          <a:blip r:embed="rId4">
            <a:alphaModFix/>
          </a:blip>
          <a:stretch>
            <a:fillRect/>
          </a:stretch>
        </p:blipFill>
        <p:spPr>
          <a:xfrm>
            <a:off x="5690263" y="1988837"/>
            <a:ext cx="285999" cy="285999"/>
          </a:xfrm>
          <a:prstGeom prst="rect">
            <a:avLst/>
          </a:prstGeom>
          <a:noFill/>
          <a:ln>
            <a:noFill/>
          </a:ln>
        </p:spPr>
      </p:pic>
      <p:pic>
        <p:nvPicPr>
          <p:cNvPr id="116" name="Google Shape;116;p20"/>
          <p:cNvPicPr preferRelativeResize="0"/>
          <p:nvPr/>
        </p:nvPicPr>
        <p:blipFill>
          <a:blip r:embed="rId4">
            <a:alphaModFix/>
          </a:blip>
          <a:stretch>
            <a:fillRect/>
          </a:stretch>
        </p:blipFill>
        <p:spPr>
          <a:xfrm>
            <a:off x="6586088" y="1425287"/>
            <a:ext cx="285999" cy="285999"/>
          </a:xfrm>
          <a:prstGeom prst="rect">
            <a:avLst/>
          </a:prstGeom>
          <a:noFill/>
          <a:ln>
            <a:noFill/>
          </a:ln>
        </p:spPr>
      </p:pic>
      <p:pic>
        <p:nvPicPr>
          <p:cNvPr id="117" name="Google Shape;117;p20"/>
          <p:cNvPicPr preferRelativeResize="0"/>
          <p:nvPr/>
        </p:nvPicPr>
        <p:blipFill>
          <a:blip r:embed="rId4">
            <a:alphaModFix/>
          </a:blip>
          <a:stretch>
            <a:fillRect/>
          </a:stretch>
        </p:blipFill>
        <p:spPr>
          <a:xfrm>
            <a:off x="7485713" y="1425287"/>
            <a:ext cx="285999" cy="285999"/>
          </a:xfrm>
          <a:prstGeom prst="rect">
            <a:avLst/>
          </a:prstGeom>
          <a:noFill/>
          <a:ln>
            <a:noFill/>
          </a:ln>
        </p:spPr>
      </p:pic>
      <p:pic>
        <p:nvPicPr>
          <p:cNvPr id="118" name="Google Shape;118;p20"/>
          <p:cNvPicPr preferRelativeResize="0"/>
          <p:nvPr/>
        </p:nvPicPr>
        <p:blipFill>
          <a:blip r:embed="rId4">
            <a:alphaModFix/>
          </a:blip>
          <a:stretch>
            <a:fillRect/>
          </a:stretch>
        </p:blipFill>
        <p:spPr>
          <a:xfrm>
            <a:off x="7396463" y="2580312"/>
            <a:ext cx="285999" cy="285999"/>
          </a:xfrm>
          <a:prstGeom prst="rect">
            <a:avLst/>
          </a:prstGeom>
          <a:noFill/>
          <a:ln>
            <a:noFill/>
          </a:ln>
        </p:spPr>
      </p:pic>
      <p:sp>
        <p:nvSpPr>
          <p:cNvPr id="119" name="Google Shape;119;p20"/>
          <p:cNvSpPr txBox="1"/>
          <p:nvPr/>
        </p:nvSpPr>
        <p:spPr>
          <a:xfrm>
            <a:off x="356950" y="3402950"/>
            <a:ext cx="8538300" cy="431100"/>
          </a:xfrm>
          <a:prstGeom prst="rect">
            <a:avLst/>
          </a:prstGeom>
          <a:solidFill>
            <a:srgbClr val="F4CC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Common Interview Question</a:t>
            </a:r>
            <a:endParaRPr b="1" sz="1600"/>
          </a:p>
        </p:txBody>
      </p:sp>
      <p:sp>
        <p:nvSpPr>
          <p:cNvPr id="120" name="Google Shape;120;p20"/>
          <p:cNvSpPr txBox="1"/>
          <p:nvPr/>
        </p:nvSpPr>
        <p:spPr>
          <a:xfrm>
            <a:off x="356950" y="3916200"/>
            <a:ext cx="8538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What is the difference between an interface and an abstract class?</a:t>
            </a:r>
            <a:endParaRPr sz="1700"/>
          </a:p>
        </p:txBody>
      </p:sp>
      <p:pic>
        <p:nvPicPr>
          <p:cNvPr id="121" name="Google Shape;121;p20"/>
          <p:cNvPicPr preferRelativeResize="0"/>
          <p:nvPr/>
        </p:nvPicPr>
        <p:blipFill>
          <a:blip r:embed="rId3">
            <a:alphaModFix/>
          </a:blip>
          <a:stretch>
            <a:fillRect/>
          </a:stretch>
        </p:blipFill>
        <p:spPr>
          <a:xfrm>
            <a:off x="4332488" y="1350861"/>
            <a:ext cx="434825" cy="434825"/>
          </a:xfrm>
          <a:prstGeom prst="rect">
            <a:avLst/>
          </a:prstGeom>
          <a:noFill/>
          <a:ln>
            <a:noFill/>
          </a:ln>
        </p:spPr>
      </p:pic>
      <p:pic>
        <p:nvPicPr>
          <p:cNvPr id="122" name="Google Shape;122;p20"/>
          <p:cNvPicPr preferRelativeResize="0"/>
          <p:nvPr/>
        </p:nvPicPr>
        <p:blipFill>
          <a:blip r:embed="rId3">
            <a:alphaModFix/>
          </a:blip>
          <a:stretch>
            <a:fillRect/>
          </a:stretch>
        </p:blipFill>
        <p:spPr>
          <a:xfrm>
            <a:off x="4332488" y="1914448"/>
            <a:ext cx="434825" cy="434825"/>
          </a:xfrm>
          <a:prstGeom prst="rect">
            <a:avLst/>
          </a:prstGeom>
          <a:noFill/>
          <a:ln>
            <a:noFill/>
          </a:ln>
        </p:spPr>
      </p:pic>
      <p:pic>
        <p:nvPicPr>
          <p:cNvPr id="123" name="Google Shape;123;p20"/>
          <p:cNvPicPr preferRelativeResize="0"/>
          <p:nvPr/>
        </p:nvPicPr>
        <p:blipFill>
          <a:blip r:embed="rId3">
            <a:alphaModFix/>
          </a:blip>
          <a:stretch>
            <a:fillRect/>
          </a:stretch>
        </p:blipFill>
        <p:spPr>
          <a:xfrm>
            <a:off x="4332488" y="2478048"/>
            <a:ext cx="434825" cy="434825"/>
          </a:xfrm>
          <a:prstGeom prst="rect">
            <a:avLst/>
          </a:prstGeom>
          <a:noFill/>
          <a:ln>
            <a:noFill/>
          </a:ln>
        </p:spPr>
      </p:pic>
      <p:pic>
        <p:nvPicPr>
          <p:cNvPr id="124" name="Google Shape;124;p20"/>
          <p:cNvPicPr preferRelativeResize="0"/>
          <p:nvPr/>
        </p:nvPicPr>
        <p:blipFill>
          <a:blip r:embed="rId3">
            <a:alphaModFix/>
          </a:blip>
          <a:stretch>
            <a:fillRect/>
          </a:stretch>
        </p:blipFill>
        <p:spPr>
          <a:xfrm>
            <a:off x="4974163" y="1897761"/>
            <a:ext cx="434825" cy="434825"/>
          </a:xfrm>
          <a:prstGeom prst="rect">
            <a:avLst/>
          </a:prstGeom>
          <a:noFill/>
          <a:ln>
            <a:noFill/>
          </a:ln>
        </p:spPr>
      </p:pic>
      <p:pic>
        <p:nvPicPr>
          <p:cNvPr id="125" name="Google Shape;125;p20"/>
          <p:cNvPicPr preferRelativeResize="0"/>
          <p:nvPr/>
        </p:nvPicPr>
        <p:blipFill>
          <a:blip r:embed="rId4">
            <a:alphaModFix/>
          </a:blip>
          <a:stretch>
            <a:fillRect/>
          </a:stretch>
        </p:blipFill>
        <p:spPr>
          <a:xfrm>
            <a:off x="5046675" y="1425325"/>
            <a:ext cx="285999" cy="285999"/>
          </a:xfrm>
          <a:prstGeom prst="rect">
            <a:avLst/>
          </a:prstGeom>
          <a:noFill/>
          <a:ln>
            <a:noFill/>
          </a:ln>
        </p:spPr>
      </p:pic>
      <p:pic>
        <p:nvPicPr>
          <p:cNvPr id="126" name="Google Shape;126;p20"/>
          <p:cNvPicPr preferRelativeResize="0"/>
          <p:nvPr/>
        </p:nvPicPr>
        <p:blipFill>
          <a:blip r:embed="rId4">
            <a:alphaModFix/>
          </a:blip>
          <a:stretch>
            <a:fillRect/>
          </a:stretch>
        </p:blipFill>
        <p:spPr>
          <a:xfrm>
            <a:off x="5002050" y="2519000"/>
            <a:ext cx="285999" cy="285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to use an Abstract Class</a:t>
            </a:r>
            <a:endParaRPr/>
          </a:p>
        </p:txBody>
      </p:sp>
      <p:sp>
        <p:nvSpPr>
          <p:cNvPr id="132" name="Google Shape;132;p21"/>
          <p:cNvSpPr txBox="1"/>
          <p:nvPr>
            <p:ph idx="1" type="body"/>
          </p:nvPr>
        </p:nvSpPr>
        <p:spPr>
          <a:xfrm>
            <a:off x="311700" y="1152475"/>
            <a:ext cx="8520600" cy="33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To prevent a superclass from being instantiated.  </a:t>
            </a:r>
            <a:endParaRPr/>
          </a:p>
          <a:p>
            <a:pPr indent="-317500" lvl="1" marL="914400" rtl="0" algn="l">
              <a:spcBef>
                <a:spcPts val="0"/>
              </a:spcBef>
              <a:spcAft>
                <a:spcPts val="0"/>
              </a:spcAft>
              <a:buSzPts val="1400"/>
              <a:buAutoNum type="alphaLcPeriod"/>
            </a:pPr>
            <a:r>
              <a:rPr lang="en"/>
              <a:t>For example:  Having a Generic “Feline” as an object may not make sense, so by making Feline abstract it forces the user of the class to instantiate the more </a:t>
            </a:r>
            <a:r>
              <a:rPr lang="en"/>
              <a:t>concrete</a:t>
            </a:r>
            <a:r>
              <a:rPr lang="en"/>
              <a:t> HouseCat or Lion objects that are subclasses of Feline.</a:t>
            </a:r>
            <a:endParaRPr/>
          </a:p>
          <a:p>
            <a:pPr indent="-342900" lvl="0" marL="457200" rtl="0" algn="l">
              <a:spcBef>
                <a:spcPts val="0"/>
              </a:spcBef>
              <a:spcAft>
                <a:spcPts val="0"/>
              </a:spcAft>
              <a:buSzPts val="1800"/>
              <a:buAutoNum type="arabicPeriod"/>
            </a:pPr>
            <a:r>
              <a:rPr lang="en"/>
              <a:t>When you need to have the ability to inherit </a:t>
            </a:r>
            <a:r>
              <a:rPr lang="en"/>
              <a:t>functionality</a:t>
            </a:r>
            <a:r>
              <a:rPr lang="en"/>
              <a:t> from a superclass and force a subclass to implement subclass specific methods. </a:t>
            </a:r>
            <a:endParaRPr/>
          </a:p>
          <a:p>
            <a:pPr indent="-317500" lvl="1" marL="914400" rtl="0" algn="l">
              <a:spcBef>
                <a:spcPts val="0"/>
              </a:spcBef>
              <a:spcAft>
                <a:spcPts val="0"/>
              </a:spcAft>
              <a:buSzPts val="1400"/>
              <a:buAutoNum type="alphaLcPeriod"/>
            </a:pPr>
            <a:r>
              <a:rPr b="1" i="1" lang="en"/>
              <a:t>Abstract classes should only represent a IS-A relationship</a:t>
            </a:r>
            <a:r>
              <a:rPr lang="en"/>
              <a:t> (a Car IS-A Vehicle) and </a:t>
            </a:r>
            <a:r>
              <a:rPr b="1" lang="en">
                <a:solidFill>
                  <a:srgbClr val="FF0000"/>
                </a:solidFill>
              </a:rPr>
              <a:t>never </a:t>
            </a:r>
            <a:r>
              <a:rPr lang="en"/>
              <a:t>a HAS-A relationship (a Car HAS-A Drivable)</a:t>
            </a:r>
            <a:endParaRPr/>
          </a:p>
          <a:p>
            <a:pPr indent="-317500" lvl="1" marL="914400" rtl="0" algn="l">
              <a:spcBef>
                <a:spcPts val="0"/>
              </a:spcBef>
              <a:spcAft>
                <a:spcPts val="0"/>
              </a:spcAft>
              <a:buSzPts val="1400"/>
              <a:buAutoNum type="alphaLcPeriod"/>
            </a:pPr>
            <a:r>
              <a:rPr lang="en"/>
              <a:t>This same need can also be accomplished by using a combination of a superclass and interfaces.  </a:t>
            </a:r>
            <a:endParaRPr/>
          </a:p>
          <a:p>
            <a:pPr indent="0" lvl="0" marL="914400" rtl="0" algn="l">
              <a:spcBef>
                <a:spcPts val="1600"/>
              </a:spcBef>
              <a:spcAft>
                <a:spcPts val="16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