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7B988D-5FA5-4DF1-AB82-B4D938293FB5}">
  <a:tblStyle styleId="{DE7B988D-5FA5-4DF1-AB82-B4D938293FB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7b48e771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7b48e771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7b48e771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7b48e771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7b48e771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7b48e771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7b48e771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7b48e771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7b48e771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7b48e771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cfbcb4c7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cfbcb4c7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cfbcb4c7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cfbcb4c7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cfbcb4c7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cfbcb4c7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cfbcb4c7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cfbcb4c7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cfbcb4c7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cfbcb4c7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7b48e771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7b48e771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7b48e77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7b48e77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7b48e77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7b48e77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7b48e771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7b48e771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7b48e771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7b48e771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7b48e771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7b48e771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7b48e771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7b48e771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7b48e771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7b48e771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sourcemaking.com/refactor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gamontal/awesome-katas" TargetMode="External"/><Relationship Id="rId4" Type="http://schemas.openxmlformats.org/officeDocument/2006/relationships/hyperlink" Target="https://www.codewars.com/" TargetMode="External"/><Relationship Id="rId5" Type="http://schemas.openxmlformats.org/officeDocument/2006/relationships/hyperlink" Target="http://codekata.com/" TargetMode="External"/><Relationship Id="rId6" Type="http://schemas.openxmlformats.org/officeDocument/2006/relationships/hyperlink" Target="http://www.codeabbey.com/index/task_list" TargetMode="External"/><Relationship Id="rId7" Type="http://schemas.openxmlformats.org/officeDocument/2006/relationships/hyperlink" Target="http://codingdojo.org/kat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gilemanifesto.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Unit Testing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Module 1: 14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nvSpPr>
        <p:spPr>
          <a:xfrm>
            <a:off x="226425" y="286375"/>
            <a:ext cx="3780300" cy="45801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2"/>
          <p:cNvSpPr txBox="1"/>
          <p:nvPr>
            <p:ph type="title"/>
          </p:nvPr>
        </p:nvSpPr>
        <p:spPr>
          <a:xfrm>
            <a:off x="226425" y="445025"/>
            <a:ext cx="4131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Some Other Types of Testing</a:t>
            </a:r>
            <a:endParaRPr sz="2100"/>
          </a:p>
        </p:txBody>
      </p:sp>
      <p:sp>
        <p:nvSpPr>
          <p:cNvPr id="116" name="Google Shape;116;p22"/>
          <p:cNvSpPr txBox="1"/>
          <p:nvPr>
            <p:ph idx="1" type="body"/>
          </p:nvPr>
        </p:nvSpPr>
        <p:spPr>
          <a:xfrm>
            <a:off x="311700" y="1152475"/>
            <a:ext cx="3286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Performance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Scalability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Usability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Accessibility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Portability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Smoke / Sanity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Alpha</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Beta</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Stress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Security</a:t>
            </a:r>
            <a:endParaRPr>
              <a:solidFill>
                <a:srgbClr val="000000"/>
              </a:solidFill>
            </a:endParaRPr>
          </a:p>
        </p:txBody>
      </p:sp>
      <p:sp>
        <p:nvSpPr>
          <p:cNvPr id="117" name="Google Shape;117;p22"/>
          <p:cNvSpPr txBox="1"/>
          <p:nvPr/>
        </p:nvSpPr>
        <p:spPr>
          <a:xfrm>
            <a:off x="4357725" y="281700"/>
            <a:ext cx="4607400" cy="45801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2"/>
          <p:cNvSpPr txBox="1"/>
          <p:nvPr>
            <p:ph type="title"/>
          </p:nvPr>
        </p:nvSpPr>
        <p:spPr>
          <a:xfrm>
            <a:off x="4489850" y="445025"/>
            <a:ext cx="4131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Some Testing Roles</a:t>
            </a:r>
            <a:endParaRPr sz="2200"/>
          </a:p>
        </p:txBody>
      </p:sp>
      <p:sp>
        <p:nvSpPr>
          <p:cNvPr id="119" name="Google Shape;119;p22"/>
          <p:cNvSpPr txBox="1"/>
          <p:nvPr>
            <p:ph idx="1" type="body"/>
          </p:nvPr>
        </p:nvSpPr>
        <p:spPr>
          <a:xfrm>
            <a:off x="4689750" y="1152475"/>
            <a:ext cx="3286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Developer (Unit Test)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QA (Quality </a:t>
            </a:r>
            <a:r>
              <a:rPr lang="en">
                <a:solidFill>
                  <a:srgbClr val="000000"/>
                </a:solidFill>
              </a:rPr>
              <a:t>Assurance</a:t>
            </a:r>
            <a:r>
              <a:rPr lang="en">
                <a:solidFill>
                  <a:srgbClr val="000000"/>
                </a:solidFill>
              </a:rPr>
              <a: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QC (Quality Control)</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Automation Developer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Manual Tester</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 Tests</a:t>
            </a:r>
            <a:endParaRPr/>
          </a:p>
        </p:txBody>
      </p:sp>
      <p:sp>
        <p:nvSpPr>
          <p:cNvPr id="125" name="Google Shape;125;p23"/>
          <p:cNvSpPr txBox="1"/>
          <p:nvPr>
            <p:ph idx="1" type="body"/>
          </p:nvPr>
        </p:nvSpPr>
        <p:spPr>
          <a:xfrm>
            <a:off x="311700" y="1114050"/>
            <a:ext cx="2186700" cy="2025900"/>
          </a:xfrm>
          <a:prstGeom prst="rect">
            <a:avLst/>
          </a:prstGeom>
          <a:solidFill>
            <a:srgbClr val="D0E0E3"/>
          </a:solidFill>
        </p:spPr>
        <p:txBody>
          <a:bodyPr anchorCtr="0" anchor="t" bIns="91425" lIns="91425" spcFirstLastPara="1" rIns="91425" wrap="square" tIns="91425">
            <a:noAutofit/>
          </a:bodyPr>
          <a:lstStyle/>
          <a:p>
            <a:pPr indent="0" lvl="0" marL="0" rtl="0" algn="l">
              <a:spcBef>
                <a:spcPts val="0"/>
              </a:spcBef>
              <a:spcAft>
                <a:spcPts val="0"/>
              </a:spcAft>
              <a:buNone/>
            </a:pPr>
            <a:r>
              <a:rPr b="1" lang="en"/>
              <a:t>Should be:</a:t>
            </a:r>
            <a:endParaRPr b="1"/>
          </a:p>
          <a:p>
            <a:pPr indent="-342900" lvl="0" marL="457200" rtl="0" algn="l">
              <a:spcBef>
                <a:spcPts val="1600"/>
              </a:spcBef>
              <a:spcAft>
                <a:spcPts val="0"/>
              </a:spcAft>
              <a:buSzPts val="1800"/>
              <a:buAutoNum type="arabicPeriod"/>
            </a:pPr>
            <a:r>
              <a:rPr lang="en"/>
              <a:t>Fast</a:t>
            </a:r>
            <a:endParaRPr/>
          </a:p>
          <a:p>
            <a:pPr indent="-342900" lvl="0" marL="457200" rtl="0" algn="l">
              <a:spcBef>
                <a:spcPts val="0"/>
              </a:spcBef>
              <a:spcAft>
                <a:spcPts val="0"/>
              </a:spcAft>
              <a:buSzPts val="1800"/>
              <a:buAutoNum type="arabicPeriod"/>
            </a:pPr>
            <a:r>
              <a:rPr lang="en"/>
              <a:t>Repeatable</a:t>
            </a:r>
            <a:endParaRPr/>
          </a:p>
          <a:p>
            <a:pPr indent="-342900" lvl="0" marL="457200" rtl="0" algn="l">
              <a:spcBef>
                <a:spcPts val="0"/>
              </a:spcBef>
              <a:spcAft>
                <a:spcPts val="0"/>
              </a:spcAft>
              <a:buSzPts val="1800"/>
              <a:buAutoNum type="arabicPeriod"/>
            </a:pPr>
            <a:r>
              <a:rPr lang="en"/>
              <a:t>Independent</a:t>
            </a:r>
            <a:endParaRPr/>
          </a:p>
          <a:p>
            <a:pPr indent="-342900" lvl="0" marL="457200" rtl="0" algn="l">
              <a:spcBef>
                <a:spcPts val="0"/>
              </a:spcBef>
              <a:spcAft>
                <a:spcPts val="0"/>
              </a:spcAft>
              <a:buSzPts val="1800"/>
              <a:buAutoNum type="arabicPeriod"/>
            </a:pPr>
            <a:r>
              <a:rPr lang="en"/>
              <a:t>Obvious</a:t>
            </a:r>
            <a:endParaRPr/>
          </a:p>
        </p:txBody>
      </p:sp>
      <p:sp>
        <p:nvSpPr>
          <p:cNvPr id="126" name="Google Shape;126;p23"/>
          <p:cNvSpPr txBox="1"/>
          <p:nvPr>
            <p:ph idx="1" type="body"/>
          </p:nvPr>
        </p:nvSpPr>
        <p:spPr>
          <a:xfrm>
            <a:off x="2808650" y="1114050"/>
            <a:ext cx="2304900" cy="2716500"/>
          </a:xfrm>
          <a:prstGeom prst="rect">
            <a:avLst/>
          </a:prstGeom>
          <a:solidFill>
            <a:srgbClr val="C9DAF8"/>
          </a:solidFill>
        </p:spPr>
        <p:txBody>
          <a:bodyPr anchorCtr="0" anchor="t" bIns="91425" lIns="91425" spcFirstLastPara="1" rIns="91425" wrap="square" tIns="91425">
            <a:noAutofit/>
          </a:bodyPr>
          <a:lstStyle/>
          <a:p>
            <a:pPr indent="0" lvl="0" marL="0" rtl="0" algn="l">
              <a:spcBef>
                <a:spcPts val="0"/>
              </a:spcBef>
              <a:spcAft>
                <a:spcPts val="0"/>
              </a:spcAft>
              <a:buNone/>
            </a:pPr>
            <a:r>
              <a:rPr b="1" lang="en"/>
              <a:t>Steps:</a:t>
            </a:r>
            <a:endParaRPr b="1"/>
          </a:p>
          <a:p>
            <a:pPr indent="-342900" lvl="0" marL="457200" rtl="0" algn="l">
              <a:spcBef>
                <a:spcPts val="1600"/>
              </a:spcBef>
              <a:spcAft>
                <a:spcPts val="0"/>
              </a:spcAft>
              <a:buSzPts val="1800"/>
              <a:buAutoNum type="arabicPeriod"/>
            </a:pPr>
            <a:r>
              <a:rPr lang="en"/>
              <a:t>Arrange (Setup)</a:t>
            </a:r>
            <a:endParaRPr/>
          </a:p>
          <a:p>
            <a:pPr indent="-342900" lvl="0" marL="457200" rtl="0" algn="l">
              <a:spcBef>
                <a:spcPts val="0"/>
              </a:spcBef>
              <a:spcAft>
                <a:spcPts val="0"/>
              </a:spcAft>
              <a:buSzPts val="1800"/>
              <a:buAutoNum type="arabicPeriod"/>
            </a:pPr>
            <a:r>
              <a:rPr lang="en"/>
              <a:t>Act (Test)</a:t>
            </a:r>
            <a:endParaRPr/>
          </a:p>
          <a:p>
            <a:pPr indent="-342900" lvl="0" marL="457200" rtl="0" algn="l">
              <a:spcBef>
                <a:spcPts val="0"/>
              </a:spcBef>
              <a:spcAft>
                <a:spcPts val="0"/>
              </a:spcAft>
              <a:buSzPts val="1800"/>
              <a:buAutoNum type="arabicPeriod"/>
            </a:pPr>
            <a:r>
              <a:rPr lang="en"/>
              <a:t>Assert (Verify)</a:t>
            </a:r>
            <a:endParaRPr/>
          </a:p>
        </p:txBody>
      </p:sp>
      <p:sp>
        <p:nvSpPr>
          <p:cNvPr id="127" name="Google Shape;127;p23"/>
          <p:cNvSpPr txBox="1"/>
          <p:nvPr>
            <p:ph idx="1" type="body"/>
          </p:nvPr>
        </p:nvSpPr>
        <p:spPr>
          <a:xfrm>
            <a:off x="5388100" y="1114050"/>
            <a:ext cx="3525900" cy="3661500"/>
          </a:xfrm>
          <a:prstGeom prst="rect">
            <a:avLst/>
          </a:prstGeom>
          <a:solidFill>
            <a:srgbClr val="CFE2F3"/>
          </a:solidFill>
        </p:spPr>
        <p:txBody>
          <a:bodyPr anchorCtr="0" anchor="t" bIns="91425" lIns="91425" spcFirstLastPara="1" rIns="91425" wrap="square" tIns="91425">
            <a:noAutofit/>
          </a:bodyPr>
          <a:lstStyle/>
          <a:p>
            <a:pPr indent="0" lvl="0" marL="0" rtl="0" algn="l">
              <a:spcBef>
                <a:spcPts val="0"/>
              </a:spcBef>
              <a:spcAft>
                <a:spcPts val="0"/>
              </a:spcAft>
              <a:buNone/>
            </a:pPr>
            <a:r>
              <a:rPr b="1" lang="en"/>
              <a:t>Rules</a:t>
            </a:r>
            <a:r>
              <a:rPr b="1" lang="en"/>
              <a:t>:</a:t>
            </a:r>
            <a:endParaRPr b="1"/>
          </a:p>
          <a:p>
            <a:pPr indent="-342900" lvl="0" marL="457200" rtl="0" algn="l">
              <a:spcBef>
                <a:spcPts val="1600"/>
              </a:spcBef>
              <a:spcAft>
                <a:spcPts val="0"/>
              </a:spcAft>
              <a:buSzPts val="1800"/>
              <a:buAutoNum type="arabicPeriod"/>
            </a:pPr>
            <a:r>
              <a:rPr lang="en"/>
              <a:t>No external dependencies</a:t>
            </a:r>
            <a:endParaRPr/>
          </a:p>
          <a:p>
            <a:pPr indent="-342900" lvl="0" marL="457200" rtl="0" algn="l">
              <a:spcBef>
                <a:spcPts val="0"/>
              </a:spcBef>
              <a:spcAft>
                <a:spcPts val="0"/>
              </a:spcAft>
              <a:buSzPts val="1800"/>
              <a:buAutoNum type="arabicPeriod"/>
            </a:pPr>
            <a:r>
              <a:rPr lang="en"/>
              <a:t>On logical assertion per test</a:t>
            </a:r>
            <a:endParaRPr/>
          </a:p>
          <a:p>
            <a:pPr indent="-342900" lvl="0" marL="457200" rtl="0" algn="l">
              <a:spcBef>
                <a:spcPts val="0"/>
              </a:spcBef>
              <a:spcAft>
                <a:spcPts val="0"/>
              </a:spcAft>
              <a:buSzPts val="1800"/>
              <a:buAutoNum type="arabicPeriod"/>
            </a:pPr>
            <a:r>
              <a:rPr lang="en"/>
              <a:t>Test code should be the same quality as product code</a:t>
            </a:r>
            <a:endParaRPr/>
          </a:p>
          <a:p>
            <a:pPr indent="-342900" lvl="0" marL="457200" rtl="0" algn="l">
              <a:spcBef>
                <a:spcPts val="0"/>
              </a:spcBef>
              <a:spcAft>
                <a:spcPts val="0"/>
              </a:spcAft>
              <a:buSzPts val="1800"/>
              <a:buAutoNum type="arabicPeriod"/>
            </a:pPr>
            <a:r>
              <a:rPr lang="en"/>
              <a:t>Test early, test often</a:t>
            </a:r>
            <a:endParaRPr/>
          </a:p>
          <a:p>
            <a:pPr indent="-342900" lvl="0" marL="457200" rtl="0" algn="l">
              <a:spcBef>
                <a:spcPts val="0"/>
              </a:spcBef>
              <a:spcAft>
                <a:spcPts val="0"/>
              </a:spcAft>
              <a:buSzPts val="1800"/>
              <a:buAutoNum type="arabicPeriod"/>
            </a:pPr>
            <a:r>
              <a:rPr lang="en"/>
              <a:t>Don’t save them for the end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28025" y="128625"/>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a:t>
            </a:r>
            <a:endParaRPr/>
          </a:p>
        </p:txBody>
      </p:sp>
      <p:sp>
        <p:nvSpPr>
          <p:cNvPr id="133" name="Google Shape;133;p24"/>
          <p:cNvSpPr txBox="1"/>
          <p:nvPr>
            <p:ph idx="1" type="body"/>
          </p:nvPr>
        </p:nvSpPr>
        <p:spPr>
          <a:xfrm>
            <a:off x="348050" y="701325"/>
            <a:ext cx="6121500" cy="49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JUnit is a Java Framework for writing and running Unit Tests.</a:t>
            </a:r>
            <a:endParaRPr b="1" sz="1600"/>
          </a:p>
        </p:txBody>
      </p:sp>
      <p:sp>
        <p:nvSpPr>
          <p:cNvPr id="134" name="Google Shape;134;p24"/>
          <p:cNvSpPr txBox="1"/>
          <p:nvPr/>
        </p:nvSpPr>
        <p:spPr>
          <a:xfrm>
            <a:off x="473475" y="1520625"/>
            <a:ext cx="4044000" cy="15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i="1" lang="en"/>
              <a:t>life cycle </a:t>
            </a:r>
            <a:r>
              <a:rPr lang="en"/>
              <a:t>of JUnit tests are controlled by annotations on public methods in the class.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@Before</a:t>
            </a:r>
            <a:r>
              <a:rPr lang="en"/>
              <a:t> - runs before each test, to do setup</a:t>
            </a:r>
            <a:endParaRPr/>
          </a:p>
          <a:p>
            <a:pPr indent="0" lvl="0" marL="0" rtl="0" algn="l">
              <a:spcBef>
                <a:spcPts val="0"/>
              </a:spcBef>
              <a:spcAft>
                <a:spcPts val="0"/>
              </a:spcAft>
              <a:buNone/>
            </a:pPr>
            <a:r>
              <a:rPr b="1" lang="en"/>
              <a:t>@Test</a:t>
            </a:r>
            <a:r>
              <a:rPr lang="en"/>
              <a:t> - runs as the test</a:t>
            </a:r>
            <a:endParaRPr/>
          </a:p>
          <a:p>
            <a:pPr indent="0" lvl="0" marL="0" rtl="0" algn="l">
              <a:spcBef>
                <a:spcPts val="0"/>
              </a:spcBef>
              <a:spcAft>
                <a:spcPts val="0"/>
              </a:spcAft>
              <a:buNone/>
            </a:pPr>
            <a:r>
              <a:rPr b="1" lang="en"/>
              <a:t>@After</a:t>
            </a:r>
            <a:r>
              <a:rPr lang="en"/>
              <a:t> - runs after each test to cleanup</a:t>
            </a:r>
            <a:endParaRPr/>
          </a:p>
        </p:txBody>
      </p:sp>
      <p:sp>
        <p:nvSpPr>
          <p:cNvPr id="135" name="Google Shape;135;p24"/>
          <p:cNvSpPr txBox="1"/>
          <p:nvPr/>
        </p:nvSpPr>
        <p:spPr>
          <a:xfrm>
            <a:off x="727925" y="3038325"/>
            <a:ext cx="3460500" cy="18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ourier New"/>
                <a:ea typeface="Courier New"/>
                <a:cs typeface="Courier New"/>
                <a:sym typeface="Courier New"/>
              </a:rPr>
              <a:t>@Before</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public void setup() {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@Test</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public void test_something() {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@After</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public void cleanup() { }</a:t>
            </a:r>
            <a:endParaRPr sz="1300">
              <a:latin typeface="Courier New"/>
              <a:ea typeface="Courier New"/>
              <a:cs typeface="Courier New"/>
              <a:sym typeface="Courier New"/>
            </a:endParaRPr>
          </a:p>
        </p:txBody>
      </p:sp>
      <p:pic>
        <p:nvPicPr>
          <p:cNvPr id="136" name="Google Shape;136;p24"/>
          <p:cNvPicPr preferRelativeResize="0"/>
          <p:nvPr/>
        </p:nvPicPr>
        <p:blipFill>
          <a:blip r:embed="rId3">
            <a:alphaModFix/>
          </a:blip>
          <a:stretch>
            <a:fillRect/>
          </a:stretch>
        </p:blipFill>
        <p:spPr>
          <a:xfrm>
            <a:off x="6469550" y="294850"/>
            <a:ext cx="2271300" cy="4688824"/>
          </a:xfrm>
          <a:prstGeom prst="rect">
            <a:avLst/>
          </a:prstGeom>
          <a:noFill/>
          <a:ln>
            <a:noFill/>
          </a:ln>
        </p:spPr>
      </p:pic>
      <p:sp>
        <p:nvSpPr>
          <p:cNvPr id="137" name="Google Shape;137;p24"/>
          <p:cNvSpPr txBox="1"/>
          <p:nvPr/>
        </p:nvSpPr>
        <p:spPr>
          <a:xfrm>
            <a:off x="473475" y="1113350"/>
            <a:ext cx="3044400" cy="2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Package:</a:t>
            </a:r>
            <a:r>
              <a:rPr lang="en">
                <a:latin typeface="Courier New"/>
                <a:ea typeface="Courier New"/>
                <a:cs typeface="Courier New"/>
                <a:sym typeface="Courier New"/>
              </a:rPr>
              <a:t>  </a:t>
            </a:r>
            <a:r>
              <a:rPr lang="en">
                <a:latin typeface="Courier New"/>
                <a:ea typeface="Courier New"/>
                <a:cs typeface="Courier New"/>
                <a:sym typeface="Courier New"/>
              </a:rPr>
              <a:t>org.junit</a:t>
            </a:r>
            <a:endParaRPr>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org.junit.Assert</a:t>
            </a:r>
            <a:endParaRPr/>
          </a:p>
        </p:txBody>
      </p:sp>
      <p:sp>
        <p:nvSpPr>
          <p:cNvPr id="143" name="Google Shape;143;p25"/>
          <p:cNvSpPr txBox="1"/>
          <p:nvPr>
            <p:ph idx="1" type="body"/>
          </p:nvPr>
        </p:nvSpPr>
        <p:spPr>
          <a:xfrm>
            <a:off x="311700" y="1152475"/>
            <a:ext cx="8520600" cy="27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Assert class allows verification of results.  Some examples:</a:t>
            </a:r>
            <a:endParaRPr/>
          </a:p>
          <a:p>
            <a:pPr indent="0" lvl="0" marL="0" rtl="0" algn="l">
              <a:spcBef>
                <a:spcPts val="1600"/>
              </a:spcBef>
              <a:spcAft>
                <a:spcPts val="0"/>
              </a:spcAft>
              <a:buNone/>
            </a:pPr>
            <a:r>
              <a:rPr lang="en"/>
              <a:t>	</a:t>
            </a:r>
            <a:r>
              <a:rPr lang="en" sz="1200">
                <a:latin typeface="Courier New"/>
                <a:ea typeface="Courier New"/>
                <a:cs typeface="Courier New"/>
                <a:sym typeface="Courier New"/>
              </a:rPr>
              <a:t>Assert.assertTrue( optionalMessage, booleanCondition )</a:t>
            </a:r>
            <a:endParaRPr sz="1200">
              <a:latin typeface="Courier New"/>
              <a:ea typeface="Courier New"/>
              <a:cs typeface="Courier New"/>
              <a:sym typeface="Courier New"/>
            </a:endParaRPr>
          </a:p>
          <a:p>
            <a:pPr indent="0" lvl="0" marL="0" rtl="0" algn="l">
              <a:spcBef>
                <a:spcPts val="1600"/>
              </a:spcBef>
              <a:spcAft>
                <a:spcPts val="0"/>
              </a:spcAft>
              <a:buNone/>
            </a:pPr>
            <a:r>
              <a:rPr lang="en" sz="1200">
                <a:latin typeface="Courier New"/>
                <a:ea typeface="Courier New"/>
                <a:cs typeface="Courier New"/>
                <a:sym typeface="Courier New"/>
              </a:rPr>
              <a:t>	Assert.assertFalse( optionalMessage, booleanCondition )</a:t>
            </a:r>
            <a:endParaRPr sz="1200">
              <a:latin typeface="Courier New"/>
              <a:ea typeface="Courier New"/>
              <a:cs typeface="Courier New"/>
              <a:sym typeface="Courier New"/>
            </a:endParaRPr>
          </a:p>
          <a:p>
            <a:pPr indent="0" lvl="0" marL="0" rtl="0" algn="l">
              <a:spcBef>
                <a:spcPts val="1600"/>
              </a:spcBef>
              <a:spcAft>
                <a:spcPts val="0"/>
              </a:spcAft>
              <a:buNone/>
            </a:pPr>
            <a:r>
              <a:rPr lang="en" sz="1200">
                <a:latin typeface="Courier New"/>
                <a:ea typeface="Courier New"/>
                <a:cs typeface="Courier New"/>
                <a:sym typeface="Courier New"/>
              </a:rPr>
              <a:t>	Assert.assertEquals( optionalMessage, expectedValue, actualValue )</a:t>
            </a:r>
            <a:endParaRPr sz="1200">
              <a:latin typeface="Courier New"/>
              <a:ea typeface="Courier New"/>
              <a:cs typeface="Courier New"/>
              <a:sym typeface="Courier New"/>
            </a:endParaRPr>
          </a:p>
          <a:p>
            <a:pPr indent="457200" lvl="0" marL="0" rtl="0" algn="l">
              <a:spcBef>
                <a:spcPts val="1600"/>
              </a:spcBef>
              <a:spcAft>
                <a:spcPts val="0"/>
              </a:spcAft>
              <a:buClr>
                <a:schemeClr val="dk1"/>
              </a:buClr>
              <a:buSzPts val="1100"/>
              <a:buFont typeface="Arial"/>
              <a:buNone/>
            </a:pPr>
            <a:r>
              <a:rPr lang="en" sz="1200">
                <a:latin typeface="Courier New"/>
                <a:ea typeface="Courier New"/>
                <a:cs typeface="Courier New"/>
                <a:sym typeface="Courier New"/>
              </a:rPr>
              <a:t>Assert.assertEquals( optionalMessage, expectedDouble, actualDouble, precision )</a:t>
            </a:r>
            <a:endParaRPr sz="1200">
              <a:latin typeface="Courier New"/>
              <a:ea typeface="Courier New"/>
              <a:cs typeface="Courier New"/>
              <a:sym typeface="Courier New"/>
            </a:endParaRPr>
          </a:p>
          <a:p>
            <a:pPr indent="0" lvl="0" marL="0" rtl="0" algn="l">
              <a:spcBef>
                <a:spcPts val="1600"/>
              </a:spcBef>
              <a:spcAft>
                <a:spcPts val="1600"/>
              </a:spcAft>
              <a:buNone/>
            </a:pPr>
            <a:r>
              <a:rPr lang="en" sz="1200">
                <a:latin typeface="Courier New"/>
                <a:ea typeface="Courier New"/>
                <a:cs typeface="Courier New"/>
                <a:sym typeface="Courier New"/>
              </a:rPr>
              <a:t>	Assert.fail() </a:t>
            </a:r>
            <a:endParaRPr sz="1200">
              <a:latin typeface="Courier New"/>
              <a:ea typeface="Courier New"/>
              <a:cs typeface="Courier New"/>
              <a:sym typeface="Courier New"/>
            </a:endParaRPr>
          </a:p>
        </p:txBody>
      </p:sp>
      <p:sp>
        <p:nvSpPr>
          <p:cNvPr id="144" name="Google Shape;144;p25"/>
          <p:cNvSpPr txBox="1"/>
          <p:nvPr/>
        </p:nvSpPr>
        <p:spPr>
          <a:xfrm>
            <a:off x="1344175" y="4248500"/>
            <a:ext cx="5970600" cy="5271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Asserts can be in the test method or any private methods that it calls!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Coverage</a:t>
            </a:r>
            <a:endParaRPr/>
          </a:p>
        </p:txBody>
      </p:sp>
      <p:sp>
        <p:nvSpPr>
          <p:cNvPr id="150" name="Google Shape;15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Coverage is a tool that does an analysis of code when tests are run and outputs how much of the code was tested and what code was untested.  </a:t>
            </a:r>
            <a:endParaRPr/>
          </a:p>
          <a:p>
            <a:pPr indent="0" lvl="0" marL="0" rtl="0" algn="l">
              <a:spcBef>
                <a:spcPts val="1600"/>
              </a:spcBef>
              <a:spcAft>
                <a:spcPts val="0"/>
              </a:spcAft>
              <a:buNone/>
            </a:pPr>
            <a:r>
              <a:rPr lang="en"/>
              <a:t>Code Coverage does not tell a developer when testing is complete.  It is merely a guide to help visualize what tests may be missing.  Even when code coverage is at 100% there are still many further unit tests that may be needed. </a:t>
            </a:r>
            <a:endParaRPr/>
          </a:p>
          <a:p>
            <a:pPr indent="0" lvl="0" marL="0" rtl="0" algn="l">
              <a:spcBef>
                <a:spcPts val="1600"/>
              </a:spcBef>
              <a:spcAft>
                <a:spcPts val="1600"/>
              </a:spcAft>
              <a:buNone/>
            </a:pPr>
            <a:r>
              <a:rPr lang="en"/>
              <a:t>It is not always possible to reach 100% code coverage on all projects.  The goal should be the highest level of coverage possible with a clear understanding of why code that could not be covered was excluded and the risks created.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Driven Development (TDD)</a:t>
            </a:r>
            <a:endParaRPr/>
          </a:p>
        </p:txBody>
      </p:sp>
      <p:sp>
        <p:nvSpPr>
          <p:cNvPr id="156" name="Google Shape;156;p27"/>
          <p:cNvSpPr txBox="1"/>
          <p:nvPr>
            <p:ph idx="1" type="body"/>
          </p:nvPr>
        </p:nvSpPr>
        <p:spPr>
          <a:xfrm>
            <a:off x="311700" y="1152475"/>
            <a:ext cx="39231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450">
                <a:solidFill>
                  <a:srgbClr val="172B4D"/>
                </a:solidFill>
                <a:latin typeface="Roboto"/>
                <a:ea typeface="Roboto"/>
                <a:cs typeface="Roboto"/>
                <a:sym typeface="Roboto"/>
              </a:rPr>
              <a:t>TDD Circle of Life</a:t>
            </a:r>
            <a:endParaRPr b="1" sz="1450">
              <a:solidFill>
                <a:srgbClr val="172B4D"/>
              </a:solidFill>
              <a:latin typeface="Roboto"/>
              <a:ea typeface="Roboto"/>
              <a:cs typeface="Roboto"/>
              <a:sym typeface="Roboto"/>
            </a:endParaRPr>
          </a:p>
          <a:p>
            <a:pPr indent="-320675" lvl="0" marL="457200" rtl="0" algn="l">
              <a:spcBef>
                <a:spcPts val="300"/>
              </a:spcBef>
              <a:spcAft>
                <a:spcPts val="0"/>
              </a:spcAft>
              <a:buClr>
                <a:srgbClr val="172B4D"/>
              </a:buClr>
              <a:buSzPts val="1450"/>
              <a:buFont typeface="Roboto"/>
              <a:buAutoNum type="arabicPeriod"/>
            </a:pPr>
            <a:r>
              <a:rPr lang="en" sz="1450">
                <a:solidFill>
                  <a:srgbClr val="172B4D"/>
                </a:solidFill>
                <a:latin typeface="Roboto"/>
                <a:ea typeface="Roboto"/>
                <a:cs typeface="Roboto"/>
                <a:sym typeface="Roboto"/>
              </a:rPr>
              <a:t>Write failing test</a:t>
            </a:r>
            <a:endParaRPr sz="1450">
              <a:solidFill>
                <a:srgbClr val="172B4D"/>
              </a:solidFill>
              <a:latin typeface="Roboto"/>
              <a:ea typeface="Roboto"/>
              <a:cs typeface="Roboto"/>
              <a:sym typeface="Roboto"/>
            </a:endParaRPr>
          </a:p>
          <a:p>
            <a:pPr indent="-320675" lvl="0" marL="457200" rtl="0" algn="l">
              <a:spcBef>
                <a:spcPts val="0"/>
              </a:spcBef>
              <a:spcAft>
                <a:spcPts val="0"/>
              </a:spcAft>
              <a:buClr>
                <a:srgbClr val="172B4D"/>
              </a:buClr>
              <a:buSzPts val="1450"/>
              <a:buFont typeface="Roboto"/>
              <a:buAutoNum type="arabicPeriod"/>
            </a:pPr>
            <a:r>
              <a:rPr lang="en" sz="1450">
                <a:solidFill>
                  <a:srgbClr val="172B4D"/>
                </a:solidFill>
                <a:latin typeface="Roboto"/>
                <a:ea typeface="Roboto"/>
                <a:cs typeface="Roboto"/>
                <a:sym typeface="Roboto"/>
              </a:rPr>
              <a:t>Make test pass with minimum code</a:t>
            </a:r>
            <a:endParaRPr sz="1450">
              <a:solidFill>
                <a:srgbClr val="172B4D"/>
              </a:solidFill>
              <a:latin typeface="Roboto"/>
              <a:ea typeface="Roboto"/>
              <a:cs typeface="Roboto"/>
              <a:sym typeface="Roboto"/>
            </a:endParaRPr>
          </a:p>
          <a:p>
            <a:pPr indent="-320675" lvl="0" marL="457200" rtl="0" algn="l">
              <a:spcBef>
                <a:spcPts val="0"/>
              </a:spcBef>
              <a:spcAft>
                <a:spcPts val="0"/>
              </a:spcAft>
              <a:buClr>
                <a:srgbClr val="172B4D"/>
              </a:buClr>
              <a:buSzPts val="1450"/>
              <a:buFont typeface="Roboto"/>
              <a:buAutoNum type="arabicPeriod"/>
            </a:pPr>
            <a:r>
              <a:rPr lang="en" sz="1450">
                <a:solidFill>
                  <a:srgbClr val="172B4D"/>
                </a:solidFill>
                <a:latin typeface="Roboto"/>
                <a:ea typeface="Roboto"/>
                <a:cs typeface="Roboto"/>
                <a:sym typeface="Roboto"/>
              </a:rPr>
              <a:t>Refactor</a:t>
            </a:r>
            <a:endParaRPr sz="1450">
              <a:solidFill>
                <a:srgbClr val="172B4D"/>
              </a:solidFill>
              <a:latin typeface="Roboto"/>
              <a:ea typeface="Roboto"/>
              <a:cs typeface="Roboto"/>
              <a:sym typeface="Roboto"/>
            </a:endParaRPr>
          </a:p>
          <a:p>
            <a:pPr indent="-320675" lvl="0" marL="457200" rtl="0" algn="l">
              <a:spcBef>
                <a:spcPts val="0"/>
              </a:spcBef>
              <a:spcAft>
                <a:spcPts val="0"/>
              </a:spcAft>
              <a:buClr>
                <a:srgbClr val="172B4D"/>
              </a:buClr>
              <a:buSzPts val="1450"/>
              <a:buFont typeface="Roboto"/>
              <a:buAutoNum type="arabicPeriod"/>
            </a:pPr>
            <a:r>
              <a:rPr lang="en" sz="1450">
                <a:solidFill>
                  <a:srgbClr val="172B4D"/>
                </a:solidFill>
                <a:latin typeface="Roboto"/>
                <a:ea typeface="Roboto"/>
                <a:cs typeface="Roboto"/>
                <a:sym typeface="Roboto"/>
              </a:rPr>
              <a:t>Repeat</a:t>
            </a:r>
            <a:endParaRPr sz="1450">
              <a:solidFill>
                <a:srgbClr val="172B4D"/>
              </a:solidFill>
              <a:latin typeface="Roboto"/>
              <a:ea typeface="Roboto"/>
              <a:cs typeface="Roboto"/>
              <a:sym typeface="Roboto"/>
            </a:endParaRPr>
          </a:p>
          <a:p>
            <a:pPr indent="0" lvl="0" marL="0" rtl="0" algn="l">
              <a:spcBef>
                <a:spcPts val="0"/>
              </a:spcBef>
              <a:spcAft>
                <a:spcPts val="1600"/>
              </a:spcAft>
              <a:buNone/>
            </a:pPr>
            <a:r>
              <a:t/>
            </a:r>
            <a:endParaRPr/>
          </a:p>
        </p:txBody>
      </p:sp>
      <p:pic>
        <p:nvPicPr>
          <p:cNvPr descr="TDD Circle of Life" id="157" name="Google Shape;157;p27"/>
          <p:cNvPicPr preferRelativeResize="0"/>
          <p:nvPr/>
        </p:nvPicPr>
        <p:blipFill>
          <a:blip r:embed="rId3">
            <a:alphaModFix/>
          </a:blip>
          <a:stretch>
            <a:fillRect/>
          </a:stretch>
        </p:blipFill>
        <p:spPr>
          <a:xfrm>
            <a:off x="4397200" y="1273200"/>
            <a:ext cx="4077075" cy="3174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254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TDD Strategy</a:t>
            </a:r>
            <a:endParaRPr/>
          </a:p>
        </p:txBody>
      </p:sp>
      <p:sp>
        <p:nvSpPr>
          <p:cNvPr id="163" name="Google Shape;163;p28"/>
          <p:cNvSpPr txBox="1"/>
          <p:nvPr>
            <p:ph idx="1" type="body"/>
          </p:nvPr>
        </p:nvSpPr>
        <p:spPr>
          <a:xfrm>
            <a:off x="311700" y="881225"/>
            <a:ext cx="8520600" cy="2544300"/>
          </a:xfrm>
          <a:prstGeom prst="rect">
            <a:avLst/>
          </a:prstGeom>
        </p:spPr>
        <p:txBody>
          <a:bodyPr anchorCtr="0" anchor="t" bIns="91425" lIns="91425" spcFirstLastPara="1" rIns="91425" wrap="square" tIns="91425">
            <a:noAutofit/>
          </a:bodyPr>
          <a:lstStyle/>
          <a:p>
            <a:pPr indent="-327025" lvl="0" marL="457200" rtl="0" algn="l">
              <a:spcBef>
                <a:spcPts val="900"/>
              </a:spcBef>
              <a:spcAft>
                <a:spcPts val="0"/>
              </a:spcAft>
              <a:buClr>
                <a:srgbClr val="172B4D"/>
              </a:buClr>
              <a:buSzPts val="1550"/>
              <a:buFont typeface="Roboto"/>
              <a:buAutoNum type="arabicPeriod"/>
            </a:pPr>
            <a:r>
              <a:rPr lang="en" sz="1550">
                <a:solidFill>
                  <a:srgbClr val="172B4D"/>
                </a:solidFill>
                <a:latin typeface="Roboto"/>
                <a:ea typeface="Roboto"/>
                <a:cs typeface="Roboto"/>
                <a:sym typeface="Roboto"/>
              </a:rPr>
              <a:t>Create a list of tests needed.</a:t>
            </a:r>
            <a:endParaRPr sz="1550">
              <a:solidFill>
                <a:srgbClr val="172B4D"/>
              </a:solidFill>
              <a:latin typeface="Roboto"/>
              <a:ea typeface="Roboto"/>
              <a:cs typeface="Roboto"/>
              <a:sym typeface="Roboto"/>
            </a:endParaRPr>
          </a:p>
          <a:p>
            <a:pPr indent="-327025" lvl="0" marL="457200" rtl="0" algn="l">
              <a:spcBef>
                <a:spcPts val="0"/>
              </a:spcBef>
              <a:spcAft>
                <a:spcPts val="0"/>
              </a:spcAft>
              <a:buClr>
                <a:srgbClr val="172B4D"/>
              </a:buClr>
              <a:buSzPts val="1550"/>
              <a:buFont typeface="Roboto"/>
              <a:buAutoNum type="arabicPeriod"/>
            </a:pPr>
            <a:r>
              <a:rPr lang="en" sz="1550">
                <a:solidFill>
                  <a:srgbClr val="172B4D"/>
                </a:solidFill>
                <a:latin typeface="Roboto"/>
                <a:ea typeface="Roboto"/>
                <a:cs typeface="Roboto"/>
                <a:sym typeface="Roboto"/>
              </a:rPr>
              <a:t>Start by writing just enough test code</a:t>
            </a:r>
            <a:endParaRPr sz="1550">
              <a:solidFill>
                <a:srgbClr val="172B4D"/>
              </a:solidFill>
              <a:latin typeface="Roboto"/>
              <a:ea typeface="Roboto"/>
              <a:cs typeface="Roboto"/>
              <a:sym typeface="Roboto"/>
            </a:endParaRPr>
          </a:p>
          <a:p>
            <a:pPr indent="-327025" lvl="0" marL="457200" rtl="0" algn="l">
              <a:spcBef>
                <a:spcPts val="0"/>
              </a:spcBef>
              <a:spcAft>
                <a:spcPts val="0"/>
              </a:spcAft>
              <a:buClr>
                <a:srgbClr val="172B4D"/>
              </a:buClr>
              <a:buSzPts val="1550"/>
              <a:buFont typeface="Roboto"/>
              <a:buAutoNum type="arabicPeriod"/>
            </a:pPr>
            <a:r>
              <a:rPr lang="en" sz="1550">
                <a:solidFill>
                  <a:srgbClr val="172B4D"/>
                </a:solidFill>
                <a:latin typeface="Roboto"/>
                <a:ea typeface="Roboto"/>
                <a:cs typeface="Roboto"/>
                <a:sym typeface="Roboto"/>
              </a:rPr>
              <a:t>Always run the test to see it fail in the way you expect</a:t>
            </a:r>
            <a:endParaRPr sz="1550">
              <a:solidFill>
                <a:srgbClr val="172B4D"/>
              </a:solidFill>
              <a:latin typeface="Roboto"/>
              <a:ea typeface="Roboto"/>
              <a:cs typeface="Roboto"/>
              <a:sym typeface="Roboto"/>
            </a:endParaRPr>
          </a:p>
          <a:p>
            <a:pPr indent="-327025" lvl="0" marL="457200" rtl="0" algn="l">
              <a:spcBef>
                <a:spcPts val="0"/>
              </a:spcBef>
              <a:spcAft>
                <a:spcPts val="0"/>
              </a:spcAft>
              <a:buClr>
                <a:srgbClr val="172B4D"/>
              </a:buClr>
              <a:buSzPts val="1550"/>
              <a:buFont typeface="Roboto"/>
              <a:buAutoNum type="arabicPeriod"/>
            </a:pPr>
            <a:r>
              <a:rPr lang="en" sz="1550">
                <a:solidFill>
                  <a:srgbClr val="172B4D"/>
                </a:solidFill>
                <a:latin typeface="Roboto"/>
                <a:ea typeface="Roboto"/>
                <a:cs typeface="Roboto"/>
                <a:sym typeface="Roboto"/>
              </a:rPr>
              <a:t>Write enough code to make the test build</a:t>
            </a:r>
            <a:endParaRPr sz="1550">
              <a:solidFill>
                <a:srgbClr val="172B4D"/>
              </a:solidFill>
              <a:latin typeface="Roboto"/>
              <a:ea typeface="Roboto"/>
              <a:cs typeface="Roboto"/>
              <a:sym typeface="Roboto"/>
            </a:endParaRPr>
          </a:p>
          <a:p>
            <a:pPr indent="-327025" lvl="0" marL="457200" rtl="0" algn="l">
              <a:spcBef>
                <a:spcPts val="0"/>
              </a:spcBef>
              <a:spcAft>
                <a:spcPts val="0"/>
              </a:spcAft>
              <a:buClr>
                <a:srgbClr val="172B4D"/>
              </a:buClr>
              <a:buSzPts val="1550"/>
              <a:buFont typeface="Roboto"/>
              <a:buAutoNum type="arabicPeriod"/>
            </a:pPr>
            <a:r>
              <a:rPr lang="en" sz="1550">
                <a:solidFill>
                  <a:srgbClr val="172B4D"/>
                </a:solidFill>
                <a:latin typeface="Roboto"/>
                <a:ea typeface="Roboto"/>
                <a:cs typeface="Roboto"/>
                <a:sym typeface="Roboto"/>
              </a:rPr>
              <a:t>Write enough code to make that test pass </a:t>
            </a:r>
            <a:endParaRPr sz="1550">
              <a:solidFill>
                <a:srgbClr val="172B4D"/>
              </a:solidFill>
              <a:latin typeface="Roboto"/>
              <a:ea typeface="Roboto"/>
              <a:cs typeface="Roboto"/>
              <a:sym typeface="Roboto"/>
            </a:endParaRPr>
          </a:p>
          <a:p>
            <a:pPr indent="-327025" lvl="1" marL="914400" rtl="0" algn="l">
              <a:spcBef>
                <a:spcPts val="0"/>
              </a:spcBef>
              <a:spcAft>
                <a:spcPts val="0"/>
              </a:spcAft>
              <a:buSzPts val="1550"/>
              <a:buAutoNum type="alphaLcPeriod"/>
            </a:pPr>
            <a:r>
              <a:rPr lang="en" sz="1550">
                <a:solidFill>
                  <a:srgbClr val="172B4D"/>
                </a:solidFill>
                <a:latin typeface="Roboto"/>
                <a:ea typeface="Roboto"/>
                <a:cs typeface="Roboto"/>
                <a:sym typeface="Roboto"/>
              </a:rPr>
              <a:t>If you can’t solve it, fake it!</a:t>
            </a:r>
            <a:endParaRPr sz="1550">
              <a:solidFill>
                <a:srgbClr val="172B4D"/>
              </a:solidFill>
              <a:latin typeface="Roboto"/>
              <a:ea typeface="Roboto"/>
              <a:cs typeface="Roboto"/>
              <a:sym typeface="Roboto"/>
            </a:endParaRPr>
          </a:p>
          <a:p>
            <a:pPr indent="-327025" lvl="0" marL="457200" rtl="0" algn="l">
              <a:spcBef>
                <a:spcPts val="0"/>
              </a:spcBef>
              <a:spcAft>
                <a:spcPts val="0"/>
              </a:spcAft>
              <a:buClr>
                <a:srgbClr val="172B4D"/>
              </a:buClr>
              <a:buSzPts val="1550"/>
              <a:buFont typeface="Roboto"/>
              <a:buAutoNum type="arabicPeriod"/>
            </a:pPr>
            <a:r>
              <a:rPr lang="en" sz="1550">
                <a:solidFill>
                  <a:srgbClr val="172B4D"/>
                </a:solidFill>
                <a:latin typeface="Roboto"/>
                <a:ea typeface="Roboto"/>
                <a:cs typeface="Roboto"/>
                <a:sym typeface="Roboto"/>
              </a:rPr>
              <a:t>When the implementation is obvious then continue, if it is not then go back to #4</a:t>
            </a:r>
            <a:endParaRPr sz="1550">
              <a:solidFill>
                <a:srgbClr val="172B4D"/>
              </a:solidFill>
              <a:latin typeface="Roboto"/>
              <a:ea typeface="Roboto"/>
              <a:cs typeface="Roboto"/>
              <a:sym typeface="Roboto"/>
            </a:endParaRPr>
          </a:p>
          <a:p>
            <a:pPr indent="-327025" lvl="0" marL="457200" rtl="0" algn="l">
              <a:spcBef>
                <a:spcPts val="0"/>
              </a:spcBef>
              <a:spcAft>
                <a:spcPts val="0"/>
              </a:spcAft>
              <a:buClr>
                <a:srgbClr val="172B4D"/>
              </a:buClr>
              <a:buSzPts val="1550"/>
              <a:buFont typeface="Roboto"/>
              <a:buAutoNum type="arabicPeriod"/>
            </a:pPr>
            <a:r>
              <a:rPr lang="en" sz="1550">
                <a:solidFill>
                  <a:srgbClr val="172B4D"/>
                </a:solidFill>
                <a:latin typeface="Roboto"/>
                <a:ea typeface="Roboto"/>
                <a:cs typeface="Roboto"/>
                <a:sym typeface="Roboto"/>
              </a:rPr>
              <a:t>Refactor</a:t>
            </a:r>
            <a:endParaRPr sz="1550">
              <a:solidFill>
                <a:srgbClr val="172B4D"/>
              </a:solidFill>
              <a:latin typeface="Roboto"/>
              <a:ea typeface="Roboto"/>
              <a:cs typeface="Roboto"/>
              <a:sym typeface="Roboto"/>
            </a:endParaRPr>
          </a:p>
          <a:p>
            <a:pPr indent="0" lvl="0" marL="0" rtl="0" algn="l">
              <a:spcBef>
                <a:spcPts val="0"/>
              </a:spcBef>
              <a:spcAft>
                <a:spcPts val="1600"/>
              </a:spcAft>
              <a:buNone/>
            </a:pPr>
            <a:r>
              <a:t/>
            </a:r>
            <a:endParaRPr/>
          </a:p>
        </p:txBody>
      </p:sp>
      <p:sp>
        <p:nvSpPr>
          <p:cNvPr id="164" name="Google Shape;164;p28"/>
          <p:cNvSpPr txBox="1"/>
          <p:nvPr/>
        </p:nvSpPr>
        <p:spPr>
          <a:xfrm>
            <a:off x="708800" y="3686850"/>
            <a:ext cx="7785600" cy="11253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TDD allows the problem to be worked on in 2 parts, the problem and the code.  First you solve the problem without regard to code quality, then once the problem is solved you use the passing test cases to improve code quality with constant feedback regarding whether the problem is still being solved.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Refactoring</a:t>
            </a:r>
            <a:endParaRPr/>
          </a:p>
        </p:txBody>
      </p:sp>
      <p:sp>
        <p:nvSpPr>
          <p:cNvPr id="170" name="Google Shape;170;p29"/>
          <p:cNvSpPr txBox="1"/>
          <p:nvPr>
            <p:ph idx="1" type="body"/>
          </p:nvPr>
        </p:nvSpPr>
        <p:spPr>
          <a:xfrm>
            <a:off x="311700" y="1152475"/>
            <a:ext cx="8520600" cy="31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Refactoring introduces modifications to the code intended to improve the structure or design without changing functionality.</a:t>
            </a:r>
            <a:endParaRPr/>
          </a:p>
          <a:p>
            <a:pPr indent="0" lvl="0" marL="0" rtl="0" algn="l">
              <a:spcBef>
                <a:spcPts val="1600"/>
              </a:spcBef>
              <a:spcAft>
                <a:spcPts val="0"/>
              </a:spcAft>
              <a:buNone/>
            </a:pPr>
            <a:r>
              <a:rPr b="1" lang="en"/>
              <a:t>Simple Ways to refactor</a:t>
            </a:r>
            <a:endParaRPr b="1"/>
          </a:p>
          <a:p>
            <a:pPr indent="-342900" lvl="0" marL="457200" rtl="0" algn="l">
              <a:spcBef>
                <a:spcPts val="1600"/>
              </a:spcBef>
              <a:spcAft>
                <a:spcPts val="0"/>
              </a:spcAft>
              <a:buSzPts val="1800"/>
              <a:buChar char="●"/>
            </a:pPr>
            <a:r>
              <a:rPr lang="en"/>
              <a:t>Eliminate duplicate code</a:t>
            </a:r>
            <a:endParaRPr/>
          </a:p>
          <a:p>
            <a:pPr indent="-342900" lvl="0" marL="457200" rtl="0" algn="l">
              <a:spcBef>
                <a:spcPts val="0"/>
              </a:spcBef>
              <a:spcAft>
                <a:spcPts val="0"/>
              </a:spcAft>
              <a:buSzPts val="1800"/>
              <a:buChar char="●"/>
            </a:pPr>
            <a:r>
              <a:rPr lang="en"/>
              <a:t>Extract a method by breaking down long difficult methods</a:t>
            </a:r>
            <a:endParaRPr/>
          </a:p>
          <a:p>
            <a:pPr indent="-342900" lvl="0" marL="457200" rtl="0" algn="l">
              <a:spcBef>
                <a:spcPts val="0"/>
              </a:spcBef>
              <a:spcAft>
                <a:spcPts val="0"/>
              </a:spcAft>
              <a:buSzPts val="1800"/>
              <a:buChar char="●"/>
            </a:pPr>
            <a:r>
              <a:rPr lang="en"/>
              <a:t>Extract complex operations to variables</a:t>
            </a:r>
            <a:endParaRPr/>
          </a:p>
          <a:p>
            <a:pPr indent="-342900" lvl="0" marL="457200" rtl="0" algn="l">
              <a:spcBef>
                <a:spcPts val="0"/>
              </a:spcBef>
              <a:spcAft>
                <a:spcPts val="0"/>
              </a:spcAft>
              <a:buSzPts val="1800"/>
              <a:buChar char="●"/>
            </a:pPr>
            <a:r>
              <a:rPr lang="en"/>
              <a:t>Introduce constants for magic numbers</a:t>
            </a:r>
            <a:endParaRPr/>
          </a:p>
          <a:p>
            <a:pPr indent="-342900" lvl="0" marL="457200" rtl="0" algn="l">
              <a:spcBef>
                <a:spcPts val="0"/>
              </a:spcBef>
              <a:spcAft>
                <a:spcPts val="0"/>
              </a:spcAft>
              <a:buSzPts val="1800"/>
              <a:buChar char="●"/>
            </a:pPr>
            <a:r>
              <a:rPr lang="en"/>
              <a:t>Simplify conditional expressions</a:t>
            </a:r>
            <a:endParaRPr/>
          </a:p>
          <a:p>
            <a:pPr indent="0" lvl="0" marL="0" rtl="0" algn="l">
              <a:spcBef>
                <a:spcPts val="1600"/>
              </a:spcBef>
              <a:spcAft>
                <a:spcPts val="1600"/>
              </a:spcAft>
              <a:buNone/>
            </a:pPr>
            <a:r>
              <a:t/>
            </a:r>
            <a:endParaRPr/>
          </a:p>
        </p:txBody>
      </p:sp>
      <p:sp>
        <p:nvSpPr>
          <p:cNvPr id="171" name="Google Shape;171;p29"/>
          <p:cNvSpPr txBox="1"/>
          <p:nvPr/>
        </p:nvSpPr>
        <p:spPr>
          <a:xfrm>
            <a:off x="3431225" y="4385600"/>
            <a:ext cx="21699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hlink"/>
                </a:solidFill>
                <a:hlinkClick r:id="rId3"/>
              </a:rPr>
              <a:t>Article on Refactoring</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254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Katas</a:t>
            </a:r>
            <a:endParaRPr/>
          </a:p>
        </p:txBody>
      </p:sp>
      <p:sp>
        <p:nvSpPr>
          <p:cNvPr id="177" name="Google Shape;177;p30"/>
          <p:cNvSpPr txBox="1"/>
          <p:nvPr>
            <p:ph idx="1" type="body"/>
          </p:nvPr>
        </p:nvSpPr>
        <p:spPr>
          <a:xfrm>
            <a:off x="311700" y="863550"/>
            <a:ext cx="8520600" cy="16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 code kata is an exercise in programming which helps programmers hone their skills through practice and repetition.</a:t>
            </a:r>
            <a:endParaRPr sz="1600"/>
          </a:p>
          <a:p>
            <a:pPr indent="0" lvl="0" marL="0" rtl="0" algn="l">
              <a:spcBef>
                <a:spcPts val="1600"/>
              </a:spcBef>
              <a:spcAft>
                <a:spcPts val="0"/>
              </a:spcAft>
              <a:buNone/>
            </a:pPr>
            <a:r>
              <a:rPr lang="en" sz="1600"/>
              <a:t>TDD is a common method used to solve code katas to allow first focusing on the problem and then being able to focus on the quality of the code and experimentation with new ideas.</a:t>
            </a:r>
            <a:endParaRPr sz="1600"/>
          </a:p>
          <a:p>
            <a:pPr indent="0" lvl="0" marL="0" rtl="0" algn="l">
              <a:spcBef>
                <a:spcPts val="1600"/>
              </a:spcBef>
              <a:spcAft>
                <a:spcPts val="0"/>
              </a:spcAft>
              <a:buClr>
                <a:schemeClr val="dk1"/>
              </a:buClr>
              <a:buSzPts val="1100"/>
              <a:buFont typeface="Arial"/>
              <a:buNone/>
            </a:pPr>
            <a:r>
              <a:t/>
            </a:r>
            <a:endParaRPr sz="2300"/>
          </a:p>
        </p:txBody>
      </p:sp>
      <p:sp>
        <p:nvSpPr>
          <p:cNvPr id="178" name="Google Shape;178;p30"/>
          <p:cNvSpPr txBox="1"/>
          <p:nvPr/>
        </p:nvSpPr>
        <p:spPr>
          <a:xfrm>
            <a:off x="347150" y="2732475"/>
            <a:ext cx="3998400" cy="211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550">
                <a:solidFill>
                  <a:srgbClr val="222222"/>
                </a:solidFill>
                <a:highlight>
                  <a:srgbClr val="FFFFFF"/>
                </a:highlight>
              </a:rPr>
              <a:t>Why do Code Katas?</a:t>
            </a:r>
            <a:endParaRPr b="1" sz="1550">
              <a:solidFill>
                <a:srgbClr val="222222"/>
              </a:solidFill>
              <a:highlight>
                <a:srgbClr val="FFFFFF"/>
              </a:highlight>
            </a:endParaRPr>
          </a:p>
          <a:p>
            <a:pPr indent="-327025" lvl="0" marL="457200" rtl="0" algn="l">
              <a:lnSpc>
                <a:spcPct val="115000"/>
              </a:lnSpc>
              <a:spcBef>
                <a:spcPts val="0"/>
              </a:spcBef>
              <a:spcAft>
                <a:spcPts val="0"/>
              </a:spcAft>
              <a:buClr>
                <a:srgbClr val="222222"/>
              </a:buClr>
              <a:buSzPts val="1550"/>
              <a:buChar char="●"/>
            </a:pPr>
            <a:r>
              <a:rPr lang="en" sz="1550">
                <a:solidFill>
                  <a:srgbClr val="222222"/>
                </a:solidFill>
                <a:highlight>
                  <a:srgbClr val="FFFFFF"/>
                </a:highlight>
              </a:rPr>
              <a:t>Practice</a:t>
            </a:r>
            <a:endParaRPr sz="1550">
              <a:solidFill>
                <a:srgbClr val="222222"/>
              </a:solidFill>
              <a:highlight>
                <a:srgbClr val="FFFFFF"/>
              </a:highlight>
            </a:endParaRPr>
          </a:p>
          <a:p>
            <a:pPr indent="-327025" lvl="0" marL="457200" rtl="0" algn="l">
              <a:lnSpc>
                <a:spcPct val="115000"/>
              </a:lnSpc>
              <a:spcBef>
                <a:spcPts val="0"/>
              </a:spcBef>
              <a:spcAft>
                <a:spcPts val="0"/>
              </a:spcAft>
              <a:buClr>
                <a:srgbClr val="222222"/>
              </a:buClr>
              <a:buSzPts val="1550"/>
              <a:buChar char="●"/>
            </a:pPr>
            <a:r>
              <a:rPr lang="en" sz="1550">
                <a:solidFill>
                  <a:srgbClr val="222222"/>
                </a:solidFill>
                <a:highlight>
                  <a:srgbClr val="FFFFFF"/>
                </a:highlight>
              </a:rPr>
              <a:t>Improves Coding Skills</a:t>
            </a:r>
            <a:endParaRPr sz="1550">
              <a:solidFill>
                <a:srgbClr val="222222"/>
              </a:solidFill>
              <a:highlight>
                <a:srgbClr val="FFFFFF"/>
              </a:highlight>
            </a:endParaRPr>
          </a:p>
          <a:p>
            <a:pPr indent="-327025" lvl="0" marL="457200" rtl="0" algn="l">
              <a:lnSpc>
                <a:spcPct val="115000"/>
              </a:lnSpc>
              <a:spcBef>
                <a:spcPts val="0"/>
              </a:spcBef>
              <a:spcAft>
                <a:spcPts val="0"/>
              </a:spcAft>
              <a:buClr>
                <a:srgbClr val="222222"/>
              </a:buClr>
              <a:buSzPts val="1550"/>
              <a:buChar char="●"/>
            </a:pPr>
            <a:r>
              <a:rPr lang="en" sz="1550">
                <a:solidFill>
                  <a:srgbClr val="222222"/>
                </a:solidFill>
                <a:highlight>
                  <a:srgbClr val="FFFFFF"/>
                </a:highlight>
              </a:rPr>
              <a:t>Improves Problem solving</a:t>
            </a:r>
            <a:endParaRPr sz="1550">
              <a:solidFill>
                <a:srgbClr val="222222"/>
              </a:solidFill>
              <a:highlight>
                <a:srgbClr val="FFFFFF"/>
              </a:highlight>
            </a:endParaRPr>
          </a:p>
          <a:p>
            <a:pPr indent="-327025" lvl="0" marL="457200" rtl="0" algn="l">
              <a:lnSpc>
                <a:spcPct val="115000"/>
              </a:lnSpc>
              <a:spcBef>
                <a:spcPts val="0"/>
              </a:spcBef>
              <a:spcAft>
                <a:spcPts val="0"/>
              </a:spcAft>
              <a:buClr>
                <a:srgbClr val="222222"/>
              </a:buClr>
              <a:buSzPts val="1550"/>
              <a:buChar char="●"/>
            </a:pPr>
            <a:r>
              <a:rPr lang="en" sz="1550">
                <a:solidFill>
                  <a:srgbClr val="222222"/>
                </a:solidFill>
                <a:highlight>
                  <a:srgbClr val="FFFFFF"/>
                </a:highlight>
              </a:rPr>
              <a:t>Companies use them as part of the interview process</a:t>
            </a:r>
            <a:endParaRPr sz="1550">
              <a:solidFill>
                <a:srgbClr val="222222"/>
              </a:solidFill>
              <a:highlight>
                <a:srgbClr val="FFFFFF"/>
              </a:highlight>
            </a:endParaRPr>
          </a:p>
          <a:p>
            <a:pPr indent="-327025" lvl="0" marL="457200" rtl="0" algn="l">
              <a:lnSpc>
                <a:spcPct val="115000"/>
              </a:lnSpc>
              <a:spcBef>
                <a:spcPts val="0"/>
              </a:spcBef>
              <a:spcAft>
                <a:spcPts val="0"/>
              </a:spcAft>
              <a:buClr>
                <a:srgbClr val="222222"/>
              </a:buClr>
              <a:buSzPts val="1550"/>
              <a:buChar char="●"/>
            </a:pPr>
            <a:r>
              <a:rPr lang="en" sz="1550">
                <a:solidFill>
                  <a:srgbClr val="222222"/>
                </a:solidFill>
                <a:highlight>
                  <a:srgbClr val="FFFFFF"/>
                </a:highlight>
              </a:rPr>
              <a:t>They can be fun!</a:t>
            </a:r>
            <a:endParaRPr/>
          </a:p>
        </p:txBody>
      </p:sp>
      <p:sp>
        <p:nvSpPr>
          <p:cNvPr id="179" name="Google Shape;179;p30"/>
          <p:cNvSpPr txBox="1"/>
          <p:nvPr/>
        </p:nvSpPr>
        <p:spPr>
          <a:xfrm>
            <a:off x="4717100" y="2732475"/>
            <a:ext cx="3948000" cy="20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A few places to find Katas</a:t>
            </a:r>
            <a:endParaRPr b="1" sz="1600"/>
          </a:p>
          <a:p>
            <a:pPr indent="-323850" lvl="0" marL="457200" rtl="0" algn="l">
              <a:spcBef>
                <a:spcPts val="0"/>
              </a:spcBef>
              <a:spcAft>
                <a:spcPts val="0"/>
              </a:spcAft>
              <a:buSzPts val="1500"/>
              <a:buChar char="●"/>
            </a:pPr>
            <a:r>
              <a:rPr lang="en" sz="1500" u="sng">
                <a:solidFill>
                  <a:schemeClr val="hlink"/>
                </a:solidFill>
                <a:hlinkClick r:id="rId3"/>
              </a:rPr>
              <a:t>Awesome Katas</a:t>
            </a:r>
            <a:endParaRPr sz="1500"/>
          </a:p>
          <a:p>
            <a:pPr indent="-323850" lvl="0" marL="457200" rtl="0" algn="l">
              <a:spcBef>
                <a:spcPts val="0"/>
              </a:spcBef>
              <a:spcAft>
                <a:spcPts val="0"/>
              </a:spcAft>
              <a:buSzPts val="1500"/>
              <a:buChar char="●"/>
            </a:pPr>
            <a:r>
              <a:rPr lang="en" sz="1500" u="sng">
                <a:solidFill>
                  <a:schemeClr val="hlink"/>
                </a:solidFill>
                <a:hlinkClick r:id="rId4"/>
              </a:rPr>
              <a:t>Code Wars</a:t>
            </a:r>
            <a:endParaRPr sz="1500"/>
          </a:p>
          <a:p>
            <a:pPr indent="-323850" lvl="0" marL="457200" rtl="0" algn="l">
              <a:spcBef>
                <a:spcPts val="0"/>
              </a:spcBef>
              <a:spcAft>
                <a:spcPts val="0"/>
              </a:spcAft>
              <a:buSzPts val="1500"/>
              <a:buChar char="●"/>
            </a:pPr>
            <a:r>
              <a:rPr lang="en" sz="1500" u="sng">
                <a:solidFill>
                  <a:schemeClr val="hlink"/>
                </a:solidFill>
                <a:hlinkClick r:id="rId5"/>
              </a:rPr>
              <a:t>Code Kata</a:t>
            </a:r>
            <a:endParaRPr sz="1500"/>
          </a:p>
          <a:p>
            <a:pPr indent="-323850" lvl="0" marL="457200" rtl="0" algn="l">
              <a:spcBef>
                <a:spcPts val="0"/>
              </a:spcBef>
              <a:spcAft>
                <a:spcPts val="0"/>
              </a:spcAft>
              <a:buSzPts val="1500"/>
              <a:buChar char="●"/>
            </a:pPr>
            <a:r>
              <a:rPr lang="en" sz="1500" u="sng">
                <a:solidFill>
                  <a:schemeClr val="hlink"/>
                </a:solidFill>
                <a:hlinkClick r:id="rId6"/>
              </a:rPr>
              <a:t>Code Abbey</a:t>
            </a:r>
            <a:endParaRPr sz="1500"/>
          </a:p>
          <a:p>
            <a:pPr indent="-323850" lvl="0" marL="457200" rtl="0" algn="l">
              <a:spcBef>
                <a:spcPts val="0"/>
              </a:spcBef>
              <a:spcAft>
                <a:spcPts val="0"/>
              </a:spcAft>
              <a:buSzPts val="1500"/>
              <a:buChar char="●"/>
            </a:pPr>
            <a:r>
              <a:rPr lang="en" sz="1500" u="sng">
                <a:solidFill>
                  <a:schemeClr val="hlink"/>
                </a:solidFill>
                <a:hlinkClick r:id="rId7"/>
              </a:rPr>
              <a:t>Coding Dojo</a:t>
            </a:r>
            <a:endParaRPr sz="1500"/>
          </a:p>
          <a:p>
            <a:pPr indent="0" lvl="0" marL="45720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7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TDD Steps for an interview Kata</a:t>
            </a:r>
            <a:endParaRPr/>
          </a:p>
        </p:txBody>
      </p:sp>
      <p:sp>
        <p:nvSpPr>
          <p:cNvPr id="185" name="Google Shape;185;p31"/>
          <p:cNvSpPr txBox="1"/>
          <p:nvPr>
            <p:ph idx="1" type="body"/>
          </p:nvPr>
        </p:nvSpPr>
        <p:spPr>
          <a:xfrm>
            <a:off x="311700" y="619700"/>
            <a:ext cx="8520600" cy="4431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Figure out what tests you need to meet the requirements</a:t>
            </a:r>
            <a:endParaRPr sz="1400"/>
          </a:p>
          <a:p>
            <a:pPr indent="-317500" lvl="0" marL="457200" rtl="0" algn="l">
              <a:spcBef>
                <a:spcPts val="0"/>
              </a:spcBef>
              <a:spcAft>
                <a:spcPts val="0"/>
              </a:spcAft>
              <a:buSzPts val="1400"/>
              <a:buAutoNum type="arabicPeriod"/>
            </a:pPr>
            <a:r>
              <a:rPr lang="en" sz="1400"/>
              <a:t>Pick a test and write it - fail it.</a:t>
            </a:r>
            <a:endParaRPr sz="1400"/>
          </a:p>
          <a:p>
            <a:pPr indent="-292100" lvl="1" marL="914400" rtl="0" algn="l">
              <a:spcBef>
                <a:spcPts val="0"/>
              </a:spcBef>
              <a:spcAft>
                <a:spcPts val="0"/>
              </a:spcAft>
              <a:buSzPts val="1000"/>
              <a:buAutoNum type="alphaLcPeriod"/>
            </a:pPr>
            <a:r>
              <a:rPr lang="en" sz="1000"/>
              <a:t>Git add/commit</a:t>
            </a:r>
            <a:endParaRPr sz="1000"/>
          </a:p>
          <a:p>
            <a:pPr indent="-317500" lvl="0" marL="457200" rtl="0" algn="l">
              <a:spcBef>
                <a:spcPts val="0"/>
              </a:spcBef>
              <a:spcAft>
                <a:spcPts val="0"/>
              </a:spcAft>
              <a:buSzPts val="1400"/>
              <a:buAutoNum type="arabicPeriod"/>
            </a:pPr>
            <a:r>
              <a:rPr lang="en" sz="1400"/>
              <a:t>Write just enough code to pass the test</a:t>
            </a:r>
            <a:endParaRPr sz="1400"/>
          </a:p>
          <a:p>
            <a:pPr indent="-292100" lvl="1" marL="914400" rtl="0" algn="l">
              <a:spcBef>
                <a:spcPts val="0"/>
              </a:spcBef>
              <a:spcAft>
                <a:spcPts val="0"/>
              </a:spcAft>
              <a:buSzPts val="1000"/>
              <a:buAutoNum type="alphaLcPeriod"/>
            </a:pPr>
            <a:r>
              <a:rPr lang="en" sz="1000"/>
              <a:t>Git add/commit</a:t>
            </a:r>
            <a:endParaRPr sz="1000"/>
          </a:p>
          <a:p>
            <a:pPr indent="-317500" lvl="0" marL="457200" rtl="0" algn="l">
              <a:spcBef>
                <a:spcPts val="0"/>
              </a:spcBef>
              <a:spcAft>
                <a:spcPts val="0"/>
              </a:spcAft>
              <a:buSzPts val="1400"/>
              <a:buAutoNum type="arabicPeriod"/>
            </a:pPr>
            <a:r>
              <a:rPr lang="en" sz="1400"/>
              <a:t>Refactor if needed</a:t>
            </a:r>
            <a:endParaRPr sz="1400"/>
          </a:p>
          <a:p>
            <a:pPr indent="-292100" lvl="1" marL="914400" rtl="0" algn="l">
              <a:spcBef>
                <a:spcPts val="0"/>
              </a:spcBef>
              <a:spcAft>
                <a:spcPts val="0"/>
              </a:spcAft>
              <a:buSzPts val="1000"/>
              <a:buAutoNum type="alphaLcPeriod"/>
            </a:pPr>
            <a:r>
              <a:rPr lang="en" sz="1000"/>
              <a:t>Add more tests if needed - fail the tests</a:t>
            </a:r>
            <a:endParaRPr sz="1000"/>
          </a:p>
          <a:p>
            <a:pPr indent="-292100" lvl="2" marL="1371600" rtl="0" algn="l">
              <a:spcBef>
                <a:spcPts val="0"/>
              </a:spcBef>
              <a:spcAft>
                <a:spcPts val="0"/>
              </a:spcAft>
              <a:buSzPts val="1000"/>
              <a:buAutoNum type="romanLcPeriod"/>
            </a:pPr>
            <a:r>
              <a:rPr lang="en" sz="1000"/>
              <a:t>Git add/commit</a:t>
            </a:r>
            <a:endParaRPr sz="1000"/>
          </a:p>
          <a:p>
            <a:pPr indent="-292100" lvl="2" marL="1371600" rtl="0" algn="l">
              <a:spcBef>
                <a:spcPts val="0"/>
              </a:spcBef>
              <a:spcAft>
                <a:spcPts val="0"/>
              </a:spcAft>
              <a:buSzPts val="1000"/>
              <a:buAutoNum type="romanLcPeriod"/>
            </a:pPr>
            <a:r>
              <a:rPr lang="en" sz="1000"/>
              <a:t>Pass the test</a:t>
            </a:r>
            <a:endParaRPr sz="1000"/>
          </a:p>
          <a:p>
            <a:pPr indent="-292100" lvl="2" marL="1371600" rtl="0" algn="l">
              <a:spcBef>
                <a:spcPts val="0"/>
              </a:spcBef>
              <a:spcAft>
                <a:spcPts val="0"/>
              </a:spcAft>
              <a:buSzPts val="1000"/>
              <a:buAutoNum type="romanLcPeriod"/>
            </a:pPr>
            <a:r>
              <a:rPr lang="en" sz="1000"/>
              <a:t>Git add/commit</a:t>
            </a:r>
            <a:endParaRPr sz="1000"/>
          </a:p>
          <a:p>
            <a:pPr indent="-292100" lvl="1" marL="914400" rtl="0" algn="l">
              <a:spcBef>
                <a:spcPts val="0"/>
              </a:spcBef>
              <a:spcAft>
                <a:spcPts val="0"/>
              </a:spcAft>
              <a:buSzPts val="1000"/>
              <a:buAutoNum type="alphaLcPeriod"/>
            </a:pPr>
            <a:r>
              <a:rPr lang="en" sz="1000"/>
              <a:t>Git add/commit after refactoring</a:t>
            </a:r>
            <a:endParaRPr sz="1000"/>
          </a:p>
          <a:p>
            <a:pPr indent="-317500" lvl="0" marL="457200" rtl="0" algn="l">
              <a:spcBef>
                <a:spcPts val="0"/>
              </a:spcBef>
              <a:spcAft>
                <a:spcPts val="0"/>
              </a:spcAft>
              <a:buSzPts val="1400"/>
              <a:buAutoNum type="arabicPeriod"/>
            </a:pPr>
            <a:r>
              <a:rPr lang="en" sz="1400"/>
              <a:t>Repeat steps 2-4 until all requirements are complete</a:t>
            </a:r>
            <a:endParaRPr sz="1400"/>
          </a:p>
          <a:p>
            <a:pPr indent="-317500" lvl="0" marL="457200" rtl="0" algn="l">
              <a:spcBef>
                <a:spcPts val="0"/>
              </a:spcBef>
              <a:spcAft>
                <a:spcPts val="0"/>
              </a:spcAft>
              <a:buSzPts val="1400"/>
              <a:buAutoNum type="arabicPeriod"/>
            </a:pPr>
            <a:r>
              <a:rPr lang="en" sz="1400"/>
              <a:t>If refactoring is needed for the entire project</a:t>
            </a:r>
            <a:endParaRPr sz="1400"/>
          </a:p>
          <a:p>
            <a:pPr indent="-330200" lvl="1" marL="914400" rtl="0" algn="l">
              <a:spcBef>
                <a:spcPts val="0"/>
              </a:spcBef>
              <a:spcAft>
                <a:spcPts val="0"/>
              </a:spcAft>
              <a:buSzPts val="1600"/>
              <a:buAutoNum type="alphaLcPeriod"/>
            </a:pPr>
            <a:r>
              <a:rPr lang="en" sz="1200"/>
              <a:t>Make a small change </a:t>
            </a:r>
            <a:r>
              <a:rPr lang="en" sz="1000"/>
              <a:t>(can make like changes at once - like replacing magic numbers)</a:t>
            </a:r>
            <a:endParaRPr sz="1000"/>
          </a:p>
          <a:p>
            <a:pPr indent="-304800" lvl="1" marL="914400" rtl="0" algn="l">
              <a:spcBef>
                <a:spcPts val="0"/>
              </a:spcBef>
              <a:spcAft>
                <a:spcPts val="0"/>
              </a:spcAft>
              <a:buSzPts val="1200"/>
              <a:buAutoNum type="alphaLcPeriod"/>
            </a:pPr>
            <a:r>
              <a:rPr lang="en" sz="1200"/>
              <a:t>Verify all tests continue to pass</a:t>
            </a:r>
            <a:endParaRPr sz="1200"/>
          </a:p>
          <a:p>
            <a:pPr indent="-304800" lvl="1" marL="914400" rtl="0" algn="l">
              <a:spcBef>
                <a:spcPts val="0"/>
              </a:spcBef>
              <a:spcAft>
                <a:spcPts val="0"/>
              </a:spcAft>
              <a:buSzPts val="1200"/>
              <a:buAutoNum type="alphaLcPeriod"/>
            </a:pPr>
            <a:r>
              <a:rPr lang="en" sz="1200"/>
              <a:t>Git add/commit</a:t>
            </a:r>
            <a:endParaRPr sz="1200"/>
          </a:p>
          <a:p>
            <a:pPr indent="-304800" lvl="1" marL="914400" rtl="0" algn="l">
              <a:spcBef>
                <a:spcPts val="0"/>
              </a:spcBef>
              <a:spcAft>
                <a:spcPts val="0"/>
              </a:spcAft>
              <a:buSzPts val="1200"/>
              <a:buAutoNum type="alphaLcPeriod"/>
            </a:pPr>
            <a:r>
              <a:rPr lang="en" sz="1200"/>
              <a:t>Repeat until you are satisfied with the final refactored code</a:t>
            </a:r>
            <a:endParaRPr sz="1200"/>
          </a:p>
          <a:p>
            <a:pPr indent="-317500" lvl="0" marL="457200" rtl="0" algn="l">
              <a:spcBef>
                <a:spcPts val="0"/>
              </a:spcBef>
              <a:spcAft>
                <a:spcPts val="0"/>
              </a:spcAft>
              <a:buSzPts val="1400"/>
              <a:buAutoNum type="arabicPeriod"/>
            </a:pPr>
            <a:r>
              <a:rPr lang="en" sz="1400"/>
              <a:t>Add JavaDoc to public methods and classes</a:t>
            </a:r>
            <a:endParaRPr sz="1400"/>
          </a:p>
          <a:p>
            <a:pPr indent="-304800" lvl="1" marL="914400" rtl="0" algn="l">
              <a:spcBef>
                <a:spcPts val="0"/>
              </a:spcBef>
              <a:spcAft>
                <a:spcPts val="0"/>
              </a:spcAft>
              <a:buSzPts val="1200"/>
              <a:buAutoNum type="alphaLcPeriod"/>
            </a:pPr>
            <a:r>
              <a:rPr lang="en" sz="1200"/>
              <a:t>Git add/commit</a:t>
            </a:r>
            <a:endParaRPr sz="1200"/>
          </a:p>
          <a:p>
            <a:pPr indent="-317500" lvl="0" marL="457200" rtl="0" algn="l">
              <a:spcBef>
                <a:spcPts val="0"/>
              </a:spcBef>
              <a:spcAft>
                <a:spcPts val="0"/>
              </a:spcAft>
              <a:buSzPts val="1400"/>
              <a:buAutoNum type="arabicPeriod"/>
            </a:pPr>
            <a:r>
              <a:rPr lang="en" sz="1400"/>
              <a:t>Git push</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Software Development Lifecycle (SDLC)</a:t>
            </a:r>
            <a:endParaRPr sz="2400"/>
          </a:p>
          <a:p>
            <a:pPr indent="-381000" lvl="0" marL="457200" rtl="0" algn="l">
              <a:spcBef>
                <a:spcPts val="0"/>
              </a:spcBef>
              <a:spcAft>
                <a:spcPts val="0"/>
              </a:spcAft>
              <a:buSzPts val="2400"/>
              <a:buAutoNum type="arabicPeriod"/>
            </a:pPr>
            <a:r>
              <a:rPr lang="en" sz="2400"/>
              <a:t>Testing Overview</a:t>
            </a:r>
            <a:endParaRPr sz="2400"/>
          </a:p>
          <a:p>
            <a:pPr indent="-381000" lvl="0" marL="457200" rtl="0" algn="l">
              <a:spcBef>
                <a:spcPts val="0"/>
              </a:spcBef>
              <a:spcAft>
                <a:spcPts val="0"/>
              </a:spcAft>
              <a:buSzPts val="2400"/>
              <a:buAutoNum type="arabicPeriod"/>
            </a:pPr>
            <a:r>
              <a:rPr lang="en" sz="2400"/>
              <a:t>Unit Testing</a:t>
            </a:r>
            <a:endParaRPr sz="2400"/>
          </a:p>
          <a:p>
            <a:pPr indent="-381000" lvl="0" marL="457200" rtl="0" algn="l">
              <a:spcBef>
                <a:spcPts val="0"/>
              </a:spcBef>
              <a:spcAft>
                <a:spcPts val="0"/>
              </a:spcAft>
              <a:buSzPts val="2400"/>
              <a:buAutoNum type="arabicPeriod"/>
            </a:pPr>
            <a:r>
              <a:rPr lang="en" sz="2400"/>
              <a:t>Unit Testing with JUnit</a:t>
            </a:r>
            <a:endParaRPr sz="2400"/>
          </a:p>
          <a:p>
            <a:pPr indent="-381000" lvl="0" marL="457200" rtl="0" algn="l">
              <a:spcBef>
                <a:spcPts val="0"/>
              </a:spcBef>
              <a:spcAft>
                <a:spcPts val="0"/>
              </a:spcAft>
              <a:buSzPts val="2400"/>
              <a:buAutoNum type="arabicPeriod"/>
            </a:pPr>
            <a:r>
              <a:rPr lang="en" sz="2400"/>
              <a:t>Code Coverage</a:t>
            </a:r>
            <a:endParaRPr sz="2400"/>
          </a:p>
          <a:p>
            <a:pPr indent="-381000" lvl="0" marL="457200" rtl="0" algn="l">
              <a:spcBef>
                <a:spcPts val="0"/>
              </a:spcBef>
              <a:spcAft>
                <a:spcPts val="0"/>
              </a:spcAft>
              <a:buSzPts val="2400"/>
              <a:buAutoNum type="arabicPeriod"/>
            </a:pPr>
            <a:r>
              <a:rPr lang="en" sz="2400"/>
              <a:t>Test Driven Development (TDD)</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Life Cycle (SDLC)</a:t>
            </a:r>
            <a:endParaRPr/>
          </a:p>
        </p:txBody>
      </p:sp>
      <p:pic>
        <p:nvPicPr>
          <p:cNvPr id="67" name="Google Shape;67;p15"/>
          <p:cNvPicPr preferRelativeResize="0"/>
          <p:nvPr/>
        </p:nvPicPr>
        <p:blipFill>
          <a:blip r:embed="rId3">
            <a:alphaModFix/>
          </a:blip>
          <a:stretch>
            <a:fillRect/>
          </a:stretch>
        </p:blipFill>
        <p:spPr>
          <a:xfrm>
            <a:off x="1684525" y="1316050"/>
            <a:ext cx="5604200" cy="3002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45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Waterfall Methodology</a:t>
            </a:r>
            <a:endParaRPr/>
          </a:p>
        </p:txBody>
      </p:sp>
      <p:sp>
        <p:nvSpPr>
          <p:cNvPr id="73" name="Google Shape;73;p16"/>
          <p:cNvSpPr txBox="1"/>
          <p:nvPr>
            <p:ph idx="1" type="body"/>
          </p:nvPr>
        </p:nvSpPr>
        <p:spPr>
          <a:xfrm>
            <a:off x="5554300" y="800425"/>
            <a:ext cx="3231900" cy="19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Advantages</a:t>
            </a:r>
            <a:endParaRPr b="1" sz="1600"/>
          </a:p>
          <a:p>
            <a:pPr indent="-330200" lvl="0" marL="457200" rtl="0" algn="l">
              <a:spcBef>
                <a:spcPts val="1600"/>
              </a:spcBef>
              <a:spcAft>
                <a:spcPts val="0"/>
              </a:spcAft>
              <a:buSzPts val="1600"/>
              <a:buChar char="●"/>
            </a:pPr>
            <a:r>
              <a:rPr lang="en" sz="1600"/>
              <a:t>Easy to Manage</a:t>
            </a:r>
            <a:endParaRPr sz="1600"/>
          </a:p>
          <a:p>
            <a:pPr indent="-330200" lvl="0" marL="457200" rtl="0" algn="l">
              <a:spcBef>
                <a:spcPts val="0"/>
              </a:spcBef>
              <a:spcAft>
                <a:spcPts val="0"/>
              </a:spcAft>
              <a:buSzPts val="1600"/>
              <a:buChar char="●"/>
            </a:pPr>
            <a:r>
              <a:rPr lang="en" sz="1600"/>
              <a:t>Process well documented</a:t>
            </a:r>
            <a:endParaRPr sz="1600"/>
          </a:p>
          <a:p>
            <a:pPr indent="-330200" lvl="0" marL="457200" rtl="0" algn="l">
              <a:spcBef>
                <a:spcPts val="0"/>
              </a:spcBef>
              <a:spcAft>
                <a:spcPts val="0"/>
              </a:spcAft>
              <a:buSzPts val="1600"/>
              <a:buChar char="●"/>
            </a:pPr>
            <a:r>
              <a:rPr lang="en" sz="1600"/>
              <a:t>Easily adaptable</a:t>
            </a:r>
            <a:endParaRPr sz="1600"/>
          </a:p>
          <a:p>
            <a:pPr indent="-330200" lvl="0" marL="457200" rtl="0" algn="l">
              <a:spcBef>
                <a:spcPts val="0"/>
              </a:spcBef>
              <a:spcAft>
                <a:spcPts val="0"/>
              </a:spcAft>
              <a:buSzPts val="1600"/>
              <a:buChar char="●"/>
            </a:pPr>
            <a:r>
              <a:rPr lang="en" sz="1600"/>
              <a:t>Allows shifting teams</a:t>
            </a:r>
            <a:endParaRPr sz="1600"/>
          </a:p>
        </p:txBody>
      </p:sp>
      <p:pic>
        <p:nvPicPr>
          <p:cNvPr id="74" name="Google Shape;74;p16"/>
          <p:cNvPicPr preferRelativeResize="0"/>
          <p:nvPr/>
        </p:nvPicPr>
        <p:blipFill>
          <a:blip r:embed="rId3">
            <a:alphaModFix/>
          </a:blip>
          <a:stretch>
            <a:fillRect/>
          </a:stretch>
        </p:blipFill>
        <p:spPr>
          <a:xfrm>
            <a:off x="252200" y="800513"/>
            <a:ext cx="5134451" cy="4120326"/>
          </a:xfrm>
          <a:prstGeom prst="rect">
            <a:avLst/>
          </a:prstGeom>
          <a:noFill/>
          <a:ln>
            <a:noFill/>
          </a:ln>
        </p:spPr>
      </p:pic>
      <p:sp>
        <p:nvSpPr>
          <p:cNvPr id="75" name="Google Shape;75;p16"/>
          <p:cNvSpPr txBox="1"/>
          <p:nvPr>
            <p:ph idx="1" type="body"/>
          </p:nvPr>
        </p:nvSpPr>
        <p:spPr>
          <a:xfrm>
            <a:off x="5600400" y="2945050"/>
            <a:ext cx="3231900" cy="19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Disadvantages</a:t>
            </a:r>
            <a:endParaRPr b="1" sz="1600"/>
          </a:p>
          <a:p>
            <a:pPr indent="-330200" lvl="0" marL="457200" rtl="0" algn="l">
              <a:spcBef>
                <a:spcPts val="1600"/>
              </a:spcBef>
              <a:spcAft>
                <a:spcPts val="0"/>
              </a:spcAft>
              <a:buSzPts val="1600"/>
              <a:buChar char="●"/>
            </a:pPr>
            <a:r>
              <a:rPr lang="en" sz="1600"/>
              <a:t>Slow</a:t>
            </a:r>
            <a:endParaRPr sz="1600"/>
          </a:p>
          <a:p>
            <a:pPr indent="-330200" lvl="0" marL="457200" rtl="0" algn="l">
              <a:spcBef>
                <a:spcPts val="0"/>
              </a:spcBef>
              <a:spcAft>
                <a:spcPts val="0"/>
              </a:spcAft>
              <a:buSzPts val="1600"/>
              <a:buChar char="●"/>
            </a:pPr>
            <a:r>
              <a:rPr lang="en" sz="1600"/>
              <a:t>Long time between start and first time final product seen</a:t>
            </a:r>
            <a:endParaRPr sz="1600"/>
          </a:p>
          <a:p>
            <a:pPr indent="-330200" lvl="0" marL="457200" rtl="0" algn="l">
              <a:spcBef>
                <a:spcPts val="0"/>
              </a:spcBef>
              <a:spcAft>
                <a:spcPts val="0"/>
              </a:spcAft>
              <a:buSzPts val="1600"/>
              <a:buChar char="●"/>
            </a:pPr>
            <a:r>
              <a:rPr lang="en" sz="1600"/>
              <a:t>Rigid</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48050" y="181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Methodology</a:t>
            </a:r>
            <a:endParaRPr/>
          </a:p>
        </p:txBody>
      </p:sp>
      <p:pic>
        <p:nvPicPr>
          <p:cNvPr id="81" name="Google Shape;81;p17"/>
          <p:cNvPicPr preferRelativeResize="0"/>
          <p:nvPr/>
        </p:nvPicPr>
        <p:blipFill>
          <a:blip r:embed="rId3">
            <a:alphaModFix/>
          </a:blip>
          <a:stretch>
            <a:fillRect/>
          </a:stretch>
        </p:blipFill>
        <p:spPr>
          <a:xfrm>
            <a:off x="152400" y="906600"/>
            <a:ext cx="5019506" cy="4084500"/>
          </a:xfrm>
          <a:prstGeom prst="rect">
            <a:avLst/>
          </a:prstGeom>
          <a:noFill/>
          <a:ln>
            <a:noFill/>
          </a:ln>
        </p:spPr>
      </p:pic>
      <p:sp>
        <p:nvSpPr>
          <p:cNvPr id="82" name="Google Shape;82;p17"/>
          <p:cNvSpPr txBox="1"/>
          <p:nvPr>
            <p:ph idx="1" type="body"/>
          </p:nvPr>
        </p:nvSpPr>
        <p:spPr>
          <a:xfrm>
            <a:off x="5590650" y="655025"/>
            <a:ext cx="3231900" cy="19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Advantages</a:t>
            </a:r>
            <a:endParaRPr b="1" sz="1600"/>
          </a:p>
          <a:p>
            <a:pPr indent="-330200" lvl="0" marL="457200" rtl="0" algn="l">
              <a:spcBef>
                <a:spcPts val="1600"/>
              </a:spcBef>
              <a:spcAft>
                <a:spcPts val="0"/>
              </a:spcAft>
              <a:buSzPts val="1600"/>
              <a:buChar char="●"/>
            </a:pPr>
            <a:r>
              <a:rPr lang="en" sz="1600"/>
              <a:t>Continuous Delivery</a:t>
            </a:r>
            <a:endParaRPr sz="1600"/>
          </a:p>
          <a:p>
            <a:pPr indent="-330200" lvl="0" marL="457200" rtl="0" algn="l">
              <a:spcBef>
                <a:spcPts val="0"/>
              </a:spcBef>
              <a:spcAft>
                <a:spcPts val="0"/>
              </a:spcAft>
              <a:buSzPts val="1600"/>
              <a:buChar char="●"/>
            </a:pPr>
            <a:r>
              <a:rPr lang="en" sz="1600"/>
              <a:t>Flexible and fluid</a:t>
            </a:r>
            <a:endParaRPr sz="1600"/>
          </a:p>
          <a:p>
            <a:pPr indent="-330200" lvl="0" marL="457200" rtl="0" algn="l">
              <a:spcBef>
                <a:spcPts val="0"/>
              </a:spcBef>
              <a:spcAft>
                <a:spcPts val="0"/>
              </a:spcAft>
              <a:buSzPts val="1600"/>
              <a:buChar char="●"/>
            </a:pPr>
            <a:r>
              <a:rPr lang="en" sz="1600"/>
              <a:t>Short time between parts of the final product seen</a:t>
            </a:r>
            <a:endParaRPr sz="1600"/>
          </a:p>
          <a:p>
            <a:pPr indent="-330200" lvl="0" marL="457200" rtl="0" algn="l">
              <a:spcBef>
                <a:spcPts val="0"/>
              </a:spcBef>
              <a:spcAft>
                <a:spcPts val="0"/>
              </a:spcAft>
              <a:buSzPts val="1600"/>
              <a:buChar char="●"/>
            </a:pPr>
            <a:r>
              <a:rPr lang="en" sz="1600"/>
              <a:t>Specialized, stable teams</a:t>
            </a:r>
            <a:endParaRPr sz="1600"/>
          </a:p>
        </p:txBody>
      </p:sp>
      <p:sp>
        <p:nvSpPr>
          <p:cNvPr id="83" name="Google Shape;83;p17"/>
          <p:cNvSpPr txBox="1"/>
          <p:nvPr>
            <p:ph idx="1" type="body"/>
          </p:nvPr>
        </p:nvSpPr>
        <p:spPr>
          <a:xfrm>
            <a:off x="5636750" y="2799650"/>
            <a:ext cx="3231900" cy="19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Disadvantages</a:t>
            </a:r>
            <a:endParaRPr b="1" sz="1600"/>
          </a:p>
          <a:p>
            <a:pPr indent="-330200" lvl="0" marL="457200" rtl="0" algn="l">
              <a:spcBef>
                <a:spcPts val="1600"/>
              </a:spcBef>
              <a:spcAft>
                <a:spcPts val="0"/>
              </a:spcAft>
              <a:buSzPts val="1600"/>
              <a:buChar char="●"/>
            </a:pPr>
            <a:r>
              <a:rPr lang="en" sz="1600"/>
              <a:t>Requires a set team of 4-12 specialists</a:t>
            </a:r>
            <a:endParaRPr sz="1600"/>
          </a:p>
          <a:p>
            <a:pPr indent="-330200" lvl="0" marL="457200" rtl="0" algn="l">
              <a:spcBef>
                <a:spcPts val="0"/>
              </a:spcBef>
              <a:spcAft>
                <a:spcPts val="0"/>
              </a:spcAft>
              <a:buSzPts val="1600"/>
              <a:buChar char="●"/>
            </a:pPr>
            <a:r>
              <a:rPr lang="en" sz="1600"/>
              <a:t>Harder to manage</a:t>
            </a:r>
            <a:endParaRPr sz="1600"/>
          </a:p>
          <a:p>
            <a:pPr indent="-330200" lvl="0" marL="457200" rtl="0" algn="l">
              <a:spcBef>
                <a:spcPts val="0"/>
              </a:spcBef>
              <a:spcAft>
                <a:spcPts val="0"/>
              </a:spcAft>
              <a:buSzPts val="1600"/>
              <a:buChar char="●"/>
            </a:pPr>
            <a:r>
              <a:rPr lang="en" sz="1600"/>
              <a:t>Not well suited to all projects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 Manifesto</a:t>
            </a:r>
            <a:endParaRPr/>
          </a:p>
        </p:txBody>
      </p:sp>
      <p:sp>
        <p:nvSpPr>
          <p:cNvPr id="89" name="Google Shape;89;p18"/>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
                <a:solidFill>
                  <a:schemeClr val="dk1"/>
                </a:solidFill>
              </a:rPr>
              <a:t>Individuals and interactions MORE IMPORTANT THAN process and tools</a:t>
            </a:r>
            <a:endParaRPr>
              <a:solidFill>
                <a:schemeClr val="dk1"/>
              </a:solidFill>
            </a:endParaRPr>
          </a:p>
          <a:p>
            <a:pPr indent="0" lvl="0" marL="457200" rtl="0" algn="ctr">
              <a:spcBef>
                <a:spcPts val="0"/>
              </a:spcBef>
              <a:spcAft>
                <a:spcPts val="0"/>
              </a:spcAft>
              <a:buNone/>
            </a:pPr>
            <a:r>
              <a:t/>
            </a:r>
            <a:endParaRPr>
              <a:solidFill>
                <a:schemeClr val="dk1"/>
              </a:solidFill>
            </a:endParaRPr>
          </a:p>
          <a:p>
            <a:pPr indent="0" lvl="0" marL="457200" rtl="0" algn="ctr">
              <a:spcBef>
                <a:spcPts val="0"/>
              </a:spcBef>
              <a:spcAft>
                <a:spcPts val="0"/>
              </a:spcAft>
              <a:buNone/>
            </a:pPr>
            <a:r>
              <a:rPr lang="en">
                <a:solidFill>
                  <a:schemeClr val="dk1"/>
                </a:solidFill>
              </a:rPr>
              <a:t>Working software MORE IMPORTANT THAN  comprehensive documentation</a:t>
            </a:r>
            <a:endParaRPr>
              <a:solidFill>
                <a:schemeClr val="dk1"/>
              </a:solidFill>
            </a:endParaRPr>
          </a:p>
          <a:p>
            <a:pPr indent="0" lvl="0" marL="457200" rtl="0" algn="ctr">
              <a:spcBef>
                <a:spcPts val="0"/>
              </a:spcBef>
              <a:spcAft>
                <a:spcPts val="0"/>
              </a:spcAft>
              <a:buNone/>
            </a:pPr>
            <a:r>
              <a:t/>
            </a:r>
            <a:endParaRPr>
              <a:solidFill>
                <a:schemeClr val="dk1"/>
              </a:solidFill>
            </a:endParaRPr>
          </a:p>
          <a:p>
            <a:pPr indent="0" lvl="0" marL="457200" rtl="0" algn="ctr">
              <a:spcBef>
                <a:spcPts val="0"/>
              </a:spcBef>
              <a:spcAft>
                <a:spcPts val="0"/>
              </a:spcAft>
              <a:buNone/>
            </a:pPr>
            <a:r>
              <a:rPr lang="en">
                <a:solidFill>
                  <a:schemeClr val="dk1"/>
                </a:solidFill>
              </a:rPr>
              <a:t>Customer collaboration MORE IMPORTANT THAN  contract negotiation</a:t>
            </a:r>
            <a:endParaRPr>
              <a:solidFill>
                <a:schemeClr val="dk1"/>
              </a:solidFill>
            </a:endParaRPr>
          </a:p>
          <a:p>
            <a:pPr indent="0" lvl="0" marL="457200" rtl="0" algn="ctr">
              <a:spcBef>
                <a:spcPts val="0"/>
              </a:spcBef>
              <a:spcAft>
                <a:spcPts val="0"/>
              </a:spcAft>
              <a:buNone/>
            </a:pPr>
            <a:r>
              <a:t/>
            </a:r>
            <a:endParaRPr>
              <a:solidFill>
                <a:schemeClr val="dk1"/>
              </a:solidFill>
            </a:endParaRPr>
          </a:p>
          <a:p>
            <a:pPr indent="0" lvl="0" marL="457200" rtl="0" algn="ctr">
              <a:spcBef>
                <a:spcPts val="0"/>
              </a:spcBef>
              <a:spcAft>
                <a:spcPts val="0"/>
              </a:spcAft>
              <a:buNone/>
            </a:pPr>
            <a:r>
              <a:rPr lang="en">
                <a:solidFill>
                  <a:schemeClr val="dk1"/>
                </a:solidFill>
              </a:rPr>
              <a:t>Responding to change MORE IMPORTANT THAN  following a plan</a:t>
            </a:r>
            <a:endParaRPr sz="2500"/>
          </a:p>
        </p:txBody>
      </p:sp>
      <p:sp>
        <p:nvSpPr>
          <p:cNvPr id="90" name="Google Shape;90;p18"/>
          <p:cNvSpPr txBox="1"/>
          <p:nvPr/>
        </p:nvSpPr>
        <p:spPr>
          <a:xfrm>
            <a:off x="3561525" y="4566575"/>
            <a:ext cx="2371800" cy="2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Original Agile Manifesto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428325" y="381675"/>
            <a:ext cx="8715675" cy="4637196"/>
          </a:xfrm>
          <a:prstGeom prst="rect">
            <a:avLst/>
          </a:prstGeom>
          <a:noFill/>
          <a:ln>
            <a:noFill/>
          </a:ln>
        </p:spPr>
      </p:pic>
      <p:sp>
        <p:nvSpPr>
          <p:cNvPr id="96" name="Google Shape;96;p19"/>
          <p:cNvSpPr txBox="1"/>
          <p:nvPr/>
        </p:nvSpPr>
        <p:spPr>
          <a:xfrm>
            <a:off x="6805750" y="206900"/>
            <a:ext cx="2017500" cy="24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Concepts</a:t>
            </a:r>
            <a:endParaRPr b="1" sz="1200"/>
          </a:p>
          <a:p>
            <a:pPr indent="-304800" lvl="0" marL="457200" rtl="0" algn="l">
              <a:spcBef>
                <a:spcPts val="0"/>
              </a:spcBef>
              <a:spcAft>
                <a:spcPts val="0"/>
              </a:spcAft>
              <a:buSzPts val="1200"/>
              <a:buChar char="●"/>
            </a:pPr>
            <a:r>
              <a:rPr lang="en" sz="1200"/>
              <a:t>Daily Standups</a:t>
            </a:r>
            <a:endParaRPr sz="1200"/>
          </a:p>
          <a:p>
            <a:pPr indent="-304800" lvl="0" marL="457200" rtl="0" algn="l">
              <a:spcBef>
                <a:spcPts val="0"/>
              </a:spcBef>
              <a:spcAft>
                <a:spcPts val="0"/>
              </a:spcAft>
              <a:buSzPts val="1200"/>
              <a:buChar char="●"/>
            </a:pPr>
            <a:r>
              <a:rPr lang="en" sz="1200"/>
              <a:t>Spring Planning</a:t>
            </a:r>
            <a:endParaRPr sz="1200"/>
          </a:p>
          <a:p>
            <a:pPr indent="-304800" lvl="0" marL="457200" rtl="0" algn="l">
              <a:spcBef>
                <a:spcPts val="0"/>
              </a:spcBef>
              <a:spcAft>
                <a:spcPts val="0"/>
              </a:spcAft>
              <a:buSzPts val="1200"/>
              <a:buChar char="●"/>
            </a:pPr>
            <a:r>
              <a:rPr lang="en" sz="1200"/>
              <a:t>Retrospectives</a:t>
            </a:r>
            <a:endParaRPr sz="1200"/>
          </a:p>
          <a:p>
            <a:pPr indent="-304800" lvl="0" marL="457200" rtl="0" algn="l">
              <a:spcBef>
                <a:spcPts val="0"/>
              </a:spcBef>
              <a:spcAft>
                <a:spcPts val="0"/>
              </a:spcAft>
              <a:buSzPts val="1200"/>
              <a:buChar char="●"/>
            </a:pPr>
            <a:r>
              <a:rPr lang="en" sz="1200"/>
              <a:t>Sprint Review</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275350" y="145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Testing</a:t>
            </a:r>
            <a:endParaRPr/>
          </a:p>
        </p:txBody>
      </p:sp>
      <p:graphicFrame>
        <p:nvGraphicFramePr>
          <p:cNvPr id="102" name="Google Shape;102;p20"/>
          <p:cNvGraphicFramePr/>
          <p:nvPr/>
        </p:nvGraphicFramePr>
        <p:xfrm>
          <a:off x="1125150" y="872750"/>
          <a:ext cx="3000000" cy="3000000"/>
        </p:xfrm>
        <a:graphic>
          <a:graphicData uri="http://schemas.openxmlformats.org/drawingml/2006/table">
            <a:tbl>
              <a:tblPr>
                <a:noFill/>
                <a:tableStyleId>{DE7B988D-5FA5-4DF1-AB82-B4D938293FB5}</a:tableStyleId>
              </a:tblPr>
              <a:tblGrid>
                <a:gridCol w="3619500"/>
                <a:gridCol w="3619500"/>
              </a:tblGrid>
              <a:tr h="239175">
                <a:tc>
                  <a:txBody>
                    <a:bodyPr/>
                    <a:lstStyle/>
                    <a:p>
                      <a:pPr indent="0" lvl="0" marL="0" rtl="0" algn="l">
                        <a:spcBef>
                          <a:spcPts val="0"/>
                        </a:spcBef>
                        <a:spcAft>
                          <a:spcPts val="0"/>
                        </a:spcAft>
                        <a:buNone/>
                      </a:pPr>
                      <a:r>
                        <a:rPr b="1" lang="en"/>
                        <a:t>Manual</a:t>
                      </a:r>
                      <a:endParaRPr b="1"/>
                    </a:p>
                  </a:txBody>
                  <a:tcPr marT="91425" marB="91425" marR="91425" marL="91425">
                    <a:solidFill>
                      <a:srgbClr val="C9DAF8"/>
                    </a:solidFill>
                  </a:tcPr>
                </a:tc>
                <a:tc>
                  <a:txBody>
                    <a:bodyPr/>
                    <a:lstStyle/>
                    <a:p>
                      <a:pPr indent="0" lvl="0" marL="0" rtl="0" algn="l">
                        <a:spcBef>
                          <a:spcPts val="0"/>
                        </a:spcBef>
                        <a:spcAft>
                          <a:spcPts val="0"/>
                        </a:spcAft>
                        <a:buNone/>
                      </a:pPr>
                      <a:r>
                        <a:rPr b="1" lang="en"/>
                        <a:t>Automated</a:t>
                      </a:r>
                      <a:endParaRPr b="1"/>
                    </a:p>
                  </a:txBody>
                  <a:tcPr marT="91425" marB="91425" marR="91425" marL="91425">
                    <a:solidFill>
                      <a:srgbClr val="C9DAF8"/>
                    </a:solidFill>
                  </a:tcPr>
                </a:tc>
              </a:tr>
              <a:tr h="215950">
                <a:tc>
                  <a:txBody>
                    <a:bodyPr/>
                    <a:lstStyle/>
                    <a:p>
                      <a:pPr indent="0" lvl="0" marL="0" rtl="0" algn="l">
                        <a:spcBef>
                          <a:spcPts val="0"/>
                        </a:spcBef>
                        <a:spcAft>
                          <a:spcPts val="0"/>
                        </a:spcAft>
                        <a:buNone/>
                      </a:pPr>
                      <a:r>
                        <a:rPr lang="en" sz="1100"/>
                        <a:t>Done by humans</a:t>
                      </a:r>
                      <a:endParaRPr sz="1100"/>
                    </a:p>
                  </a:txBody>
                  <a:tcPr marT="91425" marB="91425" marR="91425" marL="91425"/>
                </a:tc>
                <a:tc>
                  <a:txBody>
                    <a:bodyPr/>
                    <a:lstStyle/>
                    <a:p>
                      <a:pPr indent="0" lvl="0" marL="0" rtl="0" algn="l">
                        <a:spcBef>
                          <a:spcPts val="0"/>
                        </a:spcBef>
                        <a:spcAft>
                          <a:spcPts val="0"/>
                        </a:spcAft>
                        <a:buNone/>
                      </a:pPr>
                      <a:r>
                        <a:rPr lang="en" sz="1100"/>
                        <a:t>Done by computer automation</a:t>
                      </a:r>
                      <a:endParaRPr sz="1100"/>
                    </a:p>
                  </a:txBody>
                  <a:tcPr marT="91425" marB="91425" marR="91425" marL="91425"/>
                </a:tc>
              </a:tr>
              <a:tr h="215950">
                <a:tc>
                  <a:txBody>
                    <a:bodyPr/>
                    <a:lstStyle/>
                    <a:p>
                      <a:pPr indent="0" lvl="0" marL="0" rtl="0" algn="l">
                        <a:spcBef>
                          <a:spcPts val="0"/>
                        </a:spcBef>
                        <a:spcAft>
                          <a:spcPts val="0"/>
                        </a:spcAft>
                        <a:buNone/>
                      </a:pPr>
                      <a:r>
                        <a:rPr lang="en" sz="1100"/>
                        <a:t>Creativity</a:t>
                      </a:r>
                      <a:endParaRPr sz="1100"/>
                    </a:p>
                  </a:txBody>
                  <a:tcPr marT="91425" marB="91425" marR="91425" marL="91425"/>
                </a:tc>
                <a:tc>
                  <a:txBody>
                    <a:bodyPr/>
                    <a:lstStyle/>
                    <a:p>
                      <a:pPr indent="0" lvl="0" marL="0" rtl="0" algn="l">
                        <a:spcBef>
                          <a:spcPts val="0"/>
                        </a:spcBef>
                        <a:spcAft>
                          <a:spcPts val="0"/>
                        </a:spcAft>
                        <a:buNone/>
                      </a:pPr>
                      <a:r>
                        <a:rPr lang="en" sz="1100"/>
                        <a:t>Speed / Efficiency</a:t>
                      </a:r>
                      <a:endParaRPr sz="1100"/>
                    </a:p>
                  </a:txBody>
                  <a:tcPr marT="91425" marB="91425" marR="91425" marL="91425"/>
                </a:tc>
              </a:tr>
              <a:tr h="215950">
                <a:tc>
                  <a:txBody>
                    <a:bodyPr/>
                    <a:lstStyle/>
                    <a:p>
                      <a:pPr indent="0" lvl="0" marL="0" rtl="0" algn="l">
                        <a:spcBef>
                          <a:spcPts val="0"/>
                        </a:spcBef>
                        <a:spcAft>
                          <a:spcPts val="0"/>
                        </a:spcAft>
                        <a:buNone/>
                      </a:pPr>
                      <a:r>
                        <a:rPr lang="en" sz="1100"/>
                        <a:t>Subjectivity</a:t>
                      </a:r>
                      <a:endParaRPr sz="1100"/>
                    </a:p>
                  </a:txBody>
                  <a:tcPr marT="91425" marB="91425" marR="91425" marL="91425"/>
                </a:tc>
                <a:tc>
                  <a:txBody>
                    <a:bodyPr/>
                    <a:lstStyle/>
                    <a:p>
                      <a:pPr indent="0" lvl="0" marL="0" rtl="0" algn="l">
                        <a:spcBef>
                          <a:spcPts val="0"/>
                        </a:spcBef>
                        <a:spcAft>
                          <a:spcPts val="0"/>
                        </a:spcAft>
                        <a:buNone/>
                      </a:pPr>
                      <a:r>
                        <a:rPr lang="en" sz="1100"/>
                        <a:t>Lower cost per execution</a:t>
                      </a:r>
                      <a:endParaRPr sz="1100"/>
                    </a:p>
                  </a:txBody>
                  <a:tcPr marT="91425" marB="91425" marR="91425" marL="91425"/>
                </a:tc>
              </a:tr>
              <a:tr h="215950">
                <a:tc>
                  <a:txBody>
                    <a:bodyPr/>
                    <a:lstStyle/>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en" sz="1100"/>
                        <a:t>Repeatability / Dependability</a:t>
                      </a:r>
                      <a:endParaRPr sz="1100"/>
                    </a:p>
                  </a:txBody>
                  <a:tcPr marT="91425" marB="91425" marR="91425" marL="91425"/>
                </a:tc>
              </a:tr>
              <a:tr h="215950">
                <a:tc>
                  <a:txBody>
                    <a:bodyPr/>
                    <a:lstStyle/>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lang="en" sz="1100"/>
                        <a:t>Accuracy</a:t>
                      </a:r>
                      <a:endParaRPr sz="1100"/>
                    </a:p>
                  </a:txBody>
                  <a:tcPr marT="91425" marB="91425" marR="91425" marL="91425"/>
                </a:tc>
              </a:tr>
            </a:tbl>
          </a:graphicData>
        </a:graphic>
      </p:graphicFrame>
      <p:sp>
        <p:nvSpPr>
          <p:cNvPr id="103" name="Google Shape;103;p20"/>
          <p:cNvSpPr txBox="1"/>
          <p:nvPr/>
        </p:nvSpPr>
        <p:spPr>
          <a:xfrm>
            <a:off x="753500" y="3439725"/>
            <a:ext cx="7978800" cy="16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Exploratory Testing</a:t>
            </a:r>
            <a:r>
              <a:rPr lang="en"/>
              <a:t> - explores the functionality of the system looking for defects, missing features, usability, or other </a:t>
            </a:r>
            <a:r>
              <a:rPr lang="en"/>
              <a:t>opportunities</a:t>
            </a:r>
            <a:r>
              <a:rPr lang="en"/>
              <a:t> for improvement.   </a:t>
            </a:r>
            <a:r>
              <a:rPr i="1" lang="en"/>
              <a:t>Almost always manual.</a:t>
            </a:r>
            <a:endParaRPr i="1"/>
          </a:p>
          <a:p>
            <a:pPr indent="0" lvl="0" marL="0" rtl="0" algn="l">
              <a:spcBef>
                <a:spcPts val="0"/>
              </a:spcBef>
              <a:spcAft>
                <a:spcPts val="0"/>
              </a:spcAft>
              <a:buNone/>
            </a:pPr>
            <a:r>
              <a:t/>
            </a:r>
            <a:endParaRPr/>
          </a:p>
          <a:p>
            <a:pPr indent="0" lvl="0" marL="0" rtl="0" algn="l">
              <a:spcBef>
                <a:spcPts val="0"/>
              </a:spcBef>
              <a:spcAft>
                <a:spcPts val="0"/>
              </a:spcAft>
              <a:buNone/>
            </a:pPr>
            <a:r>
              <a:rPr b="1" lang="en"/>
              <a:t>Regression Testing</a:t>
            </a:r>
            <a:r>
              <a:rPr lang="en"/>
              <a:t> - validates that existing functionality continues to operate as expected, as new new functionality is added and defects are resolved.   </a:t>
            </a:r>
            <a:r>
              <a:rPr i="1" lang="en"/>
              <a:t>Usually automated.</a:t>
            </a:r>
            <a:endParaRPr i="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1"/>
          <p:cNvPicPr preferRelativeResize="0"/>
          <p:nvPr/>
        </p:nvPicPr>
        <p:blipFill>
          <a:blip r:embed="rId3">
            <a:alphaModFix/>
          </a:blip>
          <a:stretch>
            <a:fillRect/>
          </a:stretch>
        </p:blipFill>
        <p:spPr>
          <a:xfrm>
            <a:off x="405625" y="61500"/>
            <a:ext cx="8226701" cy="3287350"/>
          </a:xfrm>
          <a:prstGeom prst="rect">
            <a:avLst/>
          </a:prstGeom>
          <a:noFill/>
          <a:ln>
            <a:noFill/>
          </a:ln>
        </p:spPr>
      </p:pic>
      <p:sp>
        <p:nvSpPr>
          <p:cNvPr id="109" name="Google Shape;109;p21"/>
          <p:cNvSpPr txBox="1"/>
          <p:nvPr/>
        </p:nvSpPr>
        <p:spPr>
          <a:xfrm>
            <a:off x="471800" y="3420875"/>
            <a:ext cx="8415000" cy="1672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Acceptance Testing</a:t>
            </a:r>
            <a:r>
              <a:rPr lang="en"/>
              <a:t> is performed from the perspective of a user of a system in order to verify the requirements have been satisfied.</a:t>
            </a:r>
            <a:endParaRPr/>
          </a:p>
          <a:p>
            <a:pPr indent="-317500" lvl="0" marL="457200" rtl="0" algn="l">
              <a:spcBef>
                <a:spcPts val="0"/>
              </a:spcBef>
              <a:spcAft>
                <a:spcPts val="0"/>
              </a:spcAft>
              <a:buSzPts val="1400"/>
              <a:buChar char="●"/>
            </a:pPr>
            <a:r>
              <a:rPr b="1" lang="en"/>
              <a:t>Integration Testing</a:t>
            </a:r>
            <a:r>
              <a:rPr lang="en"/>
              <a:t> is a broad category of tests that validate integration between units of code or code and outside dependencies such as a database, network resource, or file.</a:t>
            </a:r>
            <a:endParaRPr/>
          </a:p>
          <a:p>
            <a:pPr indent="-317500" lvl="0" marL="457200" rtl="0" algn="l">
              <a:spcBef>
                <a:spcPts val="0"/>
              </a:spcBef>
              <a:spcAft>
                <a:spcPts val="0"/>
              </a:spcAft>
              <a:buSzPts val="1400"/>
              <a:buChar char="●"/>
            </a:pPr>
            <a:r>
              <a:rPr b="1" lang="en"/>
              <a:t>Functional Testing </a:t>
            </a:r>
            <a:r>
              <a:rPr lang="en"/>
              <a:t>validates that the functional design has been satisfied</a:t>
            </a:r>
            <a:endParaRPr/>
          </a:p>
          <a:p>
            <a:pPr indent="-317500" lvl="0" marL="457200" rtl="0" algn="l">
              <a:spcBef>
                <a:spcPts val="0"/>
              </a:spcBef>
              <a:spcAft>
                <a:spcPts val="0"/>
              </a:spcAft>
              <a:buSzPts val="1400"/>
              <a:buChar char="●"/>
            </a:pPr>
            <a:r>
              <a:rPr b="1" lang="en"/>
              <a:t>Unit Testing</a:t>
            </a:r>
            <a:r>
              <a:rPr lang="en"/>
              <a:t> is low level testing performed by the programmer to validate that individual units of code function as expected by the programmer.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